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sldIdLst>
    <p:sldId id="268" r:id="rId5"/>
    <p:sldId id="269" r:id="rId6"/>
    <p:sldId id="931" r:id="rId7"/>
    <p:sldId id="351" r:id="rId8"/>
    <p:sldId id="346" r:id="rId9"/>
    <p:sldId id="928" r:id="rId10"/>
    <p:sldId id="925" r:id="rId11"/>
    <p:sldId id="358" r:id="rId12"/>
    <p:sldId id="274" r:id="rId13"/>
    <p:sldId id="277" r:id="rId14"/>
    <p:sldId id="562" r:id="rId15"/>
    <p:sldId id="344" r:id="rId16"/>
    <p:sldId id="307" r:id="rId17"/>
    <p:sldId id="314" r:id="rId18"/>
    <p:sldId id="284" r:id="rId19"/>
    <p:sldId id="343" r:id="rId20"/>
    <p:sldId id="331" r:id="rId21"/>
    <p:sldId id="279" r:id="rId22"/>
    <p:sldId id="280" r:id="rId23"/>
    <p:sldId id="468" r:id="rId24"/>
    <p:sldId id="39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101129"/>
    <a:srgbClr val="E4B807"/>
    <a:srgbClr val="6D92C5"/>
    <a:srgbClr val="4C5F1B"/>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5" autoAdjust="0"/>
    <p:restoredTop sz="82042" autoAdjust="0"/>
  </p:normalViewPr>
  <p:slideViewPr>
    <p:cSldViewPr snapToGrid="0">
      <p:cViewPr varScale="1">
        <p:scale>
          <a:sx n="63" d="100"/>
          <a:sy n="63" d="100"/>
        </p:scale>
        <p:origin x="1291" y="5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C22330\AppData\Local\Microsoft\Windows\INetCache\Content.Outlook\AJN8XFQ8\Acq_Employee_Roster%20v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od365-my.sharepoint-mil.us/personal/jose_d_lara2_civ_mail_mil/Documents/Documents/.01%20Total-Force/TEMP_FILES/Copy%20of%20Acq_Employee_Roster%20v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Acq_Employee_Roster v2.xlsx]Sheet1!PivotTable3</c:name>
    <c:fmtId val="-1"/>
  </c:pivotSource>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2800">
                <a:solidFill>
                  <a:schemeClr val="tx1"/>
                </a:solidFill>
              </a:rPr>
              <a:t>DCMA Civilian Workforce</a:t>
            </a:r>
          </a:p>
        </c:rich>
      </c:tx>
      <c:layout>
        <c:manualLayout>
          <c:xMode val="edge"/>
          <c:yMode val="edge"/>
          <c:x val="0.24068768355628409"/>
          <c:y val="0.10259957815350601"/>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ivotFmts>
      <c:pivotFm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marker>
          <c:symbol val="circle"/>
          <c:size val="6"/>
        </c:marker>
        <c:dLbl>
          <c:idx val="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dLbl>
          <c:idx val="0"/>
          <c:dLblPos val="inEnd"/>
          <c:showLegendKey val="0"/>
          <c:showVal val="0"/>
          <c:showCatName val="0"/>
          <c:showSerName val="0"/>
          <c:showPercent val="1"/>
          <c:showBubbleSize val="0"/>
          <c:extLst>
            <c:ext xmlns:c15="http://schemas.microsoft.com/office/drawing/2012/chart" uri="{CE6537A1-D6FC-4f65-9D91-7224C49458BB}"/>
          </c:extLst>
        </c:dLbl>
      </c:pivotFmt>
      <c:pivotFmt>
        <c:idx val="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Lbl>
          <c:idx val="0"/>
          <c:tx>
            <c:rich>
              <a:bodyPr rot="0" spcFirstLastPara="1" vertOverflow="clip" horzOverflow="clip"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02AAF0B2-D60F-432F-A8BC-C707DFCE84C3}" type="PERCENTAGE">
                  <a:rPr lang="en-US" b="1"/>
                  <a:pPr>
                    <a:defRPr sz="900" b="0" i="0" u="none" strike="noStrike" kern="1200" baseline="0">
                      <a:solidFill>
                        <a:schemeClr val="bg1"/>
                      </a:solidFill>
                      <a:latin typeface="+mn-lt"/>
                      <a:ea typeface="+mn-ea"/>
                      <a:cs typeface="+mn-cs"/>
                    </a:defRPr>
                  </a:pPr>
                  <a:t>[PERCENTAGE]</a:t>
                </a:fld>
                <a:endParaRPr lang="en-US"/>
              </a:p>
            </c:rich>
          </c:tx>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pivotFmt>
      <c:pivotFmt>
        <c:idx val="3"/>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dLbl>
          <c:idx val="0"/>
          <c:tx>
            <c:rich>
              <a:bodyPr rot="0" spcFirstLastPara="1" vertOverflow="clip" horzOverflow="clip"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9670F325-6765-464B-A27D-1C8432623C77}" type="PERCENTAGE">
                  <a:rPr lang="en-US" b="1"/>
                  <a:pPr>
                    <a:defRPr sz="900" b="0" i="0" u="none" strike="noStrike" kern="1200" baseline="0">
                      <a:solidFill>
                        <a:schemeClr val="bg1"/>
                      </a:solidFill>
                      <a:latin typeface="+mn-lt"/>
                      <a:ea typeface="+mn-ea"/>
                      <a:cs typeface="+mn-cs"/>
                    </a:defRPr>
                  </a:pPr>
                  <a:t>[PERCENTAGE]</a:t>
                </a:fld>
                <a:endParaRPr lang="en-US"/>
              </a:p>
            </c:rich>
          </c:tx>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pivotFmt>
      <c:pivotFmt>
        <c:idx val="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marker>
          <c:symbol val="none"/>
        </c:marker>
        <c:dLbl>
          <c:idx val="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Lbl>
          <c:idx val="0"/>
          <c:tx>
            <c:rich>
              <a:bodyPr rot="0" spcFirstLastPara="1" vertOverflow="clip" horzOverflow="clip"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02AAF0B2-D60F-432F-A8BC-C707DFCE84C3}" type="PERCENTAGE">
                  <a:rPr lang="en-US" b="1"/>
                  <a:pPr>
                    <a:defRPr sz="900" b="0" i="0" u="none" strike="noStrike" kern="1200" baseline="0">
                      <a:solidFill>
                        <a:schemeClr val="bg1"/>
                      </a:solidFill>
                      <a:latin typeface="+mn-lt"/>
                      <a:ea typeface="+mn-ea"/>
                      <a:cs typeface="+mn-cs"/>
                    </a:defRPr>
                  </a:pPr>
                  <a:t>[PERCENTAGE]</a:t>
                </a:fld>
                <a:endParaRPr lang="en-US"/>
              </a:p>
            </c:rich>
          </c:tx>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pivotFmt>
      <c:pivotFmt>
        <c:idx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Lbl>
          <c:idx val="0"/>
          <c:tx>
            <c:rich>
              <a:bodyPr rot="0" spcFirstLastPara="1" vertOverflow="clip" horzOverflow="clip"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9670F325-6765-464B-A27D-1C8432623C77}" type="PERCENTAGE">
                  <a:rPr lang="en-US" b="1"/>
                  <a:pPr>
                    <a:defRPr sz="900" b="0" i="0" u="none" strike="noStrike" kern="1200" baseline="0">
                      <a:solidFill>
                        <a:schemeClr val="bg1"/>
                      </a:solidFill>
                      <a:latin typeface="+mn-lt"/>
                      <a:ea typeface="+mn-ea"/>
                      <a:cs typeface="+mn-cs"/>
                    </a:defRPr>
                  </a:pPr>
                  <a:t>[PERCENTAGE]</a:t>
                </a:fld>
                <a:endParaRPr lang="en-US"/>
              </a:p>
            </c:rich>
          </c:tx>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pivotFmt>
      <c:pivotFmt>
        <c:idx val="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marker>
          <c:symbol val="none"/>
        </c:marker>
        <c:dLbl>
          <c:idx val="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Lbl>
          <c:idx val="0"/>
          <c:tx>
            <c:rich>
              <a:bodyPr rot="0" spcFirstLastPara="1" vertOverflow="clip" horzOverflow="clip"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02AAF0B2-D60F-432F-A8BC-C707DFCE84C3}" type="PERCENTAGE">
                  <a:rPr lang="en-US" b="1"/>
                  <a:pPr>
                    <a:defRPr sz="900" b="0" i="0" u="none" strike="noStrike" kern="1200" baseline="0">
                      <a:solidFill>
                        <a:schemeClr val="bg1"/>
                      </a:solidFill>
                      <a:latin typeface="+mn-lt"/>
                      <a:ea typeface="+mn-ea"/>
                      <a:cs typeface="+mn-cs"/>
                    </a:defRPr>
                  </a:pPr>
                  <a:t>[PERCENTAGE]</a:t>
                </a:fld>
                <a:endParaRPr lang="en-US"/>
              </a:p>
            </c:rich>
          </c:tx>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pivotFmt>
      <c:pivotFmt>
        <c:idx val="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Lbl>
          <c:idx val="0"/>
          <c:tx>
            <c:rich>
              <a:bodyPr rot="0" spcFirstLastPara="1" vertOverflow="clip" horzOverflow="clip"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9670F325-6765-464B-A27D-1C8432623C77}" type="PERCENTAGE">
                  <a:rPr lang="en-US" b="1"/>
                  <a:pPr>
                    <a:defRPr sz="900" b="0" i="0" u="none" strike="noStrike" kern="1200" baseline="0">
                      <a:solidFill>
                        <a:schemeClr val="bg1"/>
                      </a:solidFill>
                      <a:latin typeface="+mn-lt"/>
                      <a:ea typeface="+mn-ea"/>
                      <a:cs typeface="+mn-cs"/>
                    </a:defRPr>
                  </a:pPr>
                  <a:t>[PERCENTAGE]</a:t>
                </a:fld>
                <a:endParaRPr lang="en-US"/>
              </a:p>
            </c:rich>
          </c:tx>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pivotFmt>
    </c:pivotFmts>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Sheet1!$B$3</c:f>
              <c:strCache>
                <c:ptCount val="1"/>
                <c:pt idx="0">
                  <c:v>Total</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EF1D-46C2-886F-E54166640935}"/>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EF1D-46C2-886F-E54166640935}"/>
              </c:ext>
            </c:extLst>
          </c:dPt>
          <c:dLbls>
            <c:dLbl>
              <c:idx val="0"/>
              <c:tx>
                <c:rich>
                  <a:bodyPr/>
                  <a:lstStyle/>
                  <a:p>
                    <a:fld id="{02AAF0B2-D60F-432F-A8BC-C707DFCE84C3}" type="PERCENTAGE">
                      <a:rPr lang="en-US" b="1"/>
                      <a:pPr/>
                      <a:t>[PERCENTAGE]</a:t>
                    </a:fld>
                    <a:endParaRPr lang="en-US"/>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1D-46C2-886F-E54166640935}"/>
                </c:ext>
              </c:extLst>
            </c:dLbl>
            <c:dLbl>
              <c:idx val="1"/>
              <c:tx>
                <c:rich>
                  <a:bodyPr/>
                  <a:lstStyle/>
                  <a:p>
                    <a:fld id="{9670F325-6765-464B-A27D-1C8432623C77}" type="PERCENTAGE">
                      <a:rPr lang="en-US" b="1"/>
                      <a:pPr/>
                      <a:t>[PERCENTAGE]</a:t>
                    </a:fld>
                    <a:endParaRPr lang="en-US"/>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F1D-46C2-886F-E54166640935}"/>
                </c:ext>
              </c:extLst>
            </c:dLbl>
            <c:spPr>
              <a:noFill/>
              <a:ln>
                <a:noFill/>
              </a:ln>
              <a:effectLst/>
            </c:spPr>
            <c:txPr>
              <a:bodyPr rot="0" spcFirstLastPara="1" vertOverflow="clip" horzOverflow="clip"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Sheet1!$A$4:$A$6</c:f>
              <c:strCache>
                <c:ptCount val="2"/>
                <c:pt idx="0">
                  <c:v>Acquisition</c:v>
                </c:pt>
                <c:pt idx="1">
                  <c:v>Non-Acquisition</c:v>
                </c:pt>
              </c:strCache>
            </c:strRef>
          </c:cat>
          <c:val>
            <c:numRef>
              <c:f>Sheet1!$B$4:$B$6</c:f>
              <c:numCache>
                <c:formatCode>General</c:formatCode>
                <c:ptCount val="2"/>
                <c:pt idx="0">
                  <c:v>8696</c:v>
                </c:pt>
                <c:pt idx="1">
                  <c:v>1459</c:v>
                </c:pt>
              </c:numCache>
            </c:numRef>
          </c:val>
          <c:extLst>
            <c:ext xmlns:c16="http://schemas.microsoft.com/office/drawing/2014/chart" uri="{C3380CC4-5D6E-409C-BE32-E72D297353CC}">
              <c16:uniqueId val="{00000004-EF1D-46C2-886F-E54166640935}"/>
            </c:ext>
          </c:extLst>
        </c:ser>
        <c:dLbls>
          <c:showLegendKey val="0"/>
          <c:showVal val="0"/>
          <c:showCatName val="0"/>
          <c:showSerName val="0"/>
          <c:showPercent val="0"/>
          <c:showBubbleSize val="0"/>
          <c:showLeaderLines val="0"/>
        </c:dLbls>
      </c:pie3DChart>
      <c:spPr>
        <a:noFill/>
        <a:ln>
          <a:noFill/>
        </a:ln>
        <a:effectLst/>
      </c:spPr>
    </c:plotArea>
    <c:legend>
      <c:legendPos val="r"/>
      <c:layout>
        <c:manualLayout>
          <c:xMode val="edge"/>
          <c:yMode val="edge"/>
          <c:x val="0.74117747139315093"/>
          <c:y val="0.30328891059160235"/>
          <c:w val="0.24395277665390636"/>
          <c:h val="0.18087936682333314"/>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Acq_Employee_Roster v2.xlsx]Sheet1!PivotTable5</c:name>
    <c:fmtId val="-1"/>
  </c:pivotSource>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2800">
                <a:solidFill>
                  <a:sysClr val="windowText" lastClr="000000"/>
                </a:solidFill>
              </a:rPr>
              <a:t>DCMA Acquisition Employees</a:t>
            </a:r>
          </a:p>
        </c:rich>
      </c:tx>
      <c:layout>
        <c:manualLayout>
          <c:xMode val="edge"/>
          <c:yMode val="edge"/>
          <c:x val="0.23472370007803076"/>
          <c:y val="0.13705165266674094"/>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ivotFmts>
      <c:pivotFm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Lbl>
          <c:idx val="0"/>
          <c:layout>
            <c:manualLayout>
              <c:x val="1.9857196764387002E-2"/>
              <c:y val="-1.1928369577659128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fld id="{D2327AF7-5736-4345-BC78-F53F30779CA9}" type="PERCENTAGE">
                  <a:rPr lang="en-US" b="1"/>
                  <a:pPr>
                    <a:defRPr sz="900" b="0" i="0" u="none" strike="noStrike" kern="1200" baseline="0">
                      <a:solidFill>
                        <a:schemeClr val="tx2"/>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Lbl>
          <c:idx val="0"/>
          <c:layout>
            <c:manualLayout>
              <c:x val="1.2842116132201858E-2"/>
              <c:y val="-1.8564284684325815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fld id="{EE65B689-A9C5-4E81-A45D-41C78ACCA60D}" type="PERCENTAGE">
                  <a:rPr lang="en-US" b="1"/>
                  <a:pPr>
                    <a:defRPr sz="900" b="0" i="0" u="none" strike="noStrike" kern="1200" baseline="0">
                      <a:solidFill>
                        <a:schemeClr val="tx2"/>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extLst>
        </c:dLbl>
      </c:pivotFmt>
      <c:pivotFmt>
        <c:idx val="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fld id="{24940AF2-B66E-436B-A84C-365DC37C044F}" type="PERCENTAGE">
                  <a:rPr lang="en-US" b="1">
                    <a:solidFill>
                      <a:schemeClr val="bg1"/>
                    </a:solidFill>
                  </a:rPr>
                  <a:pPr>
                    <a:defRPr sz="900" b="0" i="0" u="none" strike="noStrike" kern="1200" baseline="0">
                      <a:solidFill>
                        <a:schemeClr val="tx2"/>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fld id="{04974963-4F70-40C2-88EE-C4E7D5C50A08}" type="PERCENTAGE">
                  <a:rPr lang="en-US" b="1">
                    <a:solidFill>
                      <a:schemeClr val="bg1"/>
                    </a:solidFill>
                  </a:rPr>
                  <a:pPr>
                    <a:defRPr sz="900" b="0" i="0" u="none" strike="noStrike" kern="1200" baseline="0">
                      <a:solidFill>
                        <a:schemeClr val="tx2"/>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Lbl>
          <c:idx val="0"/>
          <c:layout>
            <c:manualLayout>
              <c:x val="1.4723752037084228E-2"/>
              <c:y val="-7.8498609341715441E-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fld id="{D1BF676D-6537-428F-B862-9DC867093B68}" type="PERCENTAGE">
                  <a:rPr lang="en-US" b="1"/>
                  <a:pPr>
                    <a:defRPr sz="900" b="0" i="0" u="none" strike="noStrike" kern="1200" baseline="0">
                      <a:solidFill>
                        <a:schemeClr val="tx2"/>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fld id="{24940AF2-B66E-436B-A84C-365DC37C044F}" type="PERCENTAGE">
                  <a:rPr lang="en-US" b="1">
                    <a:solidFill>
                      <a:schemeClr val="bg1"/>
                    </a:solidFill>
                  </a:rPr>
                  <a:pPr>
                    <a:defRPr sz="900" b="0" i="0" u="none" strike="noStrike" kern="1200" baseline="0">
                      <a:solidFill>
                        <a:schemeClr val="tx2"/>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fld id="{04974963-4F70-40C2-88EE-C4E7D5C50A08}" type="PERCENTAGE">
                  <a:rPr lang="en-US" b="1">
                    <a:solidFill>
                      <a:schemeClr val="bg1"/>
                    </a:solidFill>
                  </a:rPr>
                  <a:pPr>
                    <a:defRPr sz="900" b="0" i="0" u="none" strike="noStrike" kern="1200" baseline="0">
                      <a:solidFill>
                        <a:schemeClr val="tx2"/>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Lbl>
          <c:idx val="0"/>
          <c:layout>
            <c:manualLayout>
              <c:x val="1.9857196764387002E-2"/>
              <c:y val="-1.1928369577659128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fld id="{D2327AF7-5736-4345-BC78-F53F30779CA9}" type="PERCENTAGE">
                  <a:rPr lang="en-US" b="1"/>
                  <a:pPr>
                    <a:defRPr sz="900" b="0" i="0" u="none" strike="noStrike" kern="1200" baseline="0">
                      <a:solidFill>
                        <a:schemeClr val="tx2"/>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Lbl>
          <c:idx val="0"/>
          <c:layout>
            <c:manualLayout>
              <c:x val="1.4723752037084228E-2"/>
              <c:y val="-7.8498609341715441E-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fld id="{D1BF676D-6537-428F-B862-9DC867093B68}" type="PERCENTAGE">
                  <a:rPr lang="en-US" b="1"/>
                  <a:pPr>
                    <a:defRPr sz="900" b="0" i="0" u="none" strike="noStrike" kern="1200" baseline="0">
                      <a:solidFill>
                        <a:schemeClr val="tx2"/>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Lbl>
          <c:idx val="0"/>
          <c:layout>
            <c:manualLayout>
              <c:x val="1.2842116132201858E-2"/>
              <c:y val="-1.8564284684325815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fld id="{EE65B689-A9C5-4E81-A45D-41C78ACCA60D}" type="PERCENTAGE">
                  <a:rPr lang="en-US" b="1"/>
                  <a:pPr>
                    <a:defRPr sz="900" b="0" i="0" u="none" strike="noStrike" kern="1200" baseline="0">
                      <a:solidFill>
                        <a:schemeClr val="tx2"/>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1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fld id="{24940AF2-B66E-436B-A84C-365DC37C044F}" type="PERCENTAGE">
                  <a:rPr lang="en-US" b="1">
                    <a:solidFill>
                      <a:schemeClr val="bg1"/>
                    </a:solidFill>
                  </a:rPr>
                  <a:pPr>
                    <a:defRPr sz="900" b="0" i="0" u="none" strike="noStrike" kern="1200" baseline="0">
                      <a:solidFill>
                        <a:schemeClr val="tx2"/>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fld id="{04974963-4F70-40C2-88EE-C4E7D5C50A08}" type="PERCENTAGE">
                  <a:rPr lang="en-US" b="1">
                    <a:solidFill>
                      <a:schemeClr val="bg1"/>
                    </a:solidFill>
                  </a:rPr>
                  <a:pPr>
                    <a:defRPr sz="900" b="0" i="0" u="none" strike="noStrike" kern="1200" baseline="0">
                      <a:solidFill>
                        <a:schemeClr val="tx2"/>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Lbl>
          <c:idx val="0"/>
          <c:layout>
            <c:manualLayout>
              <c:x val="1.9857196764387002E-2"/>
              <c:y val="-1.1928369577659128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fld id="{D2327AF7-5736-4345-BC78-F53F30779CA9}" type="PERCENTAGE">
                  <a:rPr lang="en-US" b="1"/>
                  <a:pPr>
                    <a:defRPr sz="900" b="0" i="0" u="none" strike="noStrike" kern="1200" baseline="0">
                      <a:solidFill>
                        <a:schemeClr val="tx2"/>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Lbl>
          <c:idx val="0"/>
          <c:layout>
            <c:manualLayout>
              <c:x val="1.4723752037084228E-2"/>
              <c:y val="-7.8498609341715441E-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fld id="{D1BF676D-6537-428F-B862-9DC867093B68}" type="PERCENTAGE">
                  <a:rPr lang="en-US" b="1"/>
                  <a:pPr>
                    <a:defRPr sz="900" b="0" i="0" u="none" strike="noStrike" kern="1200" baseline="0">
                      <a:solidFill>
                        <a:schemeClr val="tx2"/>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1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Lbl>
          <c:idx val="0"/>
          <c:layout>
            <c:manualLayout>
              <c:x val="1.2842116132201858E-2"/>
              <c:y val="-1.8564284684325815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fld id="{EE65B689-A9C5-4E81-A45D-41C78ACCA60D}" type="PERCENTAGE">
                  <a:rPr lang="en-US" b="1"/>
                  <a:pPr>
                    <a:defRPr sz="900" b="0" i="0" u="none" strike="noStrike" kern="1200" baseline="0">
                      <a:solidFill>
                        <a:schemeClr val="tx2"/>
                      </a:solidFill>
                      <a:latin typeface="+mn-lt"/>
                      <a:ea typeface="+mn-ea"/>
                      <a:cs typeface="+mn-cs"/>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Lst>
        </c:dLbl>
      </c:pivotFmt>
      <c:pivotFmt>
        <c:idx val="2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view3D>
      <c:rotX val="30"/>
      <c:rotY val="35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Sheet1!$K$12</c:f>
              <c:strCache>
                <c:ptCount val="1"/>
                <c:pt idx="0">
                  <c:v>Total</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CB1C-4E9C-8C7B-2A9306757D3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CB1C-4E9C-8C7B-2A9306757D36}"/>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CB1C-4E9C-8C7B-2A9306757D36}"/>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7-CB1C-4E9C-8C7B-2A9306757D36}"/>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extLst>
              <c:ext xmlns:c16="http://schemas.microsoft.com/office/drawing/2014/chart" uri="{C3380CC4-5D6E-409C-BE32-E72D297353CC}">
                <c16:uniqueId val="{00000009-CB1C-4E9C-8C7B-2A9306757D36}"/>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extLst>
              <c:ext xmlns:c16="http://schemas.microsoft.com/office/drawing/2014/chart" uri="{C3380CC4-5D6E-409C-BE32-E72D297353CC}">
                <c16:uniqueId val="{0000000B-CB1C-4E9C-8C7B-2A9306757D36}"/>
              </c:ext>
            </c:extLst>
          </c:dPt>
          <c:dLbls>
            <c:dLbl>
              <c:idx val="0"/>
              <c:layout>
                <c:manualLayout>
                  <c:x val="-0.1545270624955665"/>
                  <c:y val="-8.981481268253512E-2"/>
                </c:manualLayout>
              </c:layout>
              <c:tx>
                <c:rich>
                  <a:bodyPr/>
                  <a:lstStyle/>
                  <a:p>
                    <a:fld id="{24940AF2-B66E-436B-A84C-365DC37C044F}" type="PERCENTAGE">
                      <a:rPr lang="en-US" b="1">
                        <a:solidFill>
                          <a:schemeClr val="bg1"/>
                        </a:solidFill>
                      </a:rPr>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B1C-4E9C-8C7B-2A9306757D36}"/>
                </c:ext>
              </c:extLst>
            </c:dLbl>
            <c:dLbl>
              <c:idx val="1"/>
              <c:layout>
                <c:manualLayout>
                  <c:x val="7.7387671135702621E-2"/>
                  <c:y val="-8.4288474936622573E-2"/>
                </c:manualLayout>
              </c:layout>
              <c:tx>
                <c:rich>
                  <a:bodyPr/>
                  <a:lstStyle/>
                  <a:p>
                    <a:fld id="{04974963-4F70-40C2-88EE-C4E7D5C50A08}" type="PERCENTAGE">
                      <a:rPr lang="en-US" b="1">
                        <a:solidFill>
                          <a:schemeClr val="bg1"/>
                        </a:solidFill>
                      </a:rPr>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B1C-4E9C-8C7B-2A9306757D36}"/>
                </c:ext>
              </c:extLst>
            </c:dLbl>
            <c:dLbl>
              <c:idx val="2"/>
              <c:layout>
                <c:manualLayout>
                  <c:x val="-5.3680925019507861E-3"/>
                  <c:y val="-9.6785753573555341E-3"/>
                </c:manualLayout>
              </c:layout>
              <c:tx>
                <c:rich>
                  <a:bodyPr/>
                  <a:lstStyle/>
                  <a:p>
                    <a:fld id="{D2327AF7-5736-4345-BC78-F53F30779CA9}" type="PERCENTAGE">
                      <a:rPr lang="en-US" b="1"/>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B1C-4E9C-8C7B-2A9306757D36}"/>
                </c:ext>
              </c:extLst>
            </c:dLbl>
            <c:dLbl>
              <c:idx val="3"/>
              <c:layout>
                <c:manualLayout>
                  <c:x val="3.4543519897850608E-2"/>
                  <c:y val="-1.0099644845512533E-2"/>
                </c:manualLayout>
              </c:layout>
              <c:tx>
                <c:rich>
                  <a:bodyPr/>
                  <a:lstStyle/>
                  <a:p>
                    <a:fld id="{D1BF676D-6537-428F-B862-9DC867093B68}" type="PERCENTAGE">
                      <a:rPr lang="en-US" b="1"/>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B1C-4E9C-8C7B-2A9306757D36}"/>
                </c:ext>
              </c:extLst>
            </c:dLbl>
            <c:dLbl>
              <c:idx val="4"/>
              <c:layout>
                <c:manualLayout>
                  <c:x val="7.2301624459104777E-2"/>
                  <c:y val="-9.5653808252005815E-3"/>
                </c:manualLayout>
              </c:layout>
              <c:tx>
                <c:rich>
                  <a:bodyPr/>
                  <a:lstStyle/>
                  <a:p>
                    <a:fld id="{EE65B689-A9C5-4E81-A45D-41C78ACCA60D}" type="PERCENTAGE">
                      <a:rPr lang="en-US" b="1"/>
                      <a:pPr/>
                      <a:t>[PERCENTAGE]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B1C-4E9C-8C7B-2A9306757D36}"/>
                </c:ext>
              </c:extLst>
            </c:dLbl>
            <c:dLbl>
              <c:idx val="5"/>
              <c:delete val="1"/>
              <c:extLst>
                <c:ext xmlns:c15="http://schemas.microsoft.com/office/drawing/2012/chart" uri="{CE6537A1-D6FC-4f65-9D91-7224C49458BB}"/>
                <c:ext xmlns:c16="http://schemas.microsoft.com/office/drawing/2014/chart" uri="{C3380CC4-5D6E-409C-BE32-E72D297353CC}">
                  <c16:uniqueId val="{0000000B-CB1C-4E9C-8C7B-2A9306757D36}"/>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2"/>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Sheet1!$J$13:$J$19</c:f>
              <c:strCache>
                <c:ptCount val="6"/>
                <c:pt idx="0">
                  <c:v>ENGINEERING AND TECHNICAL MANAGEMENT</c:v>
                </c:pt>
                <c:pt idx="1">
                  <c:v>CONTRACTING</c:v>
                </c:pt>
                <c:pt idx="2">
                  <c:v>PROGRAM MANAGEMENT</c:v>
                </c:pt>
                <c:pt idx="3">
                  <c:v>LIFE CYCLE LOGISTICS</c:v>
                </c:pt>
                <c:pt idx="4">
                  <c:v>BUSINESS - FINANCIAL MANAGEMENT (BUS-FM)</c:v>
                </c:pt>
                <c:pt idx="5">
                  <c:v>TEST &amp; EVALUATION</c:v>
                </c:pt>
              </c:strCache>
            </c:strRef>
          </c:cat>
          <c:val>
            <c:numRef>
              <c:f>Sheet1!$K$13:$K$19</c:f>
              <c:numCache>
                <c:formatCode>General</c:formatCode>
                <c:ptCount val="6"/>
                <c:pt idx="0">
                  <c:v>5268</c:v>
                </c:pt>
                <c:pt idx="1">
                  <c:v>2873</c:v>
                </c:pt>
                <c:pt idx="2">
                  <c:v>287</c:v>
                </c:pt>
                <c:pt idx="3">
                  <c:v>135</c:v>
                </c:pt>
                <c:pt idx="4">
                  <c:v>132</c:v>
                </c:pt>
                <c:pt idx="5">
                  <c:v>1</c:v>
                </c:pt>
              </c:numCache>
            </c:numRef>
          </c:val>
          <c:extLst>
            <c:ext xmlns:c16="http://schemas.microsoft.com/office/drawing/2014/chart" uri="{C3380CC4-5D6E-409C-BE32-E72D297353CC}">
              <c16:uniqueId val="{0000000C-CB1C-4E9C-8C7B-2A9306757D36}"/>
            </c:ext>
          </c:extLst>
        </c:ser>
        <c:dLbls>
          <c:dLblPos val="bestFit"/>
          <c:showLegendKey val="0"/>
          <c:showVal val="1"/>
          <c:showCatName val="0"/>
          <c:showSerName val="0"/>
          <c:showPercent val="0"/>
          <c:showBubbleSize val="0"/>
          <c:showLeaderLines val="1"/>
        </c:dLbls>
      </c:pie3DChart>
      <c:spPr>
        <a:noFill/>
        <a:ln>
          <a:noFill/>
        </a:ln>
        <a:effectLst/>
      </c:spPr>
    </c:plotArea>
    <c:legend>
      <c:legendPos val="r"/>
      <c:layout>
        <c:manualLayout>
          <c:xMode val="edge"/>
          <c:yMode val="edge"/>
          <c:x val="0.65593050967030808"/>
          <c:y val="0.31170943938112361"/>
          <c:w val="0.32218841736523712"/>
          <c:h val="0.45749238519822272"/>
        </c:manualLayout>
      </c:layout>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128F3-7B3E-45F8-B50F-B92223C63095}" type="datetimeFigureOut">
              <a:rPr lang="en-US" smtClean="0"/>
              <a:t>11/22/2024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C4D1BB-1EC9-4D7A-8BB7-9CF960B6E793}" type="slidenum">
              <a:rPr lang="en-US" smtClean="0"/>
              <a:t>‹#›</a:t>
            </a:fld>
            <a:endParaRPr lang="en-US" dirty="0"/>
          </a:p>
        </p:txBody>
      </p:sp>
    </p:spTree>
    <p:extLst>
      <p:ext uri="{BB962C8B-B14F-4D97-AF65-F5344CB8AC3E}">
        <p14:creationId xmlns:p14="http://schemas.microsoft.com/office/powerpoint/2010/main" val="2246188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cma.mi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C4D1BB-1EC9-4D7A-8BB7-9CF960B6E793}" type="slidenum">
              <a:rPr lang="en-US" smtClean="0"/>
              <a:t>1</a:t>
            </a:fld>
            <a:endParaRPr lang="en-US" dirty="0"/>
          </a:p>
        </p:txBody>
      </p:sp>
    </p:spTree>
    <p:extLst>
      <p:ext uri="{BB962C8B-B14F-4D97-AF65-F5344CB8AC3E}">
        <p14:creationId xmlns:p14="http://schemas.microsoft.com/office/powerpoint/2010/main" val="3148430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All of DCMA’s Quality Assurance Specialists (QAS) are located either in the contractor facilities, or in geographically assigned teams covering all contractors in a given area.</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They perform the important mission of Government Contract Quality Assurance (GCQA), assessing contractor’s quality-related controls of adequacy, compliance, and effectiveness.  If necessary DCMA will independently inspect the materiel manufactured, however this is not the preferred method of </a:t>
            </a:r>
            <a:r>
              <a:rPr lang="en-US" sz="1200" b="1" i="1" u="none" strike="noStrike" kern="1200" baseline="0" dirty="0">
                <a:solidFill>
                  <a:schemeClr val="tx1"/>
                </a:solidFill>
                <a:latin typeface="+mn-lt"/>
                <a:ea typeface="+mn-ea"/>
                <a:cs typeface="+mn-cs"/>
              </a:rPr>
              <a:t>surveillance</a:t>
            </a:r>
            <a:r>
              <a:rPr lang="en-US" sz="1200" b="0" i="0" u="none" strike="noStrike" kern="1200" baseline="0" dirty="0">
                <a:solidFill>
                  <a:schemeClr val="tx1"/>
                </a:solidFill>
                <a:latin typeface="+mn-lt"/>
                <a:ea typeface="+mn-ea"/>
                <a:cs typeface="+mn-cs"/>
              </a:rPr>
              <a:t>.  In lieu of hands on physical inspection, the DCMA QAS will often witness the contractors' inspections and tests to ensure that the contractor’s QA controls are effective and identify nonconforming material before it is presented for Government acceptance.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They review the contractor</a:t>
            </a:r>
            <a:r>
              <a:rPr lang="en-US" sz="1200" kern="0" dirty="0">
                <a:solidFill>
                  <a:srgbClr val="000000"/>
                </a:solidFill>
              </a:rPr>
              <a:t>’s Quality Management System to ensure it is meeting contractual standard</a:t>
            </a:r>
            <a:r>
              <a:rPr lang="en-US" sz="1200" b="0" i="0" u="none" strike="noStrike" kern="1200" baseline="0" dirty="0">
                <a:solidFill>
                  <a:schemeClr val="tx1"/>
                </a:solidFill>
                <a:latin typeface="+mn-lt"/>
                <a:ea typeface="+mn-ea"/>
                <a:cs typeface="+mn-cs"/>
              </a:rPr>
              <a:t>.  If a contractor has an effective </a:t>
            </a:r>
            <a:r>
              <a:rPr lang="en-US" sz="1200" kern="0" dirty="0">
                <a:solidFill>
                  <a:srgbClr val="000000"/>
                </a:solidFill>
              </a:rPr>
              <a:t>Quality Management System</a:t>
            </a:r>
            <a:r>
              <a:rPr lang="en-US" sz="1200" b="0" i="0" u="none" strike="noStrike" kern="1200" baseline="0" dirty="0">
                <a:solidFill>
                  <a:schemeClr val="tx1"/>
                </a:solidFill>
                <a:latin typeface="+mn-lt"/>
                <a:ea typeface="+mn-ea"/>
                <a:cs typeface="+mn-cs"/>
              </a:rPr>
              <a:t>, there is a higher probability of quality end item being produced.  The Quality Assurance Specialists have a direct impact on the quality of the end items that are being used by the warfighters .</a:t>
            </a:r>
          </a:p>
          <a:p>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DCMA policies refer to QA oversight actions as “surveillance.”</a:t>
            </a:r>
            <a:endParaRPr lang="en-US" sz="1200" b="1" i="1"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20750" rtl="0" eaLnBrk="0" fontAlgn="base" latinLnBrk="0" hangingPunct="0">
              <a:lnSpc>
                <a:spcPct val="100000"/>
              </a:lnSpc>
              <a:spcBef>
                <a:spcPct val="0"/>
              </a:spcBef>
              <a:spcAft>
                <a:spcPct val="0"/>
              </a:spcAft>
              <a:buClrTx/>
              <a:buSzTx/>
              <a:buFontTx/>
              <a:buNone/>
              <a:tabLst/>
              <a:defRPr/>
            </a:pPr>
            <a:fld id="{72CA5712-AEBE-4C4F-9E74-14AAF13ADF0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075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23372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The new tool will reside in the Procurement Integrated Enterprise Environment (PIEE) within the Electronic Data Access (EDA) functionality and will be known as Award Management Team (AMT).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Still active ---Until then go to:  </a:t>
            </a:r>
            <a:r>
              <a:rPr lang="en-US" altLang="en-US" sz="1200" dirty="0">
                <a:hlinkClick r:id="rId3"/>
              </a:rPr>
              <a:t>https://www.dcma.mil/</a:t>
            </a:r>
            <a:endParaRPr lang="en-US" altLang="en-US" sz="1200" dirty="0"/>
          </a:p>
          <a:p>
            <a:endParaRPr lang="en-US" dirty="0"/>
          </a:p>
        </p:txBody>
      </p:sp>
      <p:sp>
        <p:nvSpPr>
          <p:cNvPr id="4" name="Slide Number Placeholder 3"/>
          <p:cNvSpPr>
            <a:spLocks noGrp="1"/>
          </p:cNvSpPr>
          <p:nvPr>
            <p:ph type="sldNum" sz="quarter" idx="5"/>
          </p:nvPr>
        </p:nvSpPr>
        <p:spPr/>
        <p:txBody>
          <a:bodyPr/>
          <a:lstStyle/>
          <a:p>
            <a:fld id="{12C4D1BB-1EC9-4D7A-8BB7-9CF960B6E793}" type="slidenum">
              <a:rPr lang="en-US" smtClean="0"/>
              <a:t>17</a:t>
            </a:fld>
            <a:endParaRPr lang="en-US" dirty="0"/>
          </a:p>
        </p:txBody>
      </p:sp>
    </p:spTree>
    <p:extLst>
      <p:ext uri="{BB962C8B-B14F-4D97-AF65-F5344CB8AC3E}">
        <p14:creationId xmlns:p14="http://schemas.microsoft.com/office/powerpoint/2010/main" val="2229552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External Website has access to a lot of DCMA information:</a:t>
            </a:r>
          </a:p>
          <a:p>
            <a:r>
              <a:rPr lang="en-US" dirty="0"/>
              <a:t>Link to DCMA's publicly available policies. </a:t>
            </a:r>
          </a:p>
          <a:p>
            <a:endParaRPr lang="en-US" dirty="0"/>
          </a:p>
          <a:p>
            <a:r>
              <a:rPr lang="en-US" dirty="0"/>
              <a:t>Under Customers</a:t>
            </a:r>
          </a:p>
          <a:p>
            <a:r>
              <a:rPr lang="en-US" dirty="0"/>
              <a:t>Customer Liaison Listing</a:t>
            </a:r>
          </a:p>
          <a:p>
            <a:r>
              <a:rPr lang="en-US" dirty="0"/>
              <a:t>Customer Feedback</a:t>
            </a:r>
          </a:p>
          <a:p>
            <a:r>
              <a:rPr lang="en-US" dirty="0"/>
              <a:t>CMT</a:t>
            </a:r>
          </a:p>
          <a:p>
            <a:endParaRPr lang="en-US" dirty="0"/>
          </a:p>
          <a:p>
            <a:r>
              <a:rPr lang="en-US" dirty="0"/>
              <a:t>External Access</a:t>
            </a:r>
          </a:p>
          <a:p>
            <a:r>
              <a:rPr lang="en-US" dirty="0"/>
              <a:t>Personnel external to DCMA can access a suite of </a:t>
            </a:r>
            <a:r>
              <a:rPr lang="en-US" dirty="0" err="1"/>
              <a:t>etools</a:t>
            </a:r>
            <a:r>
              <a:rPr lang="en-US" dirty="0"/>
              <a:t> by clicking on Request Customer Site Access in order to perform registration process thru the External Web Access Management (EWAM). May be OBE soon</a:t>
            </a:r>
          </a:p>
          <a:p>
            <a:endParaRPr lang="en-US" dirty="0"/>
          </a:p>
          <a:p>
            <a:r>
              <a:rPr lang="en-US" dirty="0"/>
              <a:t>The Contract Management Team Locator is a tool to find DCMA team members assigned to a CAGE or a contract.</a:t>
            </a:r>
          </a:p>
          <a:p>
            <a:r>
              <a:rPr lang="en-US" dirty="0"/>
              <a:t>Many tools moving to PIEE</a:t>
            </a:r>
          </a:p>
        </p:txBody>
      </p:sp>
      <p:sp>
        <p:nvSpPr>
          <p:cNvPr id="4" name="Slide Number Placeholder 3"/>
          <p:cNvSpPr>
            <a:spLocks noGrp="1"/>
          </p:cNvSpPr>
          <p:nvPr>
            <p:ph type="sldNum" sz="quarter" idx="10"/>
          </p:nvPr>
        </p:nvSpPr>
        <p:spPr/>
        <p:txBody>
          <a:bodyPr/>
          <a:lstStyle/>
          <a:p>
            <a:fld id="{12C4D1BB-1EC9-4D7A-8BB7-9CF960B6E793}" type="slidenum">
              <a:rPr lang="en-US" smtClean="0"/>
              <a:t>20</a:t>
            </a:fld>
            <a:endParaRPr lang="en-US"/>
          </a:p>
        </p:txBody>
      </p:sp>
    </p:spTree>
    <p:extLst>
      <p:ext uri="{BB962C8B-B14F-4D97-AF65-F5344CB8AC3E}">
        <p14:creationId xmlns:p14="http://schemas.microsoft.com/office/powerpoint/2010/main" val="2193006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C4D1BB-1EC9-4D7A-8BB7-9CF960B6E793}" type="slidenum">
              <a:rPr lang="en-US" smtClean="0"/>
              <a:t>21</a:t>
            </a:fld>
            <a:endParaRPr lang="en-US" dirty="0"/>
          </a:p>
        </p:txBody>
      </p:sp>
    </p:spTree>
    <p:extLst>
      <p:ext uri="{BB962C8B-B14F-4D97-AF65-F5344CB8AC3E}">
        <p14:creationId xmlns:p14="http://schemas.microsoft.com/office/powerpoint/2010/main" val="2202620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C4D1BB-1EC9-4D7A-8BB7-9CF960B6E793}" type="slidenum">
              <a:rPr lang="en-US" smtClean="0"/>
              <a:t>2</a:t>
            </a:fld>
            <a:endParaRPr lang="en-US" dirty="0"/>
          </a:p>
        </p:txBody>
      </p:sp>
    </p:spTree>
    <p:extLst>
      <p:ext uri="{BB962C8B-B14F-4D97-AF65-F5344CB8AC3E}">
        <p14:creationId xmlns:p14="http://schemas.microsoft.com/office/powerpoint/2010/main" val="386893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its most basic, DCMA’s mission – our purpose – remains the same as it did when our nation began to manage defense contracts centuries ago.</a:t>
            </a:r>
          </a:p>
          <a:p>
            <a:endParaRPr lang="en-US" dirty="0"/>
          </a:p>
          <a:p>
            <a:r>
              <a:rPr lang="en-US" dirty="0"/>
              <a:t>DCMA’s primary mission is to perform contract administration services or CAS for DoD and its partners after contract award.  DCMA is your representative at the contractors’ facilities to act as your eyes and ears.  DCMA has workforce co-located with the contractors, and has offices in the US and oversea, which put DCMA in a unique position to deliver independent assessments and acquisition insights.</a:t>
            </a:r>
          </a:p>
          <a:p>
            <a:endParaRPr lang="en-US" dirty="0"/>
          </a:p>
          <a:p>
            <a:r>
              <a:rPr lang="en-US" dirty="0"/>
              <a:t>DCMA’s vision is to be a valued member of the national defense team; trusted by all the stakeholders; and to deliver actionable insight, data, and recommendations our customers need to making informed decisions at every stage of the acquisition and contracting process. </a:t>
            </a:r>
          </a:p>
          <a:p>
            <a:endParaRPr lang="en-US" dirty="0"/>
          </a:p>
        </p:txBody>
      </p:sp>
      <p:sp>
        <p:nvSpPr>
          <p:cNvPr id="4" name="Slide Number Placeholder 3"/>
          <p:cNvSpPr>
            <a:spLocks noGrp="1"/>
          </p:cNvSpPr>
          <p:nvPr>
            <p:ph type="sldNum" sz="quarter" idx="5"/>
          </p:nvPr>
        </p:nvSpPr>
        <p:spPr/>
        <p:txBody>
          <a:bodyPr/>
          <a:lstStyle/>
          <a:p>
            <a:fld id="{12C4D1BB-1EC9-4D7A-8BB7-9CF960B6E793}" type="slidenum">
              <a:rPr lang="en-US" smtClean="0"/>
              <a:t>3</a:t>
            </a:fld>
            <a:endParaRPr lang="en-US"/>
          </a:p>
        </p:txBody>
      </p:sp>
    </p:spTree>
    <p:extLst>
      <p:ext uri="{BB962C8B-B14F-4D97-AF65-F5344CB8AC3E}">
        <p14:creationId xmlns:p14="http://schemas.microsoft.com/office/powerpoint/2010/main" val="799117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t>DCMA gets its authority to perform CAS from FAR 42.302(a) and DFARS 242.302(a), there are a total of 78 business and technical functions, but that does not mean DCMA automatically performs all 78 functions on every contract, DCMA performs functions that are applicable to the requirements of the contract.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t>The PCO may retain some of the</a:t>
            </a:r>
            <a:r>
              <a:rPr lang="en-US" sz="1200" b="0" u="none" baseline="0" dirty="0"/>
              <a:t> CAS functions within the FAR 42.302 and DFARS 242.302 but the PCO may not retain the following four functions when DCMA is the Cognizant Federal </a:t>
            </a:r>
            <a:r>
              <a:rPr lang="en-US" sz="1200" b="0" u="none" baseline="0"/>
              <a:t>Agency Official </a:t>
            </a:r>
            <a:r>
              <a:rPr lang="en-US" sz="1200" b="0" u="none" baseline="0" dirty="0"/>
              <a:t>(CFAO):  Read back the four sub-bullets.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 would be inefficient and duplicative to have numerous individual contracting officers from numerous agencies performing the functions, the FAR designates a single contracting officer, the CFAO, to perform the Cognizant</a:t>
            </a:r>
            <a:r>
              <a:rPr lang="en-US" sz="1200" baseline="0" dirty="0"/>
              <a:t> </a:t>
            </a:r>
            <a:r>
              <a:rPr lang="en-US" sz="1200" dirty="0"/>
              <a:t>Federal Agency functions on behalf of all contracting offices at all Federal agencies.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12C4D1BB-1EC9-4D7A-8BB7-9CF960B6E793}" type="slidenum">
              <a:rPr lang="en-US" smtClean="0"/>
              <a:t>4</a:t>
            </a:fld>
            <a:endParaRPr lang="en-US"/>
          </a:p>
        </p:txBody>
      </p:sp>
    </p:spTree>
    <p:extLst>
      <p:ext uri="{BB962C8B-B14F-4D97-AF65-F5344CB8AC3E}">
        <p14:creationId xmlns:p14="http://schemas.microsoft.com/office/powerpoint/2010/main" val="3932978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31 CONUS Contract Management Offices</a:t>
            </a:r>
          </a:p>
          <a:p>
            <a:pPr marL="742950" marR="0" lvl="1"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 39 total including International &amp; Special Programs</a:t>
            </a:r>
          </a:p>
          <a:p>
            <a:pPr marL="285750"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10,000+ serviced contractor locations</a:t>
            </a:r>
          </a:p>
          <a:p>
            <a:endParaRPr lang="en-US" dirty="0"/>
          </a:p>
        </p:txBody>
      </p:sp>
      <p:sp>
        <p:nvSpPr>
          <p:cNvPr id="4" name="Slide Number Placeholder 3"/>
          <p:cNvSpPr>
            <a:spLocks noGrp="1"/>
          </p:cNvSpPr>
          <p:nvPr>
            <p:ph type="sldNum" sz="quarter" idx="5"/>
          </p:nvPr>
        </p:nvSpPr>
        <p:spPr/>
        <p:txBody>
          <a:bodyPr/>
          <a:lstStyle/>
          <a:p>
            <a:fld id="{12C4D1BB-1EC9-4D7A-8BB7-9CF960B6E793}" type="slidenum">
              <a:rPr lang="en-US" smtClean="0"/>
              <a:t>7</a:t>
            </a:fld>
            <a:endParaRPr lang="en-US" dirty="0"/>
          </a:p>
        </p:txBody>
      </p:sp>
    </p:spTree>
    <p:extLst>
      <p:ext uri="{BB962C8B-B14F-4D97-AF65-F5344CB8AC3E}">
        <p14:creationId xmlns:p14="http://schemas.microsoft.com/office/powerpoint/2010/main" val="4260982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products and services that DCMA provides throughout the acquisition lifecycle.  First two blocks are on the pre-award side and the last two on post award. The more coordination on the pre award side usually results in a smoother contract execution and closeout.</a:t>
            </a:r>
          </a:p>
          <a:p>
            <a:endParaRPr lang="en-US" dirty="0"/>
          </a:p>
        </p:txBody>
      </p:sp>
      <p:sp>
        <p:nvSpPr>
          <p:cNvPr id="4" name="Slide Number Placeholder 3"/>
          <p:cNvSpPr>
            <a:spLocks noGrp="1"/>
          </p:cNvSpPr>
          <p:nvPr>
            <p:ph type="sldNum" sz="quarter" idx="5"/>
          </p:nvPr>
        </p:nvSpPr>
        <p:spPr/>
        <p:txBody>
          <a:bodyPr/>
          <a:lstStyle/>
          <a:p>
            <a:fld id="{0C22300E-A8E2-4E41-8AE8-08C37CF6124D}" type="slidenum">
              <a:rPr lang="en-US" smtClean="0"/>
              <a:t>11</a:t>
            </a:fld>
            <a:endParaRPr lang="en-US" dirty="0"/>
          </a:p>
        </p:txBody>
      </p:sp>
    </p:spTree>
    <p:extLst>
      <p:ext uri="{BB962C8B-B14F-4D97-AF65-F5344CB8AC3E}">
        <p14:creationId xmlns:p14="http://schemas.microsoft.com/office/powerpoint/2010/main" val="3426108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20750" rtl="0" eaLnBrk="0" fontAlgn="base" latinLnBrk="0" hangingPunct="0">
              <a:lnSpc>
                <a:spcPct val="100000"/>
              </a:lnSpc>
              <a:spcBef>
                <a:spcPct val="0"/>
              </a:spcBef>
              <a:spcAft>
                <a:spcPct val="0"/>
              </a:spcAft>
              <a:buClrTx/>
              <a:buSzTx/>
              <a:buFontTx/>
              <a:buNone/>
              <a:tabLst/>
              <a:defRPr/>
            </a:pPr>
            <a:fld id="{07A4DFFD-8243-4A87-92D5-2CD367DD3DA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075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16978" y="4416098"/>
            <a:ext cx="5047858" cy="4182458"/>
          </a:xfrm>
          <a:noFill/>
          <a:ln/>
        </p:spPr>
        <p:txBody>
          <a:bodyPr/>
          <a:lstStyle/>
          <a:p>
            <a:r>
              <a:rPr lang="en-US" dirty="0"/>
              <a:t>This chart provides an outline the products and services DCMA delivers during post award administration.</a:t>
            </a:r>
          </a:p>
          <a:p>
            <a:r>
              <a:rPr lang="en-US" dirty="0"/>
              <a:t>Highlight a couple Key Capabilities</a:t>
            </a:r>
          </a:p>
          <a:p>
            <a:endParaRPr lang="en-US" dirty="0"/>
          </a:p>
          <a:p>
            <a:r>
              <a:rPr lang="en-US" dirty="0"/>
              <a:t>We have multiple functions across multiple directorates that work together to support the customer. </a:t>
            </a:r>
          </a:p>
          <a:p>
            <a:endParaRPr lang="en-US" dirty="0"/>
          </a:p>
          <a:p>
            <a:endParaRPr lang="en-US" dirty="0"/>
          </a:p>
          <a:p>
            <a:endParaRPr lang="en-US" dirty="0"/>
          </a:p>
          <a:p>
            <a:endParaRPr lang="en-US" dirty="0"/>
          </a:p>
          <a:p>
            <a:pPr marL="220005" indent="-220005" eaLnBrk="1" hangingPunct="1"/>
            <a:endParaRPr lang="en-US" dirty="0"/>
          </a:p>
        </p:txBody>
      </p:sp>
    </p:spTree>
    <p:extLst>
      <p:ext uri="{BB962C8B-B14F-4D97-AF65-F5344CB8AC3E}">
        <p14:creationId xmlns:p14="http://schemas.microsoft.com/office/powerpoint/2010/main" val="4105256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The ACO leads a contract administration team and relies on every member within the team.  The business and technical experts provide collective/individual advice to the ACO. Using the advice of these experts, the ACO would analyze the issue and recommend resolution, focusing on the facts (i.e., advisor’s report, contractor’s response, other data relative to the issue) and take prompt action and document the basis for the decision. The ACO will also work closely with the Defense Contract Audit Agency (DCAA) to identify priorities, negotiate rates, and disposition system audits among other items.</a:t>
            </a:r>
          </a:p>
          <a:p>
            <a:endParaRPr lang="en-US" u="none" dirty="0"/>
          </a:p>
          <a:p>
            <a:r>
              <a:rPr lang="en-US" u="none" dirty="0"/>
              <a:t>The</a:t>
            </a:r>
            <a:r>
              <a:rPr lang="en-US" u="none" baseline="0" dirty="0"/>
              <a:t> </a:t>
            </a:r>
            <a:r>
              <a:rPr lang="en-US" u="none" dirty="0"/>
              <a:t>ACOs and contract administrators</a:t>
            </a:r>
            <a:r>
              <a:rPr lang="en-US" u="none" baseline="0" dirty="0"/>
              <a:t> perform all these important functions during the course of administering a contract.</a:t>
            </a:r>
          </a:p>
          <a:p>
            <a:endParaRPr lang="en-US" u="none" baseline="0" dirty="0"/>
          </a:p>
          <a:p>
            <a:r>
              <a:rPr lang="en-US" u="none" baseline="0" dirty="0"/>
              <a:t>The followings are further explanation for a few of these functions:</a:t>
            </a:r>
          </a:p>
          <a:p>
            <a:endParaRPr lang="en-US" u="none" baseline="0" dirty="0"/>
          </a:p>
          <a:p>
            <a:r>
              <a:rPr lang="en-US" u="none" baseline="0" dirty="0"/>
              <a:t>Provide Pre-award Support – Buying commands can request pre-award support from DCMA to include:  performing proposal analysis (both pricing and technical), conducting contractor capability surveys (from a technical standpoint i.e. quality, manufacturing, engineering, etc.), business system reviews, and financial capability reviews. </a:t>
            </a:r>
          </a:p>
          <a:p>
            <a:endParaRPr lang="en-US" u="none" baseline="0" dirty="0"/>
          </a:p>
          <a:p>
            <a:r>
              <a:rPr lang="en-US" u="none" baseline="0" dirty="0"/>
              <a:t>Negotiate and execute ACO Modifications – When administering contracts, ACOs may have to issue modifications to the contract.  These modifications can vary in complexity from an administrative modification (clarifying omissions, adding clauses, etc.) to bi-lateral agreements definitizing contract negotiations.  </a:t>
            </a:r>
          </a:p>
          <a:p>
            <a:endParaRPr lang="en-US"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61E80"/>
                </a:solidFill>
                <a:latin typeface="Arial" panose="020B0604020202020204" pitchFamily="34" charset="0"/>
                <a:cs typeface="Arial" panose="020B0604020202020204" pitchFamily="34" charset="0"/>
              </a:rPr>
              <a:t>Reviewing</a:t>
            </a:r>
            <a:r>
              <a:rPr lang="en-US" sz="1200" baseline="0" dirty="0">
                <a:solidFill>
                  <a:srgbClr val="161E80"/>
                </a:solidFill>
                <a:latin typeface="Arial" panose="020B0604020202020204" pitchFamily="34" charset="0"/>
                <a:cs typeface="Arial" panose="020B0604020202020204" pitchFamily="34" charset="0"/>
              </a:rPr>
              <a:t> and processing of </a:t>
            </a:r>
            <a:r>
              <a:rPr lang="en-US" sz="1200" dirty="0">
                <a:solidFill>
                  <a:srgbClr val="161E80"/>
                </a:solidFill>
                <a:latin typeface="Arial" panose="020B0604020202020204" pitchFamily="34" charset="0"/>
                <a:cs typeface="Arial" panose="020B0604020202020204" pitchFamily="34" charset="0"/>
              </a:rPr>
              <a:t>contractor’s payment requests - </a:t>
            </a:r>
            <a:r>
              <a:rPr lang="en-US" u="none" baseline="0" dirty="0"/>
              <a:t>cash flow is very important to the contractors, especially for the mid-size contractors and small businesses,   they rely on DCMA’s timely processing of their </a:t>
            </a:r>
            <a:r>
              <a:rPr lang="en-US" sz="1200" dirty="0">
                <a:solidFill>
                  <a:srgbClr val="161E80"/>
                </a:solidFill>
                <a:latin typeface="Arial" panose="020B0604020202020204" pitchFamily="34" charset="0"/>
                <a:cs typeface="Arial" panose="020B0604020202020204" pitchFamily="34" charset="0"/>
              </a:rPr>
              <a:t>payment requests </a:t>
            </a:r>
            <a:r>
              <a:rPr lang="en-US" u="none" baseline="0" dirty="0"/>
              <a:t>in order to continue operating.</a:t>
            </a:r>
          </a:p>
          <a:p>
            <a:endParaRPr lang="en-US" u="none" baseline="0" dirty="0"/>
          </a:p>
          <a:p>
            <a:r>
              <a:rPr lang="en-US" u="none" baseline="0" dirty="0"/>
              <a:t>There is a FAR mandate for closing physically completed contracts within a certain timeframe base on the contract type.  Therefore, DCMA places lot of emphasis on closing contracts.  </a:t>
            </a:r>
            <a:endParaRPr lang="en-US" sz="1200" dirty="0">
              <a:latin typeface="Arial" panose="020B0604020202020204" pitchFamily="34" charset="0"/>
              <a:cs typeface="Arial" panose="020B0604020202020204" pitchFamily="34" charset="0"/>
            </a:endParaRPr>
          </a:p>
          <a:p>
            <a:pPr lvl="0" eaLnBrk="1" hangingPunct="1">
              <a:lnSpc>
                <a:spcPct val="90000"/>
              </a:lnSpc>
            </a:pPr>
            <a:endParaRPr lang="en-US" sz="1200" dirty="0">
              <a:latin typeface="Arial" panose="020B0604020202020204" pitchFamily="34" charset="0"/>
              <a:cs typeface="Arial" panose="020B0604020202020204" pitchFamily="34" charset="0"/>
            </a:endParaRPr>
          </a:p>
          <a:p>
            <a:pPr lvl="0" eaLnBrk="1" hangingPunct="1">
              <a:lnSpc>
                <a:spcPct val="90000"/>
              </a:lnSpc>
            </a:pPr>
            <a:endParaRPr lang="en-US" sz="1200" dirty="0">
              <a:latin typeface="Arial" panose="020B0604020202020204" pitchFamily="34" charset="0"/>
              <a:cs typeface="Arial" panose="020B0604020202020204" pitchFamily="34" charset="0"/>
            </a:endParaRPr>
          </a:p>
          <a:p>
            <a:pPr lvl="0" eaLnBrk="1" hangingPunct="1">
              <a:lnSpc>
                <a:spcPct val="90000"/>
              </a:lnSpc>
            </a:pPr>
            <a:endParaRPr lang="en-US" sz="1200" dirty="0">
              <a:solidFill>
                <a:srgbClr val="161E8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20750" rtl="0" eaLnBrk="0" fontAlgn="base" latinLnBrk="0" hangingPunct="0">
              <a:lnSpc>
                <a:spcPct val="100000"/>
              </a:lnSpc>
              <a:spcBef>
                <a:spcPct val="0"/>
              </a:spcBef>
              <a:spcAft>
                <a:spcPct val="0"/>
              </a:spcAft>
              <a:buClrTx/>
              <a:buSzTx/>
              <a:buFontTx/>
              <a:buNone/>
              <a:tabLst/>
              <a:defRPr/>
            </a:pPr>
            <a:fld id="{510F0FD9-10A2-457F-8406-97C80381893F}"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075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5010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The property management</a:t>
            </a:r>
            <a:r>
              <a:rPr lang="en-US" baseline="0" dirty="0"/>
              <a:t> system requirement in a contract e</a:t>
            </a:r>
            <a:r>
              <a:rPr lang="en-US" dirty="0"/>
              <a:t>nsures </a:t>
            </a:r>
            <a:r>
              <a:rPr lang="en-US" u="none" baseline="0" dirty="0"/>
              <a:t>t</a:t>
            </a:r>
            <a:r>
              <a:rPr lang="en-US" u="none" dirty="0"/>
              <a:t>he contractors are providing </a:t>
            </a:r>
            <a:r>
              <a:rPr lang="en-US" dirty="0"/>
              <a:t>effective and efficient stewardship of the Government property in their custody.  </a:t>
            </a:r>
            <a:r>
              <a:rPr lang="en-US" u="none" dirty="0"/>
              <a:t>DCMA’s property administrators perform property</a:t>
            </a:r>
            <a:r>
              <a:rPr lang="en-US" u="none" baseline="0" dirty="0"/>
              <a:t> management system analysis  (PMSA) to ensure the contractors are adhering to their system </a:t>
            </a:r>
            <a:r>
              <a:rPr lang="en-US" sz="1200" b="0" dirty="0">
                <a:solidFill>
                  <a:srgbClr val="000066"/>
                </a:solidFill>
                <a:latin typeface="Arial" pitchFamily="34" charset="0"/>
                <a:cs typeface="Arial" pitchFamily="34" charset="0"/>
              </a:rPr>
              <a:t>to acquire, control, use, care for, report, and dispose of Government property.</a:t>
            </a:r>
          </a:p>
          <a:p>
            <a:pPr eaLnBrk="1" hangingPunct="1">
              <a:spcBef>
                <a:spcPct val="0"/>
              </a:spcBef>
            </a:pPr>
            <a:endParaRPr lang="en-US" sz="1200" b="0" u="none" dirty="0">
              <a:solidFill>
                <a:srgbClr val="000066"/>
              </a:solidFill>
              <a:latin typeface="Arial" pitchFamily="34" charset="0"/>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DCMA’s property administrators do not track property, maintain contractor’s property records, or perform physical inventories.  These are the contractors’ responsibilities. </a:t>
            </a:r>
          </a:p>
          <a:p>
            <a:pPr eaLnBrk="1" hangingPunct="1">
              <a:spcBef>
                <a:spcPct val="0"/>
              </a:spcBef>
            </a:pPr>
            <a:endParaRPr lang="en-US" u="none" dirty="0"/>
          </a:p>
          <a:p>
            <a:pPr lvl="0" eaLnBrk="1" hangingPunct="1">
              <a:lnSpc>
                <a:spcPct val="90000"/>
              </a:lnSpc>
            </a:pPr>
            <a:r>
              <a:rPr lang="en-US" sz="1200" b="0" u="none" baseline="0" dirty="0">
                <a:solidFill>
                  <a:srgbClr val="000066"/>
                </a:solidFill>
                <a:latin typeface="Arial" pitchFamily="34" charset="0"/>
                <a:cs typeface="Arial" pitchFamily="34" charset="0"/>
              </a:rPr>
              <a:t>When Government property is no longer needed for contract performance, the </a:t>
            </a:r>
            <a:r>
              <a:rPr lang="en-US" sz="1200" dirty="0">
                <a:solidFill>
                  <a:srgbClr val="000066"/>
                </a:solidFill>
                <a:latin typeface="Arial" pitchFamily="34" charset="0"/>
                <a:cs typeface="Arial" pitchFamily="34" charset="0"/>
              </a:rPr>
              <a:t>Plant Clearance Officer coordinates the timely and cost-effective reutilization, sale and disposal of excess government property in the possession of contractors.</a:t>
            </a:r>
            <a:endParaRPr lang="en-US" sz="1200" dirty="0">
              <a:latin typeface="Arial" pitchFamily="34" charset="0"/>
              <a:cs typeface="Arial" pitchFamily="34" charset="0"/>
            </a:endParaRPr>
          </a:p>
          <a:p>
            <a:pPr lvl="0" eaLnBrk="1" hangingPunct="1">
              <a:lnSpc>
                <a:spcPct val="90000"/>
              </a:lnSpc>
            </a:pPr>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20750" rtl="0" eaLnBrk="0" fontAlgn="base" latinLnBrk="0" hangingPunct="0">
              <a:lnSpc>
                <a:spcPct val="100000"/>
              </a:lnSpc>
              <a:spcBef>
                <a:spcPct val="0"/>
              </a:spcBef>
              <a:spcAft>
                <a:spcPct val="0"/>
              </a:spcAft>
              <a:buClrTx/>
              <a:buSzTx/>
              <a:buFontTx/>
              <a:buNone/>
              <a:tabLst/>
              <a:defRPr/>
            </a:pPr>
            <a:fld id="{510F0FD9-10A2-457F-8406-97C80381893F}"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075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43558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35955" y="6300690"/>
            <a:ext cx="2493818" cy="365125"/>
          </a:xfrm>
        </p:spPr>
        <p:txBody>
          <a:bodyPr/>
          <a:lstStyle/>
          <a:p>
            <a:fld id="{F0541108-BA9B-48D1-AE80-CEA81D2DE115}" type="datetime1">
              <a:rPr lang="en-US" smtClean="0"/>
              <a:t>11/22/2024</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37" y="-19497"/>
            <a:ext cx="12239937" cy="6880118"/>
          </a:xfrm>
          <a:prstGeom prst="rect">
            <a:avLst/>
          </a:prstGeom>
        </p:spPr>
      </p:pic>
      <p:sp>
        <p:nvSpPr>
          <p:cNvPr id="7" name="Footer Placeholder 3"/>
          <p:cNvSpPr txBox="1">
            <a:spLocks/>
          </p:cNvSpPr>
          <p:nvPr userDrawn="1"/>
        </p:nvSpPr>
        <p:spPr>
          <a:xfrm>
            <a:off x="3686947" y="6566231"/>
            <a:ext cx="4770168" cy="248800"/>
          </a:xfrm>
          <a:prstGeom prst="rect">
            <a:avLst/>
          </a:prstGeom>
        </p:spPr>
        <p:txBody>
          <a:bodyPr vert="horz" lIns="0" tIns="0" rIns="0" bIns="0" rtlCol="0" anchor="ctr">
            <a:noAutofit/>
          </a:bodyPr>
          <a:lstStyle>
            <a:defPPr>
              <a:defRPr lang="en-US"/>
            </a:defPPr>
            <a:lvl1pPr marL="0" algn="ctr" defTabSz="914400" rtl="0" eaLnBrk="1" latinLnBrk="0" hangingPunct="1">
              <a:defRPr sz="900" i="1"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i="1" kern="1200" dirty="0">
                <a:solidFill>
                  <a:schemeClr val="tx1"/>
                </a:solidFill>
                <a:effectLst/>
                <a:latin typeface="+mn-lt"/>
                <a:ea typeface="+mn-ea"/>
                <a:cs typeface="+mn-cs"/>
              </a:rPr>
              <a:t>A team of trusted professionals delivering value to our Warfighters throughout the acquisition lifecycle</a:t>
            </a:r>
            <a:endParaRPr lang="en-US" sz="800" dirty="0">
              <a:solidFill>
                <a:schemeClr val="tx1"/>
              </a:solidFill>
            </a:endParaRPr>
          </a:p>
        </p:txBody>
      </p:sp>
      <p:sp>
        <p:nvSpPr>
          <p:cNvPr id="10" name="Slide Number Placeholder 5"/>
          <p:cNvSpPr>
            <a:spLocks noGrp="1"/>
          </p:cNvSpPr>
          <p:nvPr>
            <p:ph type="sldNum" sz="quarter" idx="4"/>
          </p:nvPr>
        </p:nvSpPr>
        <p:spPr>
          <a:xfrm>
            <a:off x="9316281" y="6495496"/>
            <a:ext cx="2743200" cy="365125"/>
          </a:xfrm>
          <a:prstGeom prst="rect">
            <a:avLst/>
          </a:prstGeom>
        </p:spPr>
        <p:txBody>
          <a:bodyPr vert="horz" lIns="91440" tIns="45720" rIns="91440" bIns="45720" rtlCol="0" anchor="ctr"/>
          <a:lstStyle>
            <a:lvl1pPr algn="r">
              <a:defRPr sz="1200">
                <a:solidFill>
                  <a:srgbClr val="101129"/>
                </a:solidFill>
              </a:defRPr>
            </a:lvl1pPr>
          </a:lstStyle>
          <a:p>
            <a:fld id="{2820A522-6B54-4D34-AC86-31513DF2172F}" type="slidenum">
              <a:rPr lang="en-US" smtClean="0"/>
              <a:pPr/>
              <a:t>‹#›</a:t>
            </a:fld>
            <a:endParaRPr lang="en-US" dirty="0"/>
          </a:p>
        </p:txBody>
      </p:sp>
      <p:sp>
        <p:nvSpPr>
          <p:cNvPr id="3" name="Text Placeholder 2"/>
          <p:cNvSpPr>
            <a:spLocks noGrp="1"/>
          </p:cNvSpPr>
          <p:nvPr>
            <p:ph type="body" sz="quarter" idx="11" hasCustomPrompt="1"/>
          </p:nvPr>
        </p:nvSpPr>
        <p:spPr>
          <a:xfrm>
            <a:off x="4465526" y="6400800"/>
            <a:ext cx="3236913" cy="206375"/>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PLACE CLASSIFICATION MARKING HERE</a:t>
            </a:r>
          </a:p>
        </p:txBody>
      </p:sp>
      <p:sp>
        <p:nvSpPr>
          <p:cNvPr id="9" name="Yellow divider"/>
          <p:cNvSpPr>
            <a:spLocks noChangeShapeType="1"/>
          </p:cNvSpPr>
          <p:nvPr userDrawn="1"/>
        </p:nvSpPr>
        <p:spPr bwMode="auto">
          <a:xfrm>
            <a:off x="510372" y="4953000"/>
            <a:ext cx="11156161"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 name="Presented By:"/>
          <p:cNvSpPr txBox="1"/>
          <p:nvPr userDrawn="1"/>
        </p:nvSpPr>
        <p:spPr>
          <a:xfrm>
            <a:off x="509588" y="4953000"/>
            <a:ext cx="2188997" cy="392251"/>
          </a:xfrm>
          <a:prstGeom prst="rect">
            <a:avLst/>
          </a:prstGeom>
          <a:noFill/>
        </p:spPr>
        <p:txBody>
          <a:bodyPr wrap="none" rtlCol="0">
            <a:noAutofit/>
          </a:bodyPr>
          <a:lstStyle/>
          <a:p>
            <a:pPr algn="l"/>
            <a:r>
              <a:rPr lang="en-US" sz="2400" dirty="0">
                <a:solidFill>
                  <a:srgbClr val="101129"/>
                </a:solidFill>
              </a:rPr>
              <a:t>Presented By:</a:t>
            </a:r>
          </a:p>
        </p:txBody>
      </p:sp>
      <p:sp>
        <p:nvSpPr>
          <p:cNvPr id="5" name="Text Placeholder 4"/>
          <p:cNvSpPr>
            <a:spLocks noGrp="1"/>
          </p:cNvSpPr>
          <p:nvPr>
            <p:ph type="body" sz="quarter" idx="12" hasCustomPrompt="1"/>
          </p:nvPr>
        </p:nvSpPr>
        <p:spPr>
          <a:xfrm>
            <a:off x="509588" y="5381743"/>
            <a:ext cx="6593341" cy="442187"/>
          </a:xfrm>
        </p:spPr>
        <p:txBody>
          <a:bodyPr>
            <a:noAutofit/>
          </a:bodyPr>
          <a:lstStyle>
            <a:lvl1pPr marL="0" indent="0" algn="l">
              <a:buFontTx/>
              <a:buNone/>
              <a:defRPr sz="2800" b="1">
                <a:solidFill>
                  <a:srgbClr val="101129"/>
                </a:solidFill>
              </a:defRPr>
            </a:lvl1pPr>
            <a:lvl2pPr marL="457200" indent="0" algn="r">
              <a:buFontTx/>
              <a:buNone/>
              <a:defRPr sz="2800" b="1">
                <a:solidFill>
                  <a:srgbClr val="101129"/>
                </a:solidFill>
              </a:defRPr>
            </a:lvl2pPr>
            <a:lvl3pPr marL="914400" indent="0" algn="r">
              <a:buFontTx/>
              <a:buNone/>
              <a:defRPr sz="2800" b="1">
                <a:solidFill>
                  <a:srgbClr val="101129"/>
                </a:solidFill>
              </a:defRPr>
            </a:lvl3pPr>
            <a:lvl4pPr marL="1371600" indent="0" algn="r">
              <a:buFontTx/>
              <a:buNone/>
              <a:defRPr sz="2800" b="1">
                <a:solidFill>
                  <a:srgbClr val="101129"/>
                </a:solidFill>
              </a:defRPr>
            </a:lvl4pPr>
            <a:lvl5pPr marL="1828800" indent="0" algn="r">
              <a:buFontTx/>
              <a:buNone/>
              <a:defRPr sz="2800" b="1">
                <a:solidFill>
                  <a:srgbClr val="101129"/>
                </a:solidFill>
              </a:defRPr>
            </a:lvl5pPr>
          </a:lstStyle>
          <a:p>
            <a:pPr lvl="0"/>
            <a:r>
              <a:rPr lang="en-US" dirty="0"/>
              <a:t>Presenter name(s)</a:t>
            </a:r>
          </a:p>
        </p:txBody>
      </p:sp>
      <p:sp>
        <p:nvSpPr>
          <p:cNvPr id="12" name="Text Placeholder 11"/>
          <p:cNvSpPr>
            <a:spLocks noGrp="1"/>
          </p:cNvSpPr>
          <p:nvPr>
            <p:ph type="body" sz="quarter" idx="13" hasCustomPrompt="1"/>
          </p:nvPr>
        </p:nvSpPr>
        <p:spPr>
          <a:xfrm>
            <a:off x="509588" y="5878513"/>
            <a:ext cx="6593341" cy="257015"/>
          </a:xfrm>
        </p:spPr>
        <p:txBody>
          <a:bodyPr>
            <a:noAutofit/>
          </a:bodyPr>
          <a:lstStyle>
            <a:lvl1pPr marL="0" indent="0" algn="l">
              <a:buFontTx/>
              <a:buNone/>
              <a:defRPr sz="1800">
                <a:solidFill>
                  <a:srgbClr val="101129"/>
                </a:solidFill>
              </a:defRPr>
            </a:lvl1pPr>
            <a:lvl2pPr marL="457200" indent="0" algn="r">
              <a:buFontTx/>
              <a:buNone/>
              <a:defRPr sz="1800">
                <a:solidFill>
                  <a:srgbClr val="101129"/>
                </a:solidFill>
              </a:defRPr>
            </a:lvl2pPr>
            <a:lvl3pPr marL="914400" indent="0" algn="r">
              <a:buFontTx/>
              <a:buNone/>
              <a:defRPr sz="1800">
                <a:solidFill>
                  <a:srgbClr val="101129"/>
                </a:solidFill>
              </a:defRPr>
            </a:lvl3pPr>
            <a:lvl4pPr marL="1371600" indent="0" algn="r">
              <a:buFontTx/>
              <a:buNone/>
              <a:defRPr sz="1800">
                <a:solidFill>
                  <a:srgbClr val="101129"/>
                </a:solidFill>
              </a:defRPr>
            </a:lvl4pPr>
            <a:lvl5pPr marL="1828800" indent="0" algn="r">
              <a:buFontTx/>
              <a:buNone/>
              <a:defRPr sz="1800">
                <a:solidFill>
                  <a:srgbClr val="101129"/>
                </a:solidFill>
              </a:defRPr>
            </a:lvl5pPr>
          </a:lstStyle>
          <a:p>
            <a:pPr lvl="0"/>
            <a:r>
              <a:rPr lang="en-US" dirty="0"/>
              <a:t>DCMA Directorate</a:t>
            </a:r>
          </a:p>
        </p:txBody>
      </p:sp>
      <p:sp>
        <p:nvSpPr>
          <p:cNvPr id="14" name="Text Placeholder 13"/>
          <p:cNvSpPr>
            <a:spLocks noGrp="1"/>
          </p:cNvSpPr>
          <p:nvPr>
            <p:ph type="body" sz="quarter" idx="14" hasCustomPrompt="1"/>
          </p:nvPr>
        </p:nvSpPr>
        <p:spPr>
          <a:xfrm>
            <a:off x="509588" y="6246813"/>
            <a:ext cx="4048125" cy="248683"/>
          </a:xfrm>
        </p:spPr>
        <p:txBody>
          <a:bodyPr>
            <a:noAutofit/>
          </a:bodyPr>
          <a:lstStyle>
            <a:lvl1pPr marL="0" indent="0" algn="l">
              <a:buFontTx/>
              <a:buNone/>
              <a:defRPr sz="1800">
                <a:solidFill>
                  <a:srgbClr val="101129"/>
                </a:solidFill>
              </a:defRPr>
            </a:lvl1pPr>
            <a:lvl2pPr marL="457200" indent="0" algn="r">
              <a:buFontTx/>
              <a:buNone/>
              <a:defRPr sz="1800">
                <a:solidFill>
                  <a:srgbClr val="101129"/>
                </a:solidFill>
              </a:defRPr>
            </a:lvl2pPr>
            <a:lvl3pPr marL="914400" indent="0" algn="r">
              <a:buFontTx/>
              <a:buNone/>
              <a:defRPr sz="1800">
                <a:solidFill>
                  <a:srgbClr val="101129"/>
                </a:solidFill>
              </a:defRPr>
            </a:lvl3pPr>
            <a:lvl4pPr marL="1371600" indent="0" algn="r">
              <a:buFontTx/>
              <a:buNone/>
              <a:defRPr sz="1800">
                <a:solidFill>
                  <a:srgbClr val="101129"/>
                </a:solidFill>
              </a:defRPr>
            </a:lvl4pPr>
            <a:lvl5pPr marL="1828800" indent="0" algn="r">
              <a:buFontTx/>
              <a:buNone/>
              <a:defRPr sz="1800">
                <a:solidFill>
                  <a:srgbClr val="101129"/>
                </a:solidFill>
              </a:defRPr>
            </a:lvl5pPr>
          </a:lstStyle>
          <a:p>
            <a:pPr lvl="0"/>
            <a:r>
              <a:rPr lang="en-US" dirty="0"/>
              <a:t>Date</a:t>
            </a:r>
          </a:p>
        </p:txBody>
      </p:sp>
      <p:sp>
        <p:nvSpPr>
          <p:cNvPr id="16" name="Text Placeholder 15"/>
          <p:cNvSpPr>
            <a:spLocks noGrp="1"/>
          </p:cNvSpPr>
          <p:nvPr>
            <p:ph type="body" sz="quarter" idx="15" hasCustomPrompt="1"/>
          </p:nvPr>
        </p:nvSpPr>
        <p:spPr>
          <a:xfrm>
            <a:off x="509588" y="3430588"/>
            <a:ext cx="11156950" cy="1522412"/>
          </a:xfrm>
        </p:spPr>
        <p:txBody>
          <a:bodyPr anchor="ctr">
            <a:noAutofit/>
          </a:bodyPr>
          <a:lstStyle>
            <a:lvl1pPr marL="0" indent="0" algn="ctr">
              <a:buFontTx/>
              <a:buNone/>
              <a:defRPr sz="4000" b="1" baseline="0">
                <a:solidFill>
                  <a:srgbClr val="101129"/>
                </a:solidFill>
              </a:defRPr>
            </a:lvl1pPr>
            <a:lvl2pPr marL="457200" indent="0" algn="ctr">
              <a:buFontTx/>
              <a:buNone/>
              <a:defRPr sz="4000" b="1">
                <a:solidFill>
                  <a:srgbClr val="101129"/>
                </a:solidFill>
              </a:defRPr>
            </a:lvl2pPr>
            <a:lvl3pPr marL="914400" indent="0" algn="ctr">
              <a:buFontTx/>
              <a:buNone/>
              <a:defRPr sz="4000" b="1">
                <a:solidFill>
                  <a:srgbClr val="101129"/>
                </a:solidFill>
              </a:defRPr>
            </a:lvl3pPr>
            <a:lvl4pPr marL="1371600" indent="0" algn="ctr">
              <a:buFontTx/>
              <a:buNone/>
              <a:defRPr sz="4000" b="1">
                <a:solidFill>
                  <a:srgbClr val="101129"/>
                </a:solidFill>
              </a:defRPr>
            </a:lvl4pPr>
            <a:lvl5pPr marL="1828800" indent="0" algn="ctr">
              <a:buFontTx/>
              <a:buNone/>
              <a:defRPr sz="4000" b="1">
                <a:solidFill>
                  <a:srgbClr val="101129"/>
                </a:solidFill>
              </a:defRPr>
            </a:lvl5pPr>
          </a:lstStyle>
          <a:p>
            <a:pPr lvl="0"/>
            <a:r>
              <a:rPr lang="en-US" dirty="0"/>
              <a:t>Click to edit presentation title</a:t>
            </a:r>
          </a:p>
        </p:txBody>
      </p:sp>
      <p:sp>
        <p:nvSpPr>
          <p:cNvPr id="13" name="Text Placeholder 2"/>
          <p:cNvSpPr>
            <a:spLocks noGrp="1"/>
          </p:cNvSpPr>
          <p:nvPr>
            <p:ph type="body" sz="quarter" idx="16" hasCustomPrompt="1"/>
          </p:nvPr>
        </p:nvSpPr>
        <p:spPr>
          <a:xfrm>
            <a:off x="4477544" y="11922"/>
            <a:ext cx="3236913" cy="200730"/>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PLACE CLASSIFICATION MARKING HERE</a:t>
            </a:r>
          </a:p>
        </p:txBody>
      </p:sp>
      <p:sp>
        <p:nvSpPr>
          <p:cNvPr id="15" name="Subtitle 2"/>
          <p:cNvSpPr txBox="1">
            <a:spLocks/>
          </p:cNvSpPr>
          <p:nvPr userDrawn="1"/>
        </p:nvSpPr>
        <p:spPr>
          <a:xfrm>
            <a:off x="7538184" y="5133180"/>
            <a:ext cx="4128349" cy="1087438"/>
          </a:xfrm>
          <a:prstGeom prst="rect">
            <a:avLst/>
          </a:prstGeom>
          <a:ln w="12700">
            <a:solidFill>
              <a:srgbClr val="FFCC00"/>
            </a:solidFill>
          </a:ln>
        </p:spPr>
        <p:txBody>
          <a:bodyPr vert="horz" lIns="91440" tIns="45720" rIns="91440" bIns="45720" rtlCol="0">
            <a:noAutofit/>
          </a:bodyPr>
          <a:lstStyle>
            <a:lvl1pPr marL="0" indent="0" algn="r" defTabSz="685983" rtl="0" eaLnBrk="1" latinLnBrk="0" hangingPunct="1">
              <a:spcBef>
                <a:spcPct val="20000"/>
              </a:spcBef>
              <a:buFont typeface="Arial" panose="020B0604020202020204" pitchFamily="34" charset="0"/>
              <a:buNone/>
              <a:defRPr sz="2401" b="1" kern="1200">
                <a:solidFill>
                  <a:srgbClr val="101129"/>
                </a:solidFill>
                <a:latin typeface="+mn-lt"/>
                <a:ea typeface="+mn-ea"/>
                <a:cs typeface="+mn-cs"/>
              </a:defRPr>
            </a:lvl1pPr>
            <a:lvl2pPr marL="342991" indent="0" algn="ctr" defTabSz="685983" rtl="0" eaLnBrk="1" latinLnBrk="0" hangingPunct="1">
              <a:spcBef>
                <a:spcPct val="20000"/>
              </a:spcBef>
              <a:buFont typeface="Arial" panose="020B0604020202020204" pitchFamily="34" charset="0"/>
              <a:buNone/>
              <a:defRPr sz="2101" kern="1200">
                <a:solidFill>
                  <a:schemeClr val="tx1">
                    <a:tint val="75000"/>
                  </a:schemeClr>
                </a:solidFill>
                <a:latin typeface="+mn-lt"/>
                <a:ea typeface="+mn-ea"/>
                <a:cs typeface="+mn-cs"/>
              </a:defRPr>
            </a:lvl2pPr>
            <a:lvl3pPr marL="685983" indent="0" algn="ctr" defTabSz="685983"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3pPr>
            <a:lvl4pPr marL="1028974" indent="0" algn="ctr" defTabSz="685983"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4pPr>
            <a:lvl5pPr marL="1371966" indent="0" algn="ctr" defTabSz="685983"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5pPr>
            <a:lvl6pPr marL="1714957" indent="0" algn="ctr" defTabSz="685983"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6pPr>
            <a:lvl7pPr marL="2057949" indent="0" algn="ctr" defTabSz="685983"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7pPr>
            <a:lvl8pPr marL="2400940" indent="0" algn="ctr" defTabSz="685983"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8pPr>
            <a:lvl9pPr marL="2743932" indent="0" algn="ctr" defTabSz="685983"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9pPr>
          </a:lstStyle>
          <a:p>
            <a:pPr algn="l" fontAlgn="auto">
              <a:spcBef>
                <a:spcPts val="0"/>
              </a:spcBef>
              <a:spcAft>
                <a:spcPts val="0"/>
              </a:spcAft>
            </a:pPr>
            <a:r>
              <a:rPr lang="en-US" sz="1000" b="1" dirty="0"/>
              <a:t>Controlled by:  </a:t>
            </a:r>
            <a:r>
              <a:rPr lang="en-US" sz="1000" b="0" dirty="0"/>
              <a:t>DCMA   </a:t>
            </a:r>
          </a:p>
          <a:p>
            <a:pPr algn="l" fontAlgn="auto">
              <a:spcBef>
                <a:spcPts val="0"/>
              </a:spcBef>
              <a:spcAft>
                <a:spcPts val="0"/>
              </a:spcAft>
            </a:pPr>
            <a:r>
              <a:rPr lang="en-US" sz="1000" b="1" dirty="0"/>
              <a:t>Controlled by:</a:t>
            </a:r>
            <a:r>
              <a:rPr lang="en-US" sz="1000" b="0" dirty="0"/>
              <a:t> </a:t>
            </a:r>
          </a:p>
          <a:p>
            <a:pPr algn="l" fontAlgn="auto">
              <a:spcBef>
                <a:spcPts val="0"/>
              </a:spcBef>
              <a:spcAft>
                <a:spcPts val="0"/>
              </a:spcAft>
            </a:pPr>
            <a:r>
              <a:rPr lang="en-US" sz="1000" b="1" dirty="0"/>
              <a:t>CUI Category:</a:t>
            </a:r>
            <a:r>
              <a:rPr lang="en-US" sz="1000" b="0" dirty="0"/>
              <a:t> </a:t>
            </a:r>
          </a:p>
          <a:p>
            <a:pPr algn="l" fontAlgn="auto">
              <a:spcBef>
                <a:spcPts val="0"/>
              </a:spcBef>
              <a:spcAft>
                <a:spcPts val="0"/>
              </a:spcAft>
            </a:pPr>
            <a:r>
              <a:rPr lang="en-US" sz="1000" b="1" dirty="0"/>
              <a:t>Distribution/Dissemination Control: </a:t>
            </a:r>
            <a:endParaRPr lang="en-US" sz="1000" b="0" dirty="0"/>
          </a:p>
          <a:p>
            <a:pPr algn="l" fontAlgn="auto">
              <a:spcBef>
                <a:spcPts val="0"/>
              </a:spcBef>
              <a:spcAft>
                <a:spcPts val="0"/>
              </a:spcAft>
            </a:pPr>
            <a:r>
              <a:rPr lang="en-US" sz="1000" b="1" dirty="0"/>
              <a:t>POC:</a:t>
            </a:r>
            <a:endParaRPr lang="en-US" sz="1000" b="0" dirty="0"/>
          </a:p>
        </p:txBody>
      </p:sp>
      <p:sp>
        <p:nvSpPr>
          <p:cNvPr id="6" name="Text Placeholder 5"/>
          <p:cNvSpPr>
            <a:spLocks noGrp="1"/>
          </p:cNvSpPr>
          <p:nvPr>
            <p:ph type="body" sz="quarter" idx="17" hasCustomPrompt="1"/>
          </p:nvPr>
        </p:nvSpPr>
        <p:spPr>
          <a:xfrm>
            <a:off x="8333147" y="5306543"/>
            <a:ext cx="3194050" cy="150399"/>
          </a:xfrm>
        </p:spPr>
        <p:txBody>
          <a:bodyPr>
            <a:noAutofit/>
          </a:bodyPr>
          <a:lstStyle>
            <a:lvl1pPr marL="0" indent="0">
              <a:buFontTx/>
              <a:buNone/>
              <a:defRPr sz="1000" baseline="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Directorate or Command</a:t>
            </a:r>
          </a:p>
        </p:txBody>
      </p:sp>
      <p:sp>
        <p:nvSpPr>
          <p:cNvPr id="17" name="Text Placeholder 5"/>
          <p:cNvSpPr>
            <a:spLocks noGrp="1"/>
          </p:cNvSpPr>
          <p:nvPr>
            <p:ph type="body" sz="quarter" idx="18" hasCustomPrompt="1"/>
          </p:nvPr>
        </p:nvSpPr>
        <p:spPr>
          <a:xfrm>
            <a:off x="8300017" y="5456942"/>
            <a:ext cx="3227180" cy="150399"/>
          </a:xfrm>
        </p:spPr>
        <p:txBody>
          <a:bodyPr>
            <a:noAutofit/>
          </a:bodyPr>
          <a:lstStyle>
            <a:lvl1pPr marL="0" indent="0">
              <a:buFontTx/>
              <a:buNone/>
              <a:defRPr sz="1000" baseline="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Category of CUI included in presentation</a:t>
            </a:r>
          </a:p>
        </p:txBody>
      </p:sp>
      <p:sp>
        <p:nvSpPr>
          <p:cNvPr id="18" name="Text Placeholder 5"/>
          <p:cNvSpPr>
            <a:spLocks noGrp="1"/>
          </p:cNvSpPr>
          <p:nvPr>
            <p:ph type="body" sz="quarter" idx="19" hasCustomPrompt="1"/>
          </p:nvPr>
        </p:nvSpPr>
        <p:spPr>
          <a:xfrm>
            <a:off x="9483255" y="5607341"/>
            <a:ext cx="2043941" cy="150399"/>
          </a:xfrm>
        </p:spPr>
        <p:txBody>
          <a:bodyPr>
            <a:noAutofit/>
          </a:bodyPr>
          <a:lstStyle>
            <a:lvl1pPr marL="0" indent="0">
              <a:buFontTx/>
              <a:buNone/>
              <a:defRPr sz="1000" baseline="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Ex.: FED Only</a:t>
            </a:r>
          </a:p>
        </p:txBody>
      </p:sp>
      <p:sp>
        <p:nvSpPr>
          <p:cNvPr id="19" name="Text Placeholder 5"/>
          <p:cNvSpPr>
            <a:spLocks noGrp="1"/>
          </p:cNvSpPr>
          <p:nvPr>
            <p:ph type="body" sz="quarter" idx="20" hasCustomPrompt="1"/>
          </p:nvPr>
        </p:nvSpPr>
        <p:spPr>
          <a:xfrm>
            <a:off x="7850587" y="5763580"/>
            <a:ext cx="3676609" cy="414583"/>
          </a:xfrm>
        </p:spPr>
        <p:txBody>
          <a:bodyPr>
            <a:noAutofit/>
          </a:bodyPr>
          <a:lstStyle>
            <a:lvl1pPr marL="0" indent="0">
              <a:buFontTx/>
              <a:buNone/>
              <a:defRPr sz="1000" baseline="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Name(s) &amp; contact email address(</a:t>
            </a:r>
            <a:r>
              <a:rPr lang="en-US" dirty="0" err="1"/>
              <a:t>es</a:t>
            </a:r>
            <a:r>
              <a:rPr lang="en-US" dirty="0"/>
              <a:t>)</a:t>
            </a:r>
          </a:p>
        </p:txBody>
      </p:sp>
      <p:sp>
        <p:nvSpPr>
          <p:cNvPr id="20" name="TextBox 19">
            <a:extLst>
              <a:ext uri="{FF2B5EF4-FFF2-40B4-BE49-F238E27FC236}">
                <a16:creationId xmlns:a16="http://schemas.microsoft.com/office/drawing/2014/main" id="{58B8DC4E-F046-18C6-EB25-0E926D5B5687}"/>
              </a:ext>
            </a:extLst>
          </p:cNvPr>
          <p:cNvSpPr txBox="1"/>
          <p:nvPr userDrawn="1"/>
        </p:nvSpPr>
        <p:spPr>
          <a:xfrm>
            <a:off x="68580" y="6574212"/>
            <a:ext cx="6117336" cy="249684"/>
          </a:xfrm>
          <a:prstGeom prst="rect">
            <a:avLst/>
          </a:prstGeom>
          <a:noFill/>
        </p:spPr>
        <p:txBody>
          <a:bodyPr wrap="square">
            <a:spAutoFit/>
          </a:bodyPr>
          <a:lstStyle/>
          <a:p>
            <a:pPr marL="0" marR="0">
              <a:lnSpc>
                <a:spcPct val="107000"/>
              </a:lnSpc>
              <a:spcBef>
                <a:spcPts val="0"/>
              </a:spcBef>
              <a:spcAft>
                <a:spcPts val="80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20241105 /DCMA Small Business TOE / DCN</a:t>
            </a:r>
          </a:p>
        </p:txBody>
      </p:sp>
    </p:spTree>
    <p:extLst>
      <p:ext uri="{BB962C8B-B14F-4D97-AF65-F5344CB8AC3E}">
        <p14:creationId xmlns:p14="http://schemas.microsoft.com/office/powerpoint/2010/main" val="2454141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1094823"/>
            <a:ext cx="10515600" cy="725072"/>
          </a:xfrm>
        </p:spPr>
        <p:txBody>
          <a:bodyPr/>
          <a:lstStyle>
            <a:lvl1pPr>
              <a:defRPr>
                <a:solidFill>
                  <a:srgbClr val="101129"/>
                </a:solidFill>
              </a:defRPr>
            </a:lvl1pPr>
          </a:lstStyle>
          <a:p>
            <a:r>
              <a:rPr lang="en-US"/>
              <a:t>Click to edit Master title style</a:t>
            </a:r>
          </a:p>
        </p:txBody>
      </p:sp>
      <p:sp>
        <p:nvSpPr>
          <p:cNvPr id="3" name="Vertical Text Placeholder 2"/>
          <p:cNvSpPr>
            <a:spLocks noGrp="1"/>
          </p:cNvSpPr>
          <p:nvPr>
            <p:ph type="body" orient="vert" idx="1"/>
          </p:nvPr>
        </p:nvSpPr>
        <p:spPr>
          <a:xfrm>
            <a:off x="838200" y="1954832"/>
            <a:ext cx="10515600" cy="3809862"/>
          </a:xfrm>
        </p:spPr>
        <p:txBody>
          <a:bodyPr vert="eaVert"/>
          <a:lstStyle>
            <a:lvl1pPr>
              <a:defRPr>
                <a:solidFill>
                  <a:srgbClr val="101129"/>
                </a:solidFill>
              </a:defRPr>
            </a:lvl1pPr>
            <a:lvl2pPr>
              <a:defRPr>
                <a:solidFill>
                  <a:srgbClr val="101129"/>
                </a:solidFill>
              </a:defRPr>
            </a:lvl2pPr>
            <a:lvl3pPr>
              <a:defRPr>
                <a:solidFill>
                  <a:srgbClr val="101129"/>
                </a:solidFill>
              </a:defRPr>
            </a:lvl3pPr>
            <a:lvl4pPr>
              <a:defRPr>
                <a:solidFill>
                  <a:srgbClr val="101129"/>
                </a:solidFill>
              </a:defRPr>
            </a:lvl4pPr>
            <a:lvl5pPr>
              <a:defRPr>
                <a:solidFill>
                  <a:srgbClr val="10112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9316281" y="6495496"/>
            <a:ext cx="2743200" cy="365125"/>
          </a:xfrm>
          <a:prstGeom prst="rect">
            <a:avLst/>
          </a:prstGeom>
        </p:spPr>
        <p:txBody>
          <a:bodyPr vert="horz" lIns="91440" tIns="45720" rIns="91440" bIns="45720" rtlCol="0" anchor="ctr"/>
          <a:lstStyle>
            <a:lvl1pPr algn="r">
              <a:defRPr sz="1200">
                <a:solidFill>
                  <a:schemeClr val="tx1"/>
                </a:solidFill>
              </a:defRPr>
            </a:lvl1pPr>
          </a:lstStyle>
          <a:p>
            <a:fld id="{2820A522-6B54-4D34-AC86-31513DF2172F}" type="slidenum">
              <a:rPr lang="en-US" smtClean="0"/>
              <a:pPr/>
              <a:t>‹#›</a:t>
            </a:fld>
            <a:endParaRPr lang="en-US" dirty="0"/>
          </a:p>
        </p:txBody>
      </p:sp>
      <p:sp>
        <p:nvSpPr>
          <p:cNvPr id="6" name="Text Placeholder 12"/>
          <p:cNvSpPr>
            <a:spLocks noGrp="1"/>
          </p:cNvSpPr>
          <p:nvPr>
            <p:ph type="body" sz="quarter" idx="10" hasCustomPrompt="1"/>
          </p:nvPr>
        </p:nvSpPr>
        <p:spPr>
          <a:xfrm>
            <a:off x="3804886" y="0"/>
            <a:ext cx="8161476" cy="613227"/>
          </a:xfrm>
        </p:spPr>
        <p:txBody>
          <a:bodyPr anchor="ctr">
            <a:normAutofit/>
          </a:bodyPr>
          <a:lstStyle>
            <a:lvl1pPr marL="0" indent="0" algn="r">
              <a:buFontTx/>
              <a:buNone/>
              <a:defRPr sz="3000" b="1">
                <a:solidFill>
                  <a:srgbClr val="1011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Insert Title Text</a:t>
            </a:r>
          </a:p>
        </p:txBody>
      </p:sp>
      <p:sp>
        <p:nvSpPr>
          <p:cNvPr id="11" name="Text Placeholder 2"/>
          <p:cNvSpPr>
            <a:spLocks noGrp="1"/>
          </p:cNvSpPr>
          <p:nvPr>
            <p:ph type="body" sz="quarter" idx="11" hasCustomPrompt="1"/>
          </p:nvPr>
        </p:nvSpPr>
        <p:spPr>
          <a:xfrm>
            <a:off x="4465526" y="6400800"/>
            <a:ext cx="3236913" cy="206375"/>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PLACE CLASSIFICATION MARKING HERE</a:t>
            </a:r>
          </a:p>
        </p:txBody>
      </p:sp>
      <p:sp>
        <p:nvSpPr>
          <p:cNvPr id="12" name="Text Placeholder 2"/>
          <p:cNvSpPr>
            <a:spLocks noGrp="1"/>
          </p:cNvSpPr>
          <p:nvPr>
            <p:ph type="body" sz="quarter" idx="16" hasCustomPrompt="1"/>
          </p:nvPr>
        </p:nvSpPr>
        <p:spPr>
          <a:xfrm>
            <a:off x="4477544" y="11922"/>
            <a:ext cx="3236913" cy="200730"/>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PLACE CLASSIFICATION MARKING HERE</a:t>
            </a:r>
          </a:p>
        </p:txBody>
      </p:sp>
    </p:spTree>
    <p:extLst>
      <p:ext uri="{BB962C8B-B14F-4D97-AF65-F5344CB8AC3E}">
        <p14:creationId xmlns:p14="http://schemas.microsoft.com/office/powerpoint/2010/main" val="229237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172817"/>
            <a:ext cx="2628900" cy="5004146"/>
          </a:xfrm>
        </p:spPr>
        <p:txBody>
          <a:bodyPr vert="eaVert"/>
          <a:lstStyle>
            <a:lvl1pPr>
              <a:defRPr>
                <a:solidFill>
                  <a:srgbClr val="101129"/>
                </a:solidFill>
              </a:defRPr>
            </a:lvl1pPr>
          </a:lstStyle>
          <a:p>
            <a:r>
              <a:rPr lang="en-US"/>
              <a:t>Click to edit Master title style</a:t>
            </a:r>
          </a:p>
        </p:txBody>
      </p:sp>
      <p:sp>
        <p:nvSpPr>
          <p:cNvPr id="3" name="Vertical Text Placeholder 2"/>
          <p:cNvSpPr>
            <a:spLocks noGrp="1"/>
          </p:cNvSpPr>
          <p:nvPr>
            <p:ph type="body" orient="vert" idx="1"/>
          </p:nvPr>
        </p:nvSpPr>
        <p:spPr>
          <a:xfrm>
            <a:off x="838200" y="1172817"/>
            <a:ext cx="7734300" cy="5004146"/>
          </a:xfrm>
        </p:spPr>
        <p:txBody>
          <a:bodyPr vert="eaVert"/>
          <a:lstStyle>
            <a:lvl1pPr>
              <a:defRPr>
                <a:solidFill>
                  <a:srgbClr val="101129"/>
                </a:solidFill>
              </a:defRPr>
            </a:lvl1pPr>
            <a:lvl2pPr>
              <a:defRPr>
                <a:solidFill>
                  <a:srgbClr val="101129"/>
                </a:solidFill>
              </a:defRPr>
            </a:lvl2pPr>
            <a:lvl3pPr>
              <a:defRPr>
                <a:solidFill>
                  <a:srgbClr val="101129"/>
                </a:solidFill>
              </a:defRPr>
            </a:lvl3pPr>
            <a:lvl4pPr>
              <a:defRPr>
                <a:solidFill>
                  <a:srgbClr val="101129"/>
                </a:solidFill>
              </a:defRPr>
            </a:lvl4pPr>
            <a:lvl5pPr>
              <a:defRPr>
                <a:solidFill>
                  <a:srgbClr val="10112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9316281" y="6495496"/>
            <a:ext cx="2743200" cy="365125"/>
          </a:xfrm>
          <a:prstGeom prst="rect">
            <a:avLst/>
          </a:prstGeom>
        </p:spPr>
        <p:txBody>
          <a:bodyPr vert="horz" lIns="91440" tIns="45720" rIns="91440" bIns="45720" rtlCol="0" anchor="ctr"/>
          <a:lstStyle>
            <a:lvl1pPr algn="r">
              <a:defRPr sz="1200">
                <a:solidFill>
                  <a:schemeClr val="tx1"/>
                </a:solidFill>
              </a:defRPr>
            </a:lvl1pPr>
          </a:lstStyle>
          <a:p>
            <a:fld id="{2820A522-6B54-4D34-AC86-31513DF2172F}" type="slidenum">
              <a:rPr lang="en-US" smtClean="0"/>
              <a:pPr/>
              <a:t>‹#›</a:t>
            </a:fld>
            <a:endParaRPr lang="en-US" dirty="0"/>
          </a:p>
        </p:txBody>
      </p:sp>
      <p:sp>
        <p:nvSpPr>
          <p:cNvPr id="6" name="Text Placeholder 12"/>
          <p:cNvSpPr>
            <a:spLocks noGrp="1"/>
          </p:cNvSpPr>
          <p:nvPr>
            <p:ph type="body" sz="quarter" idx="10" hasCustomPrompt="1"/>
          </p:nvPr>
        </p:nvSpPr>
        <p:spPr>
          <a:xfrm>
            <a:off x="3804886" y="0"/>
            <a:ext cx="8161476" cy="613227"/>
          </a:xfrm>
        </p:spPr>
        <p:txBody>
          <a:bodyPr anchor="ctr">
            <a:normAutofit/>
          </a:bodyPr>
          <a:lstStyle>
            <a:lvl1pPr marL="0" indent="0" algn="r">
              <a:buFontTx/>
              <a:buNone/>
              <a:defRPr sz="3000" b="1">
                <a:solidFill>
                  <a:srgbClr val="1011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Insert Title Text</a:t>
            </a:r>
          </a:p>
        </p:txBody>
      </p:sp>
      <p:sp>
        <p:nvSpPr>
          <p:cNvPr id="11" name="Text Placeholder 2"/>
          <p:cNvSpPr>
            <a:spLocks noGrp="1"/>
          </p:cNvSpPr>
          <p:nvPr>
            <p:ph type="body" sz="quarter" idx="11" hasCustomPrompt="1"/>
          </p:nvPr>
        </p:nvSpPr>
        <p:spPr>
          <a:xfrm>
            <a:off x="4465526" y="6400800"/>
            <a:ext cx="3236913" cy="206375"/>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PLACE CLASSIFICATION MARKING HERE</a:t>
            </a:r>
          </a:p>
        </p:txBody>
      </p:sp>
      <p:sp>
        <p:nvSpPr>
          <p:cNvPr id="12" name="Text Placeholder 2"/>
          <p:cNvSpPr>
            <a:spLocks noGrp="1"/>
          </p:cNvSpPr>
          <p:nvPr>
            <p:ph type="body" sz="quarter" idx="16" hasCustomPrompt="1"/>
          </p:nvPr>
        </p:nvSpPr>
        <p:spPr>
          <a:xfrm>
            <a:off x="4477544" y="11922"/>
            <a:ext cx="3236913" cy="200730"/>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PLACE CLASSIFICATION MARKING HERE</a:t>
            </a:r>
          </a:p>
        </p:txBody>
      </p:sp>
    </p:spTree>
    <p:extLst>
      <p:ext uri="{BB962C8B-B14F-4D97-AF65-F5344CB8AC3E}">
        <p14:creationId xmlns:p14="http://schemas.microsoft.com/office/powerpoint/2010/main" val="4124562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484" y="1026868"/>
            <a:ext cx="11765879" cy="5150097"/>
          </a:xfrm>
        </p:spPr>
        <p:txBody>
          <a:bodyPr/>
          <a:lstStyle>
            <a:lvl1pPr>
              <a:defRPr>
                <a:solidFill>
                  <a:srgbClr val="101129"/>
                </a:solidFill>
              </a:defRPr>
            </a:lvl1pPr>
            <a:lvl2pPr marL="685594" indent="-228531">
              <a:buFont typeface="Calibri" panose="020F0502020204030204" pitchFamily="34" charset="0"/>
              <a:buChar char="‐"/>
              <a:defRPr>
                <a:solidFill>
                  <a:srgbClr val="101129"/>
                </a:solidFill>
              </a:defRPr>
            </a:lvl2pPr>
            <a:lvl3pPr>
              <a:defRPr>
                <a:solidFill>
                  <a:srgbClr val="101129"/>
                </a:solidFill>
              </a:defRPr>
            </a:lvl3pPr>
            <a:lvl4pPr marL="1599720" indent="-228531">
              <a:buFont typeface="Calibri" panose="020F0502020204030204" pitchFamily="34" charset="0"/>
              <a:buChar char="‐"/>
              <a:defRPr>
                <a:solidFill>
                  <a:srgbClr val="101129"/>
                </a:solidFill>
              </a:defRPr>
            </a:lvl4pPr>
            <a:lvl5pPr>
              <a:defRPr>
                <a:solidFill>
                  <a:srgbClr val="10112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9316281" y="6495498"/>
            <a:ext cx="2743200" cy="365125"/>
          </a:xfrm>
          <a:prstGeom prst="rect">
            <a:avLst/>
          </a:prstGeom>
        </p:spPr>
        <p:txBody>
          <a:bodyPr vert="horz" lIns="91440" tIns="45720" rIns="91440" bIns="45720" rtlCol="0" anchor="ctr"/>
          <a:lstStyle>
            <a:lvl1pPr algn="r">
              <a:defRPr sz="1200">
                <a:solidFill>
                  <a:schemeClr val="tx1"/>
                </a:solidFill>
              </a:defRPr>
            </a:lvl1pPr>
          </a:lstStyle>
          <a:p>
            <a:fld id="{2820A522-6B54-4D34-AC86-31513DF2172F}" type="slidenum">
              <a:rPr lang="en-US" smtClean="0"/>
              <a:pPr/>
              <a:t>‹#›</a:t>
            </a:fld>
            <a:endParaRPr lang="en-US"/>
          </a:p>
        </p:txBody>
      </p:sp>
      <p:sp>
        <p:nvSpPr>
          <p:cNvPr id="5" name="Title 2"/>
          <p:cNvSpPr txBox="1">
            <a:spLocks/>
          </p:cNvSpPr>
          <p:nvPr userDrawn="1"/>
        </p:nvSpPr>
        <p:spPr>
          <a:xfrm>
            <a:off x="4449305" y="-97974"/>
            <a:ext cx="7627939" cy="846138"/>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US" sz="2999" b="1">
              <a:latin typeface="+mn-lt"/>
              <a:cs typeface="Calibri Light" panose="020F0302020204030204" pitchFamily="34" charset="0"/>
            </a:endParaRPr>
          </a:p>
        </p:txBody>
      </p:sp>
      <p:sp>
        <p:nvSpPr>
          <p:cNvPr id="13" name="Text Placeholder 12"/>
          <p:cNvSpPr>
            <a:spLocks noGrp="1"/>
          </p:cNvSpPr>
          <p:nvPr>
            <p:ph type="body" sz="quarter" idx="10" hasCustomPrompt="1"/>
          </p:nvPr>
        </p:nvSpPr>
        <p:spPr>
          <a:xfrm>
            <a:off x="3804887" y="2"/>
            <a:ext cx="8161476" cy="613227"/>
          </a:xfrm>
        </p:spPr>
        <p:txBody>
          <a:bodyPr anchor="ctr">
            <a:normAutofit/>
          </a:bodyPr>
          <a:lstStyle>
            <a:lvl1pPr marL="0" indent="0" algn="r">
              <a:buFontTx/>
              <a:buNone/>
              <a:defRPr sz="2999" b="1">
                <a:solidFill>
                  <a:srgbClr val="101129"/>
                </a:solidFill>
              </a:defRPr>
            </a:lvl1pPr>
            <a:lvl2pPr marL="457063" indent="0" algn="r">
              <a:buFontTx/>
              <a:buNone/>
              <a:defRPr/>
            </a:lvl2pPr>
            <a:lvl3pPr marL="914126" indent="0" algn="r">
              <a:buFontTx/>
              <a:buNone/>
              <a:defRPr/>
            </a:lvl3pPr>
            <a:lvl4pPr marL="1371189" indent="0" algn="r">
              <a:buFontTx/>
              <a:buNone/>
              <a:defRPr/>
            </a:lvl4pPr>
            <a:lvl5pPr marL="1828251" indent="0" algn="r">
              <a:buFontTx/>
              <a:buNone/>
              <a:defRPr/>
            </a:lvl5pPr>
          </a:lstStyle>
          <a:p>
            <a:pPr lvl="0"/>
            <a:r>
              <a:rPr lang="en-US"/>
              <a:t>Insert Title Text</a:t>
            </a:r>
          </a:p>
        </p:txBody>
      </p:sp>
      <p:sp>
        <p:nvSpPr>
          <p:cNvPr id="16" name="Text Placeholder 15"/>
          <p:cNvSpPr>
            <a:spLocks noGrp="1"/>
          </p:cNvSpPr>
          <p:nvPr>
            <p:ph type="body" sz="quarter" idx="11" hasCustomPrompt="1"/>
          </p:nvPr>
        </p:nvSpPr>
        <p:spPr>
          <a:xfrm>
            <a:off x="4302125" y="6372227"/>
            <a:ext cx="3530600" cy="227013"/>
          </a:xfrm>
        </p:spPr>
        <p:txBody>
          <a:bodyPr>
            <a:noAutofit/>
          </a:bodyPr>
          <a:lstStyle>
            <a:lvl1pPr marL="0" indent="0" algn="ctr">
              <a:buFontTx/>
              <a:buNone/>
              <a:defRPr sz="900">
                <a:solidFill>
                  <a:schemeClr val="accent6">
                    <a:lumMod val="50000"/>
                  </a:schemeClr>
                </a:solidFill>
              </a:defRPr>
            </a:lvl1pPr>
            <a:lvl2pPr marL="457063" indent="0" algn="ctr">
              <a:buFontTx/>
              <a:buNone/>
              <a:defRPr sz="900">
                <a:solidFill>
                  <a:schemeClr val="accent6">
                    <a:lumMod val="50000"/>
                  </a:schemeClr>
                </a:solidFill>
              </a:defRPr>
            </a:lvl2pPr>
            <a:lvl3pPr marL="914126" indent="0" algn="ctr">
              <a:buFontTx/>
              <a:buNone/>
              <a:defRPr sz="900">
                <a:solidFill>
                  <a:schemeClr val="accent6">
                    <a:lumMod val="50000"/>
                  </a:schemeClr>
                </a:solidFill>
              </a:defRPr>
            </a:lvl3pPr>
            <a:lvl4pPr marL="1371189" indent="0" algn="ctr">
              <a:buFontTx/>
              <a:buNone/>
              <a:defRPr sz="900">
                <a:solidFill>
                  <a:schemeClr val="accent6">
                    <a:lumMod val="50000"/>
                  </a:schemeClr>
                </a:solidFill>
              </a:defRPr>
            </a:lvl4pPr>
            <a:lvl5pPr marL="1828251" indent="0" algn="ctr">
              <a:buFontTx/>
              <a:buNone/>
              <a:defRPr sz="900">
                <a:solidFill>
                  <a:schemeClr val="accent6">
                    <a:lumMod val="50000"/>
                  </a:schemeClr>
                </a:solidFill>
              </a:defRPr>
            </a:lvl5pPr>
          </a:lstStyle>
          <a:p>
            <a:pPr lvl="0"/>
            <a:r>
              <a:rPr lang="en-US"/>
              <a:t>Place classification marking here</a:t>
            </a:r>
          </a:p>
        </p:txBody>
      </p:sp>
    </p:spTree>
    <p:extLst>
      <p:ext uri="{BB962C8B-B14F-4D97-AF65-F5344CB8AC3E}">
        <p14:creationId xmlns:p14="http://schemas.microsoft.com/office/powerpoint/2010/main" val="162274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483" y="1026866"/>
            <a:ext cx="11765879" cy="5150097"/>
          </a:xfrm>
        </p:spPr>
        <p:txBody>
          <a:bodyPr/>
          <a:lstStyle>
            <a:lvl1pPr>
              <a:defRPr>
                <a:solidFill>
                  <a:srgbClr val="101129"/>
                </a:solidFill>
              </a:defRPr>
            </a:lvl1pPr>
            <a:lvl2pPr marL="685800" indent="-228600">
              <a:buFont typeface="Calibri" panose="020F0502020204030204" pitchFamily="34" charset="0"/>
              <a:buChar char="‐"/>
              <a:defRPr>
                <a:solidFill>
                  <a:srgbClr val="101129"/>
                </a:solidFill>
              </a:defRPr>
            </a:lvl2pPr>
            <a:lvl3pPr>
              <a:defRPr>
                <a:solidFill>
                  <a:srgbClr val="101129"/>
                </a:solidFill>
              </a:defRPr>
            </a:lvl3pPr>
            <a:lvl4pPr marL="1600200" indent="-228600">
              <a:buFont typeface="Calibri" panose="020F0502020204030204" pitchFamily="34" charset="0"/>
              <a:buChar char="‐"/>
              <a:defRPr>
                <a:solidFill>
                  <a:srgbClr val="101129"/>
                </a:solidFill>
              </a:defRPr>
            </a:lvl4pPr>
            <a:lvl5pPr>
              <a:defRPr>
                <a:solidFill>
                  <a:srgbClr val="10112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9316281" y="6495496"/>
            <a:ext cx="2743200" cy="365125"/>
          </a:xfrm>
          <a:prstGeom prst="rect">
            <a:avLst/>
          </a:prstGeom>
        </p:spPr>
        <p:txBody>
          <a:bodyPr vert="horz" lIns="91440" tIns="45720" rIns="91440" bIns="45720" rtlCol="0" anchor="ctr"/>
          <a:lstStyle>
            <a:lvl1pPr algn="r">
              <a:defRPr sz="1200">
                <a:solidFill>
                  <a:schemeClr val="tx1"/>
                </a:solidFill>
              </a:defRPr>
            </a:lvl1pPr>
          </a:lstStyle>
          <a:p>
            <a:fld id="{2820A522-6B54-4D34-AC86-31513DF2172F}" type="slidenum">
              <a:rPr lang="en-US" smtClean="0"/>
              <a:pPr/>
              <a:t>‹#›</a:t>
            </a:fld>
            <a:endParaRPr lang="en-US" dirty="0"/>
          </a:p>
        </p:txBody>
      </p:sp>
      <p:sp>
        <p:nvSpPr>
          <p:cNvPr id="5" name="Title 2"/>
          <p:cNvSpPr txBox="1">
            <a:spLocks/>
          </p:cNvSpPr>
          <p:nvPr userDrawn="1"/>
        </p:nvSpPr>
        <p:spPr>
          <a:xfrm>
            <a:off x="4449304" y="-97974"/>
            <a:ext cx="7627939" cy="846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US" sz="3000" b="1" dirty="0">
              <a:latin typeface="+mn-lt"/>
              <a:cs typeface="Calibri Light" panose="020F0302020204030204" pitchFamily="34" charset="0"/>
            </a:endParaRPr>
          </a:p>
        </p:txBody>
      </p:sp>
      <p:sp>
        <p:nvSpPr>
          <p:cNvPr id="13" name="Text Placeholder 12"/>
          <p:cNvSpPr>
            <a:spLocks noGrp="1"/>
          </p:cNvSpPr>
          <p:nvPr>
            <p:ph type="body" sz="quarter" idx="10" hasCustomPrompt="1"/>
          </p:nvPr>
        </p:nvSpPr>
        <p:spPr>
          <a:xfrm>
            <a:off x="3804886" y="0"/>
            <a:ext cx="8161476" cy="613227"/>
          </a:xfrm>
        </p:spPr>
        <p:txBody>
          <a:bodyPr anchor="ctr">
            <a:normAutofit/>
          </a:bodyPr>
          <a:lstStyle>
            <a:lvl1pPr marL="0" indent="0" algn="r">
              <a:buFontTx/>
              <a:buNone/>
              <a:defRPr sz="3000" b="1">
                <a:solidFill>
                  <a:srgbClr val="1011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Insert Title Text</a:t>
            </a:r>
          </a:p>
        </p:txBody>
      </p:sp>
      <p:sp>
        <p:nvSpPr>
          <p:cNvPr id="2" name="Text Placeholder 3">
            <a:extLst>
              <a:ext uri="{FF2B5EF4-FFF2-40B4-BE49-F238E27FC236}">
                <a16:creationId xmlns:a16="http://schemas.microsoft.com/office/drawing/2014/main" id="{19112C04-9DF1-306C-4A76-BEEB9CAEDCEC}"/>
              </a:ext>
            </a:extLst>
          </p:cNvPr>
          <p:cNvSpPr>
            <a:spLocks noGrp="1"/>
          </p:cNvSpPr>
          <p:nvPr>
            <p:ph type="body" sz="quarter" idx="17" hasCustomPrompt="1"/>
          </p:nvPr>
        </p:nvSpPr>
        <p:spPr>
          <a:xfrm>
            <a:off x="132519" y="6594563"/>
            <a:ext cx="3380917" cy="187614"/>
          </a:xfrm>
        </p:spPr>
        <p:txBody>
          <a:bodyPr>
            <a:noAutofit/>
          </a:bodyPr>
          <a:lstStyle>
            <a:lvl1pPr marL="0" indent="0" algn="l">
              <a:buNone/>
              <a:defRPr sz="800"/>
            </a:lvl1pPr>
          </a:lstStyle>
          <a:p>
            <a:pPr lvl="0"/>
            <a:r>
              <a:rPr lang="en-US" dirty="0"/>
              <a:t>Creation Date / Title &amp; Version # / Source (ex. 20240504 / POM Brief v3 / FB)</a:t>
            </a:r>
          </a:p>
        </p:txBody>
      </p:sp>
    </p:spTree>
    <p:extLst>
      <p:ext uri="{BB962C8B-B14F-4D97-AF65-F5344CB8AC3E}">
        <p14:creationId xmlns:p14="http://schemas.microsoft.com/office/powerpoint/2010/main" val="1220981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9316281" y="6495496"/>
            <a:ext cx="2743200" cy="365125"/>
          </a:xfrm>
          <a:prstGeom prst="rect">
            <a:avLst/>
          </a:prstGeom>
        </p:spPr>
        <p:txBody>
          <a:bodyPr vert="horz" lIns="91440" tIns="45720" rIns="91440" bIns="45720" rtlCol="0" anchor="ctr"/>
          <a:lstStyle>
            <a:lvl1pPr algn="r">
              <a:defRPr sz="1200">
                <a:solidFill>
                  <a:schemeClr val="tx1"/>
                </a:solidFill>
              </a:defRPr>
            </a:lvl1pPr>
          </a:lstStyle>
          <a:p>
            <a:fld id="{2820A522-6B54-4D34-AC86-31513DF2172F}" type="slidenum">
              <a:rPr lang="en-US" smtClean="0"/>
              <a:pPr/>
              <a:t>‹#›</a:t>
            </a:fld>
            <a:endParaRPr lang="en-US" dirty="0"/>
          </a:p>
        </p:txBody>
      </p:sp>
      <p:sp>
        <p:nvSpPr>
          <p:cNvPr id="4" name="Text Placeholder 12"/>
          <p:cNvSpPr>
            <a:spLocks noGrp="1"/>
          </p:cNvSpPr>
          <p:nvPr>
            <p:ph type="body" sz="quarter" idx="10" hasCustomPrompt="1"/>
          </p:nvPr>
        </p:nvSpPr>
        <p:spPr>
          <a:xfrm>
            <a:off x="3804886" y="0"/>
            <a:ext cx="8161476" cy="613227"/>
          </a:xfrm>
        </p:spPr>
        <p:txBody>
          <a:bodyPr anchor="ctr">
            <a:normAutofit/>
          </a:bodyPr>
          <a:lstStyle>
            <a:lvl1pPr marL="0" indent="0" algn="r">
              <a:buFontTx/>
              <a:buNone/>
              <a:defRPr sz="3000" b="1">
                <a:solidFill>
                  <a:srgbClr val="1011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Insert Title Text</a:t>
            </a:r>
          </a:p>
        </p:txBody>
      </p:sp>
      <p:sp>
        <p:nvSpPr>
          <p:cNvPr id="2" name="Text Placeholder 3">
            <a:extLst>
              <a:ext uri="{FF2B5EF4-FFF2-40B4-BE49-F238E27FC236}">
                <a16:creationId xmlns:a16="http://schemas.microsoft.com/office/drawing/2014/main" id="{C71028ED-072A-6999-D2F0-2128F5659B8F}"/>
              </a:ext>
            </a:extLst>
          </p:cNvPr>
          <p:cNvSpPr>
            <a:spLocks noGrp="1"/>
          </p:cNvSpPr>
          <p:nvPr>
            <p:ph type="body" sz="quarter" idx="17" hasCustomPrompt="1"/>
          </p:nvPr>
        </p:nvSpPr>
        <p:spPr>
          <a:xfrm>
            <a:off x="132519" y="6594563"/>
            <a:ext cx="3380917" cy="187614"/>
          </a:xfrm>
        </p:spPr>
        <p:txBody>
          <a:bodyPr>
            <a:noAutofit/>
          </a:bodyPr>
          <a:lstStyle>
            <a:lvl1pPr marL="0" indent="0" algn="l">
              <a:buNone/>
              <a:defRPr sz="800"/>
            </a:lvl1pPr>
          </a:lstStyle>
          <a:p>
            <a:pPr lvl="0"/>
            <a:r>
              <a:rPr lang="en-US" dirty="0"/>
              <a:t>Creation Date / Title &amp; Version # / Source (ex. 20240504 / POM Brief v3 / FB)</a:t>
            </a:r>
          </a:p>
        </p:txBody>
      </p:sp>
    </p:spTree>
    <p:extLst>
      <p:ext uri="{BB962C8B-B14F-4D97-AF65-F5344CB8AC3E}">
        <p14:creationId xmlns:p14="http://schemas.microsoft.com/office/powerpoint/2010/main" val="737049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483" y="1026866"/>
            <a:ext cx="11765879" cy="5150097"/>
          </a:xfrm>
        </p:spPr>
        <p:txBody>
          <a:bodyPr/>
          <a:lstStyle>
            <a:lvl1pPr>
              <a:defRPr>
                <a:solidFill>
                  <a:srgbClr val="101129"/>
                </a:solidFill>
              </a:defRPr>
            </a:lvl1pPr>
            <a:lvl2pPr marL="685800" indent="-228600">
              <a:buFont typeface="Calibri" panose="020F0502020204030204" pitchFamily="34" charset="0"/>
              <a:buChar char="‐"/>
              <a:defRPr>
                <a:solidFill>
                  <a:srgbClr val="101129"/>
                </a:solidFill>
              </a:defRPr>
            </a:lvl2pPr>
            <a:lvl3pPr>
              <a:defRPr>
                <a:solidFill>
                  <a:srgbClr val="101129"/>
                </a:solidFill>
              </a:defRPr>
            </a:lvl3pPr>
            <a:lvl4pPr marL="1600200" indent="-228600">
              <a:buFont typeface="Calibri" panose="020F0502020204030204" pitchFamily="34" charset="0"/>
              <a:buChar char="‐"/>
              <a:defRPr>
                <a:solidFill>
                  <a:srgbClr val="101129"/>
                </a:solidFill>
              </a:defRPr>
            </a:lvl4pPr>
            <a:lvl5pPr>
              <a:defRPr>
                <a:solidFill>
                  <a:srgbClr val="10112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9316281" y="6495496"/>
            <a:ext cx="2743200" cy="365125"/>
          </a:xfrm>
          <a:prstGeom prst="rect">
            <a:avLst/>
          </a:prstGeom>
        </p:spPr>
        <p:txBody>
          <a:bodyPr vert="horz" lIns="91440" tIns="45720" rIns="91440" bIns="45720" rtlCol="0" anchor="ctr"/>
          <a:lstStyle>
            <a:lvl1pPr algn="r">
              <a:defRPr sz="1200">
                <a:solidFill>
                  <a:schemeClr val="tx1"/>
                </a:solidFill>
              </a:defRPr>
            </a:lvl1pPr>
          </a:lstStyle>
          <a:p>
            <a:fld id="{2820A522-6B54-4D34-AC86-31513DF2172F}" type="slidenum">
              <a:rPr lang="en-US" smtClean="0"/>
              <a:pPr/>
              <a:t>‹#›</a:t>
            </a:fld>
            <a:endParaRPr lang="en-US" dirty="0"/>
          </a:p>
        </p:txBody>
      </p:sp>
      <p:sp>
        <p:nvSpPr>
          <p:cNvPr id="5" name="Title 2"/>
          <p:cNvSpPr txBox="1">
            <a:spLocks/>
          </p:cNvSpPr>
          <p:nvPr userDrawn="1"/>
        </p:nvSpPr>
        <p:spPr>
          <a:xfrm>
            <a:off x="4449304" y="-97974"/>
            <a:ext cx="7627939" cy="846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US" sz="3000" b="1" dirty="0">
              <a:latin typeface="+mn-lt"/>
              <a:cs typeface="Calibri Light" panose="020F0302020204030204" pitchFamily="34" charset="0"/>
            </a:endParaRPr>
          </a:p>
        </p:txBody>
      </p:sp>
      <p:sp>
        <p:nvSpPr>
          <p:cNvPr id="13" name="Text Placeholder 12"/>
          <p:cNvSpPr>
            <a:spLocks noGrp="1"/>
          </p:cNvSpPr>
          <p:nvPr>
            <p:ph type="body" sz="quarter" idx="10" hasCustomPrompt="1"/>
          </p:nvPr>
        </p:nvSpPr>
        <p:spPr>
          <a:xfrm>
            <a:off x="3804886" y="0"/>
            <a:ext cx="8161476" cy="613227"/>
          </a:xfrm>
        </p:spPr>
        <p:txBody>
          <a:bodyPr anchor="ctr">
            <a:normAutofit/>
          </a:bodyPr>
          <a:lstStyle>
            <a:lvl1pPr marL="0" indent="0" algn="r">
              <a:buFontTx/>
              <a:buNone/>
              <a:defRPr sz="3000" b="1">
                <a:solidFill>
                  <a:srgbClr val="1011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Insert Title Text</a:t>
            </a:r>
          </a:p>
        </p:txBody>
      </p:sp>
      <p:sp>
        <p:nvSpPr>
          <p:cNvPr id="9" name="Text Placeholder 2"/>
          <p:cNvSpPr>
            <a:spLocks noGrp="1"/>
          </p:cNvSpPr>
          <p:nvPr>
            <p:ph type="body" sz="quarter" idx="11" hasCustomPrompt="1"/>
          </p:nvPr>
        </p:nvSpPr>
        <p:spPr>
          <a:xfrm>
            <a:off x="4465526" y="6400800"/>
            <a:ext cx="3236913" cy="206375"/>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PLACE CLASSIFICATION MARKING HERE</a:t>
            </a:r>
          </a:p>
        </p:txBody>
      </p:sp>
      <p:sp>
        <p:nvSpPr>
          <p:cNvPr id="11" name="Text Placeholder 2"/>
          <p:cNvSpPr>
            <a:spLocks noGrp="1"/>
          </p:cNvSpPr>
          <p:nvPr>
            <p:ph type="body" sz="quarter" idx="16" hasCustomPrompt="1"/>
          </p:nvPr>
        </p:nvSpPr>
        <p:spPr>
          <a:xfrm>
            <a:off x="4477544" y="11922"/>
            <a:ext cx="3236913" cy="200730"/>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PLACE CLASSIFICATION MARKING HERE</a:t>
            </a:r>
          </a:p>
        </p:txBody>
      </p:sp>
    </p:spTree>
    <p:extLst>
      <p:ext uri="{BB962C8B-B14F-4D97-AF65-F5344CB8AC3E}">
        <p14:creationId xmlns:p14="http://schemas.microsoft.com/office/powerpoint/2010/main" val="255746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101129"/>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10112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5"/>
          <p:cNvSpPr>
            <a:spLocks noGrp="1"/>
          </p:cNvSpPr>
          <p:nvPr>
            <p:ph type="sldNum" sz="quarter" idx="4"/>
          </p:nvPr>
        </p:nvSpPr>
        <p:spPr>
          <a:xfrm>
            <a:off x="9316281" y="6495496"/>
            <a:ext cx="2743200" cy="365125"/>
          </a:xfrm>
          <a:prstGeom prst="rect">
            <a:avLst/>
          </a:prstGeom>
        </p:spPr>
        <p:txBody>
          <a:bodyPr vert="horz" lIns="91440" tIns="45720" rIns="91440" bIns="45720" rtlCol="0" anchor="ctr"/>
          <a:lstStyle>
            <a:lvl1pPr algn="r">
              <a:defRPr sz="1200">
                <a:solidFill>
                  <a:schemeClr val="tx1"/>
                </a:solidFill>
              </a:defRPr>
            </a:lvl1pPr>
          </a:lstStyle>
          <a:p>
            <a:fld id="{2820A522-6B54-4D34-AC86-31513DF2172F}" type="slidenum">
              <a:rPr lang="en-US" smtClean="0"/>
              <a:pPr/>
              <a:t>‹#›</a:t>
            </a:fld>
            <a:endParaRPr lang="en-US" dirty="0"/>
          </a:p>
        </p:txBody>
      </p:sp>
      <p:sp>
        <p:nvSpPr>
          <p:cNvPr id="6" name="Text Placeholder 12"/>
          <p:cNvSpPr>
            <a:spLocks noGrp="1"/>
          </p:cNvSpPr>
          <p:nvPr>
            <p:ph type="body" sz="quarter" idx="10" hasCustomPrompt="1"/>
          </p:nvPr>
        </p:nvSpPr>
        <p:spPr>
          <a:xfrm>
            <a:off x="3804886" y="0"/>
            <a:ext cx="8161476" cy="613227"/>
          </a:xfrm>
        </p:spPr>
        <p:txBody>
          <a:bodyPr anchor="ctr">
            <a:normAutofit/>
          </a:bodyPr>
          <a:lstStyle>
            <a:lvl1pPr marL="0" indent="0" algn="r">
              <a:buFontTx/>
              <a:buNone/>
              <a:defRPr sz="3000" b="1">
                <a:solidFill>
                  <a:srgbClr val="1011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Insert Title Text</a:t>
            </a:r>
          </a:p>
        </p:txBody>
      </p:sp>
      <p:sp>
        <p:nvSpPr>
          <p:cNvPr id="11" name="Text Placeholder 2"/>
          <p:cNvSpPr>
            <a:spLocks noGrp="1"/>
          </p:cNvSpPr>
          <p:nvPr>
            <p:ph type="body" sz="quarter" idx="11" hasCustomPrompt="1"/>
          </p:nvPr>
        </p:nvSpPr>
        <p:spPr>
          <a:xfrm>
            <a:off x="4465526" y="6400800"/>
            <a:ext cx="3236913" cy="206375"/>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PLACE CLASSIFICATION MARKING HERE</a:t>
            </a:r>
          </a:p>
        </p:txBody>
      </p:sp>
      <p:sp>
        <p:nvSpPr>
          <p:cNvPr id="12" name="Text Placeholder 2"/>
          <p:cNvSpPr>
            <a:spLocks noGrp="1"/>
          </p:cNvSpPr>
          <p:nvPr>
            <p:ph type="body" sz="quarter" idx="16" hasCustomPrompt="1"/>
          </p:nvPr>
        </p:nvSpPr>
        <p:spPr>
          <a:xfrm>
            <a:off x="4477544" y="11922"/>
            <a:ext cx="3236913" cy="200730"/>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PLACE CLASSIFICATION MARKING HERE</a:t>
            </a:r>
          </a:p>
        </p:txBody>
      </p:sp>
    </p:spTree>
    <p:extLst>
      <p:ext uri="{BB962C8B-B14F-4D97-AF65-F5344CB8AC3E}">
        <p14:creationId xmlns:p14="http://schemas.microsoft.com/office/powerpoint/2010/main" val="1888106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93913"/>
            <a:ext cx="10515600" cy="696775"/>
          </a:xfrm>
        </p:spPr>
        <p:txBody>
          <a:bodyPr/>
          <a:lstStyle>
            <a:lvl1pPr>
              <a:defRPr>
                <a:solidFill>
                  <a:srgbClr val="101129"/>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101129"/>
                </a:solidFill>
              </a:defRPr>
            </a:lvl1pPr>
            <a:lvl2pPr marL="685800" indent="-228600">
              <a:buFont typeface="Calibri" panose="020F0502020204030204" pitchFamily="34" charset="0"/>
              <a:buChar char="‐"/>
              <a:defRPr>
                <a:solidFill>
                  <a:srgbClr val="101129"/>
                </a:solidFill>
              </a:defRPr>
            </a:lvl2pPr>
            <a:lvl3pPr>
              <a:defRPr>
                <a:solidFill>
                  <a:srgbClr val="101129"/>
                </a:solidFill>
              </a:defRPr>
            </a:lvl3pPr>
            <a:lvl4pPr marL="1600200" indent="-228600">
              <a:buFont typeface="Calibri" panose="020F0502020204030204" pitchFamily="34" charset="0"/>
              <a:buChar char="‐"/>
              <a:defRPr>
                <a:solidFill>
                  <a:srgbClr val="101129"/>
                </a:solidFill>
              </a:defRPr>
            </a:lvl4pPr>
            <a:lvl5pPr>
              <a:defRPr>
                <a:solidFill>
                  <a:srgbClr val="10112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9316281" y="6495496"/>
            <a:ext cx="2743200" cy="365125"/>
          </a:xfrm>
          <a:prstGeom prst="rect">
            <a:avLst/>
          </a:prstGeom>
        </p:spPr>
        <p:txBody>
          <a:bodyPr vert="horz" lIns="91440" tIns="45720" rIns="91440" bIns="45720" rtlCol="0" anchor="ctr"/>
          <a:lstStyle>
            <a:lvl1pPr algn="r">
              <a:defRPr sz="1200">
                <a:solidFill>
                  <a:schemeClr val="tx1"/>
                </a:solidFill>
              </a:defRPr>
            </a:lvl1pPr>
          </a:lstStyle>
          <a:p>
            <a:fld id="{2820A522-6B54-4D34-AC86-31513DF2172F}" type="slidenum">
              <a:rPr lang="en-US" smtClean="0"/>
              <a:pPr/>
              <a:t>‹#›</a:t>
            </a:fld>
            <a:endParaRPr lang="en-US" dirty="0"/>
          </a:p>
        </p:txBody>
      </p:sp>
      <p:sp>
        <p:nvSpPr>
          <p:cNvPr id="10" name="Content Placeholder 2"/>
          <p:cNvSpPr>
            <a:spLocks noGrp="1"/>
          </p:cNvSpPr>
          <p:nvPr>
            <p:ph sz="half" idx="10"/>
          </p:nvPr>
        </p:nvSpPr>
        <p:spPr>
          <a:xfrm>
            <a:off x="6172200" y="1825625"/>
            <a:ext cx="5181600" cy="4351338"/>
          </a:xfrm>
        </p:spPr>
        <p:txBody>
          <a:bodyPr/>
          <a:lstStyle>
            <a:lvl1pPr>
              <a:defRPr>
                <a:solidFill>
                  <a:srgbClr val="101129"/>
                </a:solidFill>
              </a:defRPr>
            </a:lvl1pPr>
            <a:lvl2pPr marL="685800" indent="-228600">
              <a:buFont typeface="Calibri" panose="020F0502020204030204" pitchFamily="34" charset="0"/>
              <a:buChar char="‐"/>
              <a:defRPr>
                <a:solidFill>
                  <a:srgbClr val="101129"/>
                </a:solidFill>
              </a:defRPr>
            </a:lvl2pPr>
            <a:lvl3pPr>
              <a:defRPr>
                <a:solidFill>
                  <a:srgbClr val="101129"/>
                </a:solidFill>
              </a:defRPr>
            </a:lvl3pPr>
            <a:lvl4pPr marL="1600200" indent="-228600">
              <a:buFont typeface="Calibri" panose="020F0502020204030204" pitchFamily="34" charset="0"/>
              <a:buChar char="‐"/>
              <a:defRPr>
                <a:solidFill>
                  <a:srgbClr val="101129"/>
                </a:solidFill>
              </a:defRPr>
            </a:lvl4pPr>
            <a:lvl5pPr>
              <a:defRPr>
                <a:solidFill>
                  <a:srgbClr val="10112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2"/>
          <p:cNvSpPr>
            <a:spLocks noGrp="1"/>
          </p:cNvSpPr>
          <p:nvPr>
            <p:ph type="body" sz="quarter" idx="11" hasCustomPrompt="1"/>
          </p:nvPr>
        </p:nvSpPr>
        <p:spPr>
          <a:xfrm>
            <a:off x="3804886" y="0"/>
            <a:ext cx="8161476" cy="613227"/>
          </a:xfrm>
        </p:spPr>
        <p:txBody>
          <a:bodyPr anchor="ctr">
            <a:normAutofit/>
          </a:bodyPr>
          <a:lstStyle>
            <a:lvl1pPr marL="0" indent="0" algn="r">
              <a:buFontTx/>
              <a:buNone/>
              <a:defRPr sz="3000" b="1">
                <a:solidFill>
                  <a:srgbClr val="1011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Insert Title Text</a:t>
            </a:r>
          </a:p>
        </p:txBody>
      </p:sp>
      <p:sp>
        <p:nvSpPr>
          <p:cNvPr id="13" name="Text Placeholder 2"/>
          <p:cNvSpPr>
            <a:spLocks noGrp="1"/>
          </p:cNvSpPr>
          <p:nvPr>
            <p:ph type="body" sz="quarter" idx="12" hasCustomPrompt="1"/>
          </p:nvPr>
        </p:nvSpPr>
        <p:spPr>
          <a:xfrm>
            <a:off x="4465526" y="6400800"/>
            <a:ext cx="3236913" cy="206375"/>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PLACE CLASSIFICATION MARKING HERE</a:t>
            </a:r>
          </a:p>
        </p:txBody>
      </p:sp>
      <p:sp>
        <p:nvSpPr>
          <p:cNvPr id="14" name="Text Placeholder 2"/>
          <p:cNvSpPr>
            <a:spLocks noGrp="1"/>
          </p:cNvSpPr>
          <p:nvPr>
            <p:ph type="body" sz="quarter" idx="16" hasCustomPrompt="1"/>
          </p:nvPr>
        </p:nvSpPr>
        <p:spPr>
          <a:xfrm>
            <a:off x="4477544" y="11922"/>
            <a:ext cx="3236913" cy="200730"/>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PLACE CLASSIFICATION MARKING HERE</a:t>
            </a:r>
          </a:p>
        </p:txBody>
      </p:sp>
    </p:spTree>
    <p:extLst>
      <p:ext uri="{BB962C8B-B14F-4D97-AF65-F5344CB8AC3E}">
        <p14:creationId xmlns:p14="http://schemas.microsoft.com/office/powerpoint/2010/main" val="3150015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44217"/>
            <a:ext cx="10515600" cy="746471"/>
          </a:xfrm>
        </p:spPr>
        <p:txBody>
          <a:bodyPr/>
          <a:lstStyle>
            <a:lvl1pPr>
              <a:defRPr>
                <a:solidFill>
                  <a:srgbClr val="101129"/>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1011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1011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Slide Number Placeholder 5"/>
          <p:cNvSpPr>
            <a:spLocks noGrp="1"/>
          </p:cNvSpPr>
          <p:nvPr>
            <p:ph type="sldNum" sz="quarter" idx="12"/>
          </p:nvPr>
        </p:nvSpPr>
        <p:spPr>
          <a:xfrm>
            <a:off x="9316281" y="6495496"/>
            <a:ext cx="2743200" cy="365125"/>
          </a:xfrm>
          <a:prstGeom prst="rect">
            <a:avLst/>
          </a:prstGeom>
        </p:spPr>
        <p:txBody>
          <a:bodyPr vert="horz" lIns="91440" tIns="45720" rIns="91440" bIns="45720" rtlCol="0" anchor="ctr"/>
          <a:lstStyle>
            <a:lvl1pPr algn="r">
              <a:defRPr sz="1200">
                <a:solidFill>
                  <a:schemeClr val="tx1"/>
                </a:solidFill>
              </a:defRPr>
            </a:lvl1pPr>
          </a:lstStyle>
          <a:p>
            <a:fld id="{2820A522-6B54-4D34-AC86-31513DF2172F}" type="slidenum">
              <a:rPr lang="en-US" smtClean="0"/>
              <a:pPr/>
              <a:t>‹#›</a:t>
            </a:fld>
            <a:endParaRPr lang="en-US" dirty="0"/>
          </a:p>
        </p:txBody>
      </p:sp>
      <p:sp>
        <p:nvSpPr>
          <p:cNvPr id="12" name="Content Placeholder 2"/>
          <p:cNvSpPr>
            <a:spLocks noGrp="1"/>
          </p:cNvSpPr>
          <p:nvPr>
            <p:ph sz="half" idx="13"/>
          </p:nvPr>
        </p:nvSpPr>
        <p:spPr>
          <a:xfrm>
            <a:off x="838200" y="2505075"/>
            <a:ext cx="5181600" cy="3671888"/>
          </a:xfrm>
        </p:spPr>
        <p:txBody>
          <a:bodyPr/>
          <a:lstStyle>
            <a:lvl1pPr>
              <a:defRPr>
                <a:solidFill>
                  <a:srgbClr val="101129"/>
                </a:solidFill>
              </a:defRPr>
            </a:lvl1pPr>
            <a:lvl2pPr marL="685800" indent="-228600">
              <a:buFont typeface="Calibri" panose="020F0502020204030204" pitchFamily="34" charset="0"/>
              <a:buChar char="‐"/>
              <a:defRPr>
                <a:solidFill>
                  <a:srgbClr val="101129"/>
                </a:solidFill>
              </a:defRPr>
            </a:lvl2pPr>
            <a:lvl3pPr>
              <a:defRPr>
                <a:solidFill>
                  <a:srgbClr val="101129"/>
                </a:solidFill>
              </a:defRPr>
            </a:lvl3pPr>
            <a:lvl4pPr marL="1600200" indent="-228600">
              <a:buFont typeface="Calibri" panose="020F0502020204030204" pitchFamily="34" charset="0"/>
              <a:buChar char="‐"/>
              <a:defRPr>
                <a:solidFill>
                  <a:srgbClr val="101129"/>
                </a:solidFill>
              </a:defRPr>
            </a:lvl4pPr>
            <a:lvl5pPr>
              <a:defRPr>
                <a:solidFill>
                  <a:srgbClr val="10112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sz="half" idx="14"/>
          </p:nvPr>
        </p:nvSpPr>
        <p:spPr>
          <a:xfrm>
            <a:off x="6173788" y="2505075"/>
            <a:ext cx="5181600" cy="3671888"/>
          </a:xfrm>
        </p:spPr>
        <p:txBody>
          <a:bodyPr/>
          <a:lstStyle>
            <a:lvl1pPr>
              <a:defRPr>
                <a:solidFill>
                  <a:srgbClr val="101129"/>
                </a:solidFill>
              </a:defRPr>
            </a:lvl1pPr>
            <a:lvl2pPr marL="685800" indent="-228600">
              <a:buFont typeface="Calibri" panose="020F0502020204030204" pitchFamily="34" charset="0"/>
              <a:buChar char="‐"/>
              <a:defRPr>
                <a:solidFill>
                  <a:srgbClr val="101129"/>
                </a:solidFill>
              </a:defRPr>
            </a:lvl2pPr>
            <a:lvl3pPr>
              <a:defRPr>
                <a:solidFill>
                  <a:srgbClr val="101129"/>
                </a:solidFill>
              </a:defRPr>
            </a:lvl3pPr>
            <a:lvl4pPr marL="1600200" indent="-228600">
              <a:buFont typeface="Calibri" panose="020F0502020204030204" pitchFamily="34" charset="0"/>
              <a:buChar char="‐"/>
              <a:defRPr>
                <a:solidFill>
                  <a:srgbClr val="101129"/>
                </a:solidFill>
              </a:defRPr>
            </a:lvl4pPr>
            <a:lvl5pPr>
              <a:defRPr>
                <a:solidFill>
                  <a:srgbClr val="10112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2"/>
          <p:cNvSpPr>
            <a:spLocks noGrp="1"/>
          </p:cNvSpPr>
          <p:nvPr>
            <p:ph type="body" sz="quarter" idx="10" hasCustomPrompt="1"/>
          </p:nvPr>
        </p:nvSpPr>
        <p:spPr>
          <a:xfrm>
            <a:off x="3804886" y="0"/>
            <a:ext cx="8161476" cy="613227"/>
          </a:xfrm>
        </p:spPr>
        <p:txBody>
          <a:bodyPr anchor="ctr">
            <a:normAutofit/>
          </a:bodyPr>
          <a:lstStyle>
            <a:lvl1pPr marL="0" indent="0" algn="r">
              <a:buFontTx/>
              <a:buNone/>
              <a:defRPr sz="3000" b="1">
                <a:solidFill>
                  <a:srgbClr val="1011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Insert Title Text</a:t>
            </a:r>
          </a:p>
        </p:txBody>
      </p:sp>
      <p:sp>
        <p:nvSpPr>
          <p:cNvPr id="16" name="Text Placeholder 2"/>
          <p:cNvSpPr>
            <a:spLocks noGrp="1"/>
          </p:cNvSpPr>
          <p:nvPr>
            <p:ph type="body" sz="quarter" idx="11" hasCustomPrompt="1"/>
          </p:nvPr>
        </p:nvSpPr>
        <p:spPr>
          <a:xfrm>
            <a:off x="4465526" y="6400800"/>
            <a:ext cx="3236913" cy="206375"/>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PLACE CLASSIFICATION MARKING HERE</a:t>
            </a:r>
          </a:p>
        </p:txBody>
      </p:sp>
      <p:sp>
        <p:nvSpPr>
          <p:cNvPr id="17" name="Text Placeholder 2"/>
          <p:cNvSpPr>
            <a:spLocks noGrp="1"/>
          </p:cNvSpPr>
          <p:nvPr>
            <p:ph type="body" sz="quarter" idx="16" hasCustomPrompt="1"/>
          </p:nvPr>
        </p:nvSpPr>
        <p:spPr>
          <a:xfrm>
            <a:off x="4477544" y="11922"/>
            <a:ext cx="3236913" cy="200730"/>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PLACE CLASSIFICATION MARKING HERE</a:t>
            </a:r>
          </a:p>
        </p:txBody>
      </p:sp>
    </p:spTree>
    <p:extLst>
      <p:ext uri="{BB962C8B-B14F-4D97-AF65-F5344CB8AC3E}">
        <p14:creationId xmlns:p14="http://schemas.microsoft.com/office/powerpoint/2010/main" val="73086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921716"/>
            <a:ext cx="10515600" cy="1325563"/>
          </a:xfrm>
        </p:spPr>
        <p:txBody>
          <a:bodyPr/>
          <a:lstStyle>
            <a:lvl1pPr>
              <a:defRPr>
                <a:solidFill>
                  <a:srgbClr val="101129"/>
                </a:solidFill>
              </a:defRPr>
            </a:lvl1pPr>
          </a:lstStyle>
          <a:p>
            <a:r>
              <a:rPr lang="en-US" dirty="0"/>
              <a:t>Click to edit Master title style</a:t>
            </a:r>
          </a:p>
        </p:txBody>
      </p:sp>
      <p:sp>
        <p:nvSpPr>
          <p:cNvPr id="6" name="Slide Number Placeholder 5"/>
          <p:cNvSpPr>
            <a:spLocks noGrp="1"/>
          </p:cNvSpPr>
          <p:nvPr>
            <p:ph type="sldNum" sz="quarter" idx="4"/>
          </p:nvPr>
        </p:nvSpPr>
        <p:spPr>
          <a:xfrm>
            <a:off x="9316281" y="6495496"/>
            <a:ext cx="2743200" cy="365125"/>
          </a:xfrm>
          <a:prstGeom prst="rect">
            <a:avLst/>
          </a:prstGeom>
        </p:spPr>
        <p:txBody>
          <a:bodyPr vert="horz" lIns="91440" tIns="45720" rIns="91440" bIns="45720" rtlCol="0" anchor="ctr"/>
          <a:lstStyle>
            <a:lvl1pPr algn="r">
              <a:defRPr sz="1200">
                <a:solidFill>
                  <a:schemeClr val="tx1"/>
                </a:solidFill>
              </a:defRPr>
            </a:lvl1pPr>
          </a:lstStyle>
          <a:p>
            <a:fld id="{2820A522-6B54-4D34-AC86-31513DF2172F}" type="slidenum">
              <a:rPr lang="en-US" smtClean="0"/>
              <a:pPr/>
              <a:t>‹#›</a:t>
            </a:fld>
            <a:endParaRPr lang="en-US" dirty="0"/>
          </a:p>
        </p:txBody>
      </p:sp>
      <p:sp>
        <p:nvSpPr>
          <p:cNvPr id="5" name="Text Placeholder 12"/>
          <p:cNvSpPr>
            <a:spLocks noGrp="1"/>
          </p:cNvSpPr>
          <p:nvPr>
            <p:ph type="body" sz="quarter" idx="10" hasCustomPrompt="1"/>
          </p:nvPr>
        </p:nvSpPr>
        <p:spPr>
          <a:xfrm>
            <a:off x="3804886" y="0"/>
            <a:ext cx="8161476" cy="613227"/>
          </a:xfrm>
        </p:spPr>
        <p:txBody>
          <a:bodyPr anchor="ctr">
            <a:normAutofit/>
          </a:bodyPr>
          <a:lstStyle>
            <a:lvl1pPr marL="0" indent="0" algn="r">
              <a:buFontTx/>
              <a:buNone/>
              <a:defRPr sz="3000" b="1">
                <a:solidFill>
                  <a:srgbClr val="1011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Insert Title Text</a:t>
            </a:r>
          </a:p>
        </p:txBody>
      </p:sp>
      <p:sp>
        <p:nvSpPr>
          <p:cNvPr id="10" name="Text Placeholder 2"/>
          <p:cNvSpPr>
            <a:spLocks noGrp="1"/>
          </p:cNvSpPr>
          <p:nvPr>
            <p:ph type="body" sz="quarter" idx="11" hasCustomPrompt="1"/>
          </p:nvPr>
        </p:nvSpPr>
        <p:spPr>
          <a:xfrm>
            <a:off x="4465526" y="6400800"/>
            <a:ext cx="3236913" cy="206375"/>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PLACE CLASSIFICATION MARKING HERE</a:t>
            </a:r>
          </a:p>
        </p:txBody>
      </p:sp>
      <p:sp>
        <p:nvSpPr>
          <p:cNvPr id="11" name="Text Placeholder 2"/>
          <p:cNvSpPr>
            <a:spLocks noGrp="1"/>
          </p:cNvSpPr>
          <p:nvPr>
            <p:ph type="body" sz="quarter" idx="16" hasCustomPrompt="1"/>
          </p:nvPr>
        </p:nvSpPr>
        <p:spPr>
          <a:xfrm>
            <a:off x="4477544" y="11922"/>
            <a:ext cx="3236913" cy="200730"/>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PLACE CLASSIFICATION MARKING HERE</a:t>
            </a:r>
          </a:p>
        </p:txBody>
      </p:sp>
    </p:spTree>
    <p:extLst>
      <p:ext uri="{BB962C8B-B14F-4D97-AF65-F5344CB8AC3E}">
        <p14:creationId xmlns:p14="http://schemas.microsoft.com/office/powerpoint/2010/main" val="152945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9316281" y="6495496"/>
            <a:ext cx="2743200" cy="365125"/>
          </a:xfrm>
          <a:prstGeom prst="rect">
            <a:avLst/>
          </a:prstGeom>
        </p:spPr>
        <p:txBody>
          <a:bodyPr vert="horz" lIns="91440" tIns="45720" rIns="91440" bIns="45720" rtlCol="0" anchor="ctr"/>
          <a:lstStyle>
            <a:lvl1pPr algn="r">
              <a:defRPr sz="1200">
                <a:solidFill>
                  <a:schemeClr val="tx1"/>
                </a:solidFill>
              </a:defRPr>
            </a:lvl1pPr>
          </a:lstStyle>
          <a:p>
            <a:fld id="{2820A522-6B54-4D34-AC86-31513DF2172F}" type="slidenum">
              <a:rPr lang="en-US" smtClean="0"/>
              <a:pPr/>
              <a:t>‹#›</a:t>
            </a:fld>
            <a:endParaRPr lang="en-US" dirty="0"/>
          </a:p>
        </p:txBody>
      </p:sp>
      <p:sp>
        <p:nvSpPr>
          <p:cNvPr id="4" name="Text Placeholder 12"/>
          <p:cNvSpPr>
            <a:spLocks noGrp="1"/>
          </p:cNvSpPr>
          <p:nvPr>
            <p:ph type="body" sz="quarter" idx="10" hasCustomPrompt="1"/>
          </p:nvPr>
        </p:nvSpPr>
        <p:spPr>
          <a:xfrm>
            <a:off x="3804886" y="0"/>
            <a:ext cx="8161476" cy="613227"/>
          </a:xfrm>
        </p:spPr>
        <p:txBody>
          <a:bodyPr anchor="ctr">
            <a:normAutofit/>
          </a:bodyPr>
          <a:lstStyle>
            <a:lvl1pPr marL="0" indent="0" algn="r">
              <a:buFontTx/>
              <a:buNone/>
              <a:defRPr sz="3000" b="1">
                <a:solidFill>
                  <a:srgbClr val="1011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Insert Title Text</a:t>
            </a:r>
          </a:p>
        </p:txBody>
      </p:sp>
      <p:sp>
        <p:nvSpPr>
          <p:cNvPr id="9" name="Text Placeholder 2"/>
          <p:cNvSpPr>
            <a:spLocks noGrp="1"/>
          </p:cNvSpPr>
          <p:nvPr>
            <p:ph type="body" sz="quarter" idx="11" hasCustomPrompt="1"/>
          </p:nvPr>
        </p:nvSpPr>
        <p:spPr>
          <a:xfrm>
            <a:off x="4465526" y="6400800"/>
            <a:ext cx="3236913" cy="206375"/>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PLACE CLASSIFICATION MARKING HERE</a:t>
            </a:r>
          </a:p>
        </p:txBody>
      </p:sp>
      <p:sp>
        <p:nvSpPr>
          <p:cNvPr id="10" name="Text Placeholder 2"/>
          <p:cNvSpPr>
            <a:spLocks noGrp="1"/>
          </p:cNvSpPr>
          <p:nvPr>
            <p:ph type="body" sz="quarter" idx="16" hasCustomPrompt="1"/>
          </p:nvPr>
        </p:nvSpPr>
        <p:spPr>
          <a:xfrm>
            <a:off x="4477544" y="11922"/>
            <a:ext cx="3236913" cy="200730"/>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PLACE CLASSIFICATION MARKING HERE</a:t>
            </a:r>
          </a:p>
        </p:txBody>
      </p:sp>
    </p:spTree>
    <p:extLst>
      <p:ext uri="{BB962C8B-B14F-4D97-AF65-F5344CB8AC3E}">
        <p14:creationId xmlns:p14="http://schemas.microsoft.com/office/powerpoint/2010/main" val="764785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solidFill>
                  <a:srgbClr val="101129"/>
                </a:solidFill>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rgbClr val="101129"/>
                </a:solidFill>
              </a:defRPr>
            </a:lvl1pPr>
            <a:lvl2pPr marL="914400" indent="-457200">
              <a:buFont typeface="Calibri" panose="020F0502020204030204" pitchFamily="34" charset="0"/>
              <a:buChar char="‐"/>
              <a:defRPr sz="2800">
                <a:solidFill>
                  <a:srgbClr val="101129"/>
                </a:solidFill>
              </a:defRPr>
            </a:lvl2pPr>
            <a:lvl3pPr>
              <a:defRPr sz="2400">
                <a:solidFill>
                  <a:srgbClr val="101129"/>
                </a:solidFill>
              </a:defRPr>
            </a:lvl3pPr>
            <a:lvl4pPr marL="1600200" indent="-228600">
              <a:buFont typeface="Calibri" panose="020F0502020204030204" pitchFamily="34" charset="0"/>
              <a:buChar char="‐"/>
              <a:defRPr sz="2000">
                <a:solidFill>
                  <a:srgbClr val="101129"/>
                </a:solidFill>
              </a:defRPr>
            </a:lvl4pPr>
            <a:lvl5pPr>
              <a:defRPr sz="2000">
                <a:solidFill>
                  <a:srgbClr val="101129"/>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10112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5"/>
          <p:cNvSpPr>
            <a:spLocks noGrp="1"/>
          </p:cNvSpPr>
          <p:nvPr>
            <p:ph type="sldNum" sz="quarter" idx="4"/>
          </p:nvPr>
        </p:nvSpPr>
        <p:spPr>
          <a:xfrm>
            <a:off x="9316281" y="6495496"/>
            <a:ext cx="2743200" cy="365125"/>
          </a:xfrm>
          <a:prstGeom prst="rect">
            <a:avLst/>
          </a:prstGeom>
        </p:spPr>
        <p:txBody>
          <a:bodyPr vert="horz" lIns="91440" tIns="45720" rIns="91440" bIns="45720" rtlCol="0" anchor="ctr"/>
          <a:lstStyle>
            <a:lvl1pPr algn="r">
              <a:defRPr sz="1200">
                <a:solidFill>
                  <a:schemeClr val="tx1"/>
                </a:solidFill>
              </a:defRPr>
            </a:lvl1pPr>
          </a:lstStyle>
          <a:p>
            <a:fld id="{2820A522-6B54-4D34-AC86-31513DF2172F}" type="slidenum">
              <a:rPr lang="en-US" smtClean="0"/>
              <a:pPr/>
              <a:t>‹#›</a:t>
            </a:fld>
            <a:endParaRPr lang="en-US" dirty="0"/>
          </a:p>
        </p:txBody>
      </p:sp>
      <p:sp>
        <p:nvSpPr>
          <p:cNvPr id="7" name="Text Placeholder 12"/>
          <p:cNvSpPr>
            <a:spLocks noGrp="1"/>
          </p:cNvSpPr>
          <p:nvPr>
            <p:ph type="body" sz="quarter" idx="10" hasCustomPrompt="1"/>
          </p:nvPr>
        </p:nvSpPr>
        <p:spPr>
          <a:xfrm>
            <a:off x="3804886" y="0"/>
            <a:ext cx="8161476" cy="613227"/>
          </a:xfrm>
        </p:spPr>
        <p:txBody>
          <a:bodyPr anchor="ctr">
            <a:normAutofit/>
          </a:bodyPr>
          <a:lstStyle>
            <a:lvl1pPr marL="0" indent="0" algn="r">
              <a:buFontTx/>
              <a:buNone/>
              <a:defRPr sz="3000" b="1">
                <a:solidFill>
                  <a:srgbClr val="1011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Insert Title Text</a:t>
            </a:r>
          </a:p>
        </p:txBody>
      </p:sp>
      <p:sp>
        <p:nvSpPr>
          <p:cNvPr id="12" name="Text Placeholder 2"/>
          <p:cNvSpPr>
            <a:spLocks noGrp="1"/>
          </p:cNvSpPr>
          <p:nvPr>
            <p:ph type="body" sz="quarter" idx="11" hasCustomPrompt="1"/>
          </p:nvPr>
        </p:nvSpPr>
        <p:spPr>
          <a:xfrm>
            <a:off x="4465526" y="6400800"/>
            <a:ext cx="3236913" cy="206375"/>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PLACE CLASSIFICATION MARKING HERE</a:t>
            </a:r>
          </a:p>
        </p:txBody>
      </p:sp>
      <p:sp>
        <p:nvSpPr>
          <p:cNvPr id="13" name="Text Placeholder 2"/>
          <p:cNvSpPr>
            <a:spLocks noGrp="1"/>
          </p:cNvSpPr>
          <p:nvPr>
            <p:ph type="body" sz="quarter" idx="16" hasCustomPrompt="1"/>
          </p:nvPr>
        </p:nvSpPr>
        <p:spPr>
          <a:xfrm>
            <a:off x="4477544" y="11922"/>
            <a:ext cx="3236913" cy="200730"/>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PLACE CLASSIFICATION MARKING HERE</a:t>
            </a:r>
          </a:p>
        </p:txBody>
      </p:sp>
    </p:spTree>
    <p:extLst>
      <p:ext uri="{BB962C8B-B14F-4D97-AF65-F5344CB8AC3E}">
        <p14:creationId xmlns:p14="http://schemas.microsoft.com/office/powerpoint/2010/main" val="200498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33670"/>
            <a:ext cx="3932237" cy="1600200"/>
          </a:xfrm>
        </p:spPr>
        <p:txBody>
          <a:bodyPr anchor="b"/>
          <a:lstStyle>
            <a:lvl1pPr>
              <a:defRPr sz="3200">
                <a:solidFill>
                  <a:srgbClr val="101129"/>
                </a:solidFill>
              </a:defRPr>
            </a:lvl1pPr>
          </a:lstStyle>
          <a:p>
            <a:r>
              <a:rPr lang="en-US"/>
              <a:t>Click to edit Master title style</a:t>
            </a:r>
          </a:p>
        </p:txBody>
      </p:sp>
      <p:sp>
        <p:nvSpPr>
          <p:cNvPr id="3" name="Picture Placeholder 2"/>
          <p:cNvSpPr>
            <a:spLocks noGrp="1"/>
          </p:cNvSpPr>
          <p:nvPr>
            <p:ph type="pic" idx="1"/>
          </p:nvPr>
        </p:nvSpPr>
        <p:spPr>
          <a:xfrm>
            <a:off x="5183188" y="1563895"/>
            <a:ext cx="6172200" cy="4873625"/>
          </a:xfrm>
        </p:spPr>
        <p:txBody>
          <a:bodyPr/>
          <a:lstStyle>
            <a:lvl1pPr marL="0" indent="0">
              <a:buNone/>
              <a:defRPr sz="3200">
                <a:solidFill>
                  <a:srgbClr val="10112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633870"/>
            <a:ext cx="3932237" cy="3811588"/>
          </a:xfrm>
        </p:spPr>
        <p:txBody>
          <a:bodyPr/>
          <a:lstStyle>
            <a:lvl1pPr marL="0" indent="0">
              <a:buNone/>
              <a:defRPr sz="1600">
                <a:solidFill>
                  <a:srgbClr val="10112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5"/>
          <p:cNvSpPr>
            <a:spLocks noGrp="1"/>
          </p:cNvSpPr>
          <p:nvPr>
            <p:ph type="sldNum" sz="quarter" idx="4"/>
          </p:nvPr>
        </p:nvSpPr>
        <p:spPr>
          <a:xfrm>
            <a:off x="9316281" y="6495496"/>
            <a:ext cx="2743200" cy="365125"/>
          </a:xfrm>
          <a:prstGeom prst="rect">
            <a:avLst/>
          </a:prstGeom>
        </p:spPr>
        <p:txBody>
          <a:bodyPr vert="horz" lIns="91440" tIns="45720" rIns="91440" bIns="45720" rtlCol="0" anchor="ctr"/>
          <a:lstStyle>
            <a:lvl1pPr algn="r">
              <a:defRPr sz="1200">
                <a:solidFill>
                  <a:schemeClr val="tx1"/>
                </a:solidFill>
              </a:defRPr>
            </a:lvl1pPr>
          </a:lstStyle>
          <a:p>
            <a:fld id="{2820A522-6B54-4D34-AC86-31513DF2172F}" type="slidenum">
              <a:rPr lang="en-US" smtClean="0"/>
              <a:pPr/>
              <a:t>‹#›</a:t>
            </a:fld>
            <a:endParaRPr lang="en-US" dirty="0"/>
          </a:p>
        </p:txBody>
      </p:sp>
      <p:sp>
        <p:nvSpPr>
          <p:cNvPr id="7" name="Text Placeholder 12"/>
          <p:cNvSpPr>
            <a:spLocks noGrp="1"/>
          </p:cNvSpPr>
          <p:nvPr>
            <p:ph type="body" sz="quarter" idx="10" hasCustomPrompt="1"/>
          </p:nvPr>
        </p:nvSpPr>
        <p:spPr>
          <a:xfrm>
            <a:off x="3804886" y="0"/>
            <a:ext cx="8161476" cy="613227"/>
          </a:xfrm>
        </p:spPr>
        <p:txBody>
          <a:bodyPr anchor="ctr">
            <a:normAutofit/>
          </a:bodyPr>
          <a:lstStyle>
            <a:lvl1pPr marL="0" indent="0" algn="r">
              <a:buFontTx/>
              <a:buNone/>
              <a:defRPr sz="3000" b="1">
                <a:solidFill>
                  <a:srgbClr val="101129"/>
                </a:solidFill>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a:t>Insert Title Text</a:t>
            </a:r>
          </a:p>
        </p:txBody>
      </p:sp>
      <p:sp>
        <p:nvSpPr>
          <p:cNvPr id="12" name="Text Placeholder 2"/>
          <p:cNvSpPr>
            <a:spLocks noGrp="1"/>
          </p:cNvSpPr>
          <p:nvPr>
            <p:ph type="body" sz="quarter" idx="11" hasCustomPrompt="1"/>
          </p:nvPr>
        </p:nvSpPr>
        <p:spPr>
          <a:xfrm>
            <a:off x="4465526" y="6400800"/>
            <a:ext cx="3236913" cy="206375"/>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PLACE CLASSIFICATION MARKING HERE</a:t>
            </a:r>
          </a:p>
        </p:txBody>
      </p:sp>
      <p:sp>
        <p:nvSpPr>
          <p:cNvPr id="13" name="Text Placeholder 2"/>
          <p:cNvSpPr>
            <a:spLocks noGrp="1"/>
          </p:cNvSpPr>
          <p:nvPr>
            <p:ph type="body" sz="quarter" idx="16" hasCustomPrompt="1"/>
          </p:nvPr>
        </p:nvSpPr>
        <p:spPr>
          <a:xfrm>
            <a:off x="4477544" y="11922"/>
            <a:ext cx="3236913" cy="200730"/>
          </a:xfrm>
        </p:spPr>
        <p:txBody>
          <a:bodyPr>
            <a:noAutofit/>
          </a:bodyPr>
          <a:lstStyle>
            <a:lvl1pPr marL="0" indent="0" algn="ctr">
              <a:buFontTx/>
              <a:buNone/>
              <a:defRPr sz="1000" b="1">
                <a:solidFill>
                  <a:srgbClr val="C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PLACE CLASSIFICATION MARKING HERE</a:t>
            </a:r>
          </a:p>
        </p:txBody>
      </p:sp>
    </p:spTree>
    <p:extLst>
      <p:ext uri="{BB962C8B-B14F-4D97-AF65-F5344CB8AC3E}">
        <p14:creationId xmlns:p14="http://schemas.microsoft.com/office/powerpoint/2010/main" val="874246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97354-D349-4EE6-9E58-11497DD24CC1}" type="datetime1">
              <a:rPr lang="en-US" smtClean="0"/>
              <a:t>11/22/2024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1898" y="0"/>
            <a:ext cx="12220723" cy="6856880"/>
          </a:xfrm>
          <a:prstGeom prst="rect">
            <a:avLst/>
          </a:prstGeom>
        </p:spPr>
      </p:pic>
      <p:sp>
        <p:nvSpPr>
          <p:cNvPr id="6" name="Slide Number Placeholder 5"/>
          <p:cNvSpPr>
            <a:spLocks noGrp="1"/>
          </p:cNvSpPr>
          <p:nvPr>
            <p:ph type="sldNum" sz="quarter" idx="4"/>
          </p:nvPr>
        </p:nvSpPr>
        <p:spPr>
          <a:xfrm>
            <a:off x="9316281" y="6495496"/>
            <a:ext cx="2743200" cy="365125"/>
          </a:xfrm>
          <a:prstGeom prst="rect">
            <a:avLst/>
          </a:prstGeom>
        </p:spPr>
        <p:txBody>
          <a:bodyPr vert="horz" lIns="91440" tIns="45720" rIns="91440" bIns="45720" rtlCol="0" anchor="ctr"/>
          <a:lstStyle>
            <a:lvl1pPr algn="r">
              <a:defRPr sz="1200">
                <a:solidFill>
                  <a:srgbClr val="101129"/>
                </a:solidFill>
              </a:defRPr>
            </a:lvl1pPr>
          </a:lstStyle>
          <a:p>
            <a:fld id="{2820A522-6B54-4D34-AC86-31513DF2172F}" type="slidenum">
              <a:rPr lang="en-US" smtClean="0"/>
              <a:pPr/>
              <a:t>‹#›</a:t>
            </a:fld>
            <a:endParaRPr lang="en-US" dirty="0"/>
          </a:p>
        </p:txBody>
      </p:sp>
      <p:sp>
        <p:nvSpPr>
          <p:cNvPr id="11" name="Title 2"/>
          <p:cNvSpPr txBox="1">
            <a:spLocks/>
          </p:cNvSpPr>
          <p:nvPr userDrawn="1"/>
        </p:nvSpPr>
        <p:spPr>
          <a:xfrm>
            <a:off x="4449304" y="7238"/>
            <a:ext cx="7627939" cy="63571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US" sz="3000" b="1" dirty="0">
              <a:latin typeface="+mn-lt"/>
              <a:cs typeface="Calibri Light" panose="020F0302020204030204" pitchFamily="34" charset="0"/>
            </a:endParaRPr>
          </a:p>
        </p:txBody>
      </p:sp>
      <p:sp>
        <p:nvSpPr>
          <p:cNvPr id="12" name="Footer Placeholder 3"/>
          <p:cNvSpPr txBox="1">
            <a:spLocks/>
          </p:cNvSpPr>
          <p:nvPr userDrawn="1"/>
        </p:nvSpPr>
        <p:spPr>
          <a:xfrm>
            <a:off x="3693379" y="6566358"/>
            <a:ext cx="4770168" cy="248800"/>
          </a:xfrm>
          <a:prstGeom prst="rect">
            <a:avLst/>
          </a:prstGeom>
        </p:spPr>
        <p:txBody>
          <a:bodyPr vert="horz" lIns="0" tIns="0" rIns="0" bIns="0" rtlCol="0" anchor="ctr">
            <a:noAutofit/>
          </a:bodyPr>
          <a:lstStyle>
            <a:defPPr>
              <a:defRPr lang="en-US"/>
            </a:defPPr>
            <a:lvl1pPr marL="0" algn="ctr" defTabSz="914400" rtl="0" eaLnBrk="1" latinLnBrk="0" hangingPunct="1">
              <a:defRPr sz="900" i="1"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i="1" kern="1200" dirty="0">
                <a:solidFill>
                  <a:schemeClr val="tx1"/>
                </a:solidFill>
                <a:effectLst/>
                <a:latin typeface="+mn-lt"/>
                <a:ea typeface="+mn-ea"/>
                <a:cs typeface="+mn-cs"/>
              </a:rPr>
              <a:t>A team of trusted professionals delivering value to our Warfighters throughout the acquisition lifecycle</a:t>
            </a:r>
            <a:endParaRPr lang="en-US" sz="800" dirty="0">
              <a:solidFill>
                <a:schemeClr val="tx1"/>
              </a:solidFill>
            </a:endParaRPr>
          </a:p>
        </p:txBody>
      </p:sp>
      <p:sp>
        <p:nvSpPr>
          <p:cNvPr id="9" name="TextBox 8">
            <a:extLst>
              <a:ext uri="{FF2B5EF4-FFF2-40B4-BE49-F238E27FC236}">
                <a16:creationId xmlns:a16="http://schemas.microsoft.com/office/drawing/2014/main" id="{0CC2B4C8-47BA-EA9E-E57A-11451655A880}"/>
              </a:ext>
            </a:extLst>
          </p:cNvPr>
          <p:cNvSpPr txBox="1"/>
          <p:nvPr userDrawn="1"/>
        </p:nvSpPr>
        <p:spPr>
          <a:xfrm>
            <a:off x="-77724" y="6592500"/>
            <a:ext cx="6172200" cy="249684"/>
          </a:xfrm>
          <a:prstGeom prst="rect">
            <a:avLst/>
          </a:prstGeom>
          <a:noFill/>
        </p:spPr>
        <p:txBody>
          <a:bodyPr wrap="square">
            <a:spAutoFit/>
          </a:bodyPr>
          <a:lstStyle/>
          <a:p>
            <a:pPr marL="0" marR="0">
              <a:lnSpc>
                <a:spcPct val="107000"/>
              </a:lnSpc>
              <a:spcBef>
                <a:spcPts val="0"/>
              </a:spcBef>
              <a:spcAft>
                <a:spcPts val="800"/>
              </a:spcAf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20241105 /DCMA Small Business TOE /DCN</a:t>
            </a:r>
          </a:p>
        </p:txBody>
      </p:sp>
    </p:spTree>
    <p:extLst>
      <p:ext uri="{BB962C8B-B14F-4D97-AF65-F5344CB8AC3E}">
        <p14:creationId xmlns:p14="http://schemas.microsoft.com/office/powerpoint/2010/main" val="2257631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2" r:id="rId12"/>
    <p:sldLayoutId id="2147483693" r:id="rId13"/>
    <p:sldLayoutId id="214748369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iee.be.mi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hyperlink" Target="https://www.dvidshub.net/video/691167/paper-product-we-dcma"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www.dvidshub.net/video/480264/dcma-do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hyperlink" Target="mailto:dcma.gregg-adams.hq.list.dcn@mail.mi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23.jpeg"/><Relationship Id="rId26" Type="http://schemas.openxmlformats.org/officeDocument/2006/relationships/image" Target="../media/image31.png"/><Relationship Id="rId3" Type="http://schemas.openxmlformats.org/officeDocument/2006/relationships/image" Target="../media/image8.jpeg"/><Relationship Id="rId21" Type="http://schemas.openxmlformats.org/officeDocument/2006/relationships/image" Target="../media/image26.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5" Type="http://schemas.openxmlformats.org/officeDocument/2006/relationships/image" Target="../media/image30.jpeg"/><Relationship Id="rId2" Type="http://schemas.openxmlformats.org/officeDocument/2006/relationships/image" Target="../media/image7.jpeg"/><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24" Type="http://schemas.openxmlformats.org/officeDocument/2006/relationships/image" Target="../media/image29.jpeg"/><Relationship Id="rId5" Type="http://schemas.openxmlformats.org/officeDocument/2006/relationships/image" Target="../media/image10.jpeg"/><Relationship Id="rId15" Type="http://schemas.openxmlformats.org/officeDocument/2006/relationships/image" Target="../media/image20.jpeg"/><Relationship Id="rId23" Type="http://schemas.openxmlformats.org/officeDocument/2006/relationships/image" Target="../media/image28.png"/><Relationship Id="rId10" Type="http://schemas.openxmlformats.org/officeDocument/2006/relationships/image" Target="../media/image15.jpeg"/><Relationship Id="rId19" Type="http://schemas.openxmlformats.org/officeDocument/2006/relationships/image" Target="../media/image24.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 Id="rId22"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21" Type="http://schemas.openxmlformats.org/officeDocument/2006/relationships/tags" Target="../tags/tag21.xml"/><Relationship Id="rId63" Type="http://schemas.openxmlformats.org/officeDocument/2006/relationships/tags" Target="../tags/tag63.xml"/><Relationship Id="rId159" Type="http://schemas.openxmlformats.org/officeDocument/2006/relationships/tags" Target="../tags/tag159.xml"/><Relationship Id="rId324" Type="http://schemas.openxmlformats.org/officeDocument/2006/relationships/tags" Target="../tags/tag324.xml"/><Relationship Id="rId366" Type="http://schemas.openxmlformats.org/officeDocument/2006/relationships/tags" Target="../tags/tag366.xml"/><Relationship Id="rId170" Type="http://schemas.openxmlformats.org/officeDocument/2006/relationships/tags" Target="../tags/tag170.xml"/><Relationship Id="rId226" Type="http://schemas.openxmlformats.org/officeDocument/2006/relationships/tags" Target="../tags/tag226.xml"/><Relationship Id="rId268" Type="http://schemas.openxmlformats.org/officeDocument/2006/relationships/tags" Target="../tags/tag268.xml"/><Relationship Id="rId32" Type="http://schemas.openxmlformats.org/officeDocument/2006/relationships/tags" Target="../tags/tag32.xml"/><Relationship Id="rId74" Type="http://schemas.openxmlformats.org/officeDocument/2006/relationships/tags" Target="../tags/tag74.xml"/><Relationship Id="rId128" Type="http://schemas.openxmlformats.org/officeDocument/2006/relationships/tags" Target="../tags/tag128.xml"/><Relationship Id="rId335" Type="http://schemas.openxmlformats.org/officeDocument/2006/relationships/tags" Target="../tags/tag335.xml"/><Relationship Id="rId5" Type="http://schemas.openxmlformats.org/officeDocument/2006/relationships/tags" Target="../tags/tag5.xml"/><Relationship Id="rId181" Type="http://schemas.openxmlformats.org/officeDocument/2006/relationships/tags" Target="../tags/tag181.xml"/><Relationship Id="rId237" Type="http://schemas.openxmlformats.org/officeDocument/2006/relationships/tags" Target="../tags/tag237.xml"/><Relationship Id="rId279" Type="http://schemas.openxmlformats.org/officeDocument/2006/relationships/tags" Target="../tags/tag279.xml"/><Relationship Id="rId43" Type="http://schemas.openxmlformats.org/officeDocument/2006/relationships/tags" Target="../tags/tag43.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46" Type="http://schemas.openxmlformats.org/officeDocument/2006/relationships/tags" Target="../tags/tag346.xml"/><Relationship Id="rId85" Type="http://schemas.openxmlformats.org/officeDocument/2006/relationships/tags" Target="../tags/tag85.xml"/><Relationship Id="rId150" Type="http://schemas.openxmlformats.org/officeDocument/2006/relationships/tags" Target="../tags/tag150.xml"/><Relationship Id="rId192" Type="http://schemas.openxmlformats.org/officeDocument/2006/relationships/tags" Target="../tags/tag192.xml"/><Relationship Id="rId206" Type="http://schemas.openxmlformats.org/officeDocument/2006/relationships/tags" Target="../tags/tag206.xml"/><Relationship Id="rId248" Type="http://schemas.openxmlformats.org/officeDocument/2006/relationships/tags" Target="../tags/tag248.xml"/><Relationship Id="rId12" Type="http://schemas.openxmlformats.org/officeDocument/2006/relationships/tags" Target="../tags/tag12.xml"/><Relationship Id="rId108" Type="http://schemas.openxmlformats.org/officeDocument/2006/relationships/tags" Target="../tags/tag108.xml"/><Relationship Id="rId315" Type="http://schemas.openxmlformats.org/officeDocument/2006/relationships/tags" Target="../tags/tag315.xml"/><Relationship Id="rId357" Type="http://schemas.openxmlformats.org/officeDocument/2006/relationships/tags" Target="../tags/tag357.xml"/><Relationship Id="rId54" Type="http://schemas.openxmlformats.org/officeDocument/2006/relationships/tags" Target="../tags/tag54.xml"/><Relationship Id="rId96" Type="http://schemas.openxmlformats.org/officeDocument/2006/relationships/tags" Target="../tags/tag96.xml"/><Relationship Id="rId161" Type="http://schemas.openxmlformats.org/officeDocument/2006/relationships/tags" Target="../tags/tag161.xml"/><Relationship Id="rId217" Type="http://schemas.openxmlformats.org/officeDocument/2006/relationships/tags" Target="../tags/tag217.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326" Type="http://schemas.openxmlformats.org/officeDocument/2006/relationships/tags" Target="../tags/tag326.xml"/><Relationship Id="rId65" Type="http://schemas.openxmlformats.org/officeDocument/2006/relationships/tags" Target="../tags/tag65.xml"/><Relationship Id="rId130" Type="http://schemas.openxmlformats.org/officeDocument/2006/relationships/tags" Target="../tags/tag130.xml"/><Relationship Id="rId368" Type="http://schemas.openxmlformats.org/officeDocument/2006/relationships/tags" Target="../tags/tag368.xml"/><Relationship Id="rId172" Type="http://schemas.openxmlformats.org/officeDocument/2006/relationships/tags" Target="../tags/tag172.xml"/><Relationship Id="rId228" Type="http://schemas.openxmlformats.org/officeDocument/2006/relationships/tags" Target="../tags/tag228.xml"/><Relationship Id="rId281" Type="http://schemas.openxmlformats.org/officeDocument/2006/relationships/tags" Target="../tags/tag281.xml"/><Relationship Id="rId337" Type="http://schemas.openxmlformats.org/officeDocument/2006/relationships/tags" Target="../tags/tag337.xml"/><Relationship Id="rId34" Type="http://schemas.openxmlformats.org/officeDocument/2006/relationships/tags" Target="../tags/tag34.xml"/><Relationship Id="rId76" Type="http://schemas.openxmlformats.org/officeDocument/2006/relationships/tags" Target="../tags/tag76.xml"/><Relationship Id="rId141" Type="http://schemas.openxmlformats.org/officeDocument/2006/relationships/tags" Target="../tags/tag141.xml"/><Relationship Id="rId7" Type="http://schemas.openxmlformats.org/officeDocument/2006/relationships/tags" Target="../tags/tag7.xml"/><Relationship Id="rId183" Type="http://schemas.openxmlformats.org/officeDocument/2006/relationships/tags" Target="../tags/tag183.xml"/><Relationship Id="rId239" Type="http://schemas.openxmlformats.org/officeDocument/2006/relationships/tags" Target="../tags/tag239.xml"/><Relationship Id="rId250" Type="http://schemas.openxmlformats.org/officeDocument/2006/relationships/tags" Target="../tags/tag250.xml"/><Relationship Id="rId292" Type="http://schemas.openxmlformats.org/officeDocument/2006/relationships/tags" Target="../tags/tag292.xml"/><Relationship Id="rId306" Type="http://schemas.openxmlformats.org/officeDocument/2006/relationships/tags" Target="../tags/tag306.xml"/><Relationship Id="rId45" Type="http://schemas.openxmlformats.org/officeDocument/2006/relationships/tags" Target="../tags/tag45.xml"/><Relationship Id="rId87" Type="http://schemas.openxmlformats.org/officeDocument/2006/relationships/tags" Target="../tags/tag87.xml"/><Relationship Id="rId110" Type="http://schemas.openxmlformats.org/officeDocument/2006/relationships/tags" Target="../tags/tag110.xml"/><Relationship Id="rId348" Type="http://schemas.openxmlformats.org/officeDocument/2006/relationships/tags" Target="../tags/tag348.xml"/><Relationship Id="rId152" Type="http://schemas.openxmlformats.org/officeDocument/2006/relationships/tags" Target="../tags/tag152.xml"/><Relationship Id="rId194" Type="http://schemas.openxmlformats.org/officeDocument/2006/relationships/tags" Target="../tags/tag194.xml"/><Relationship Id="rId208" Type="http://schemas.openxmlformats.org/officeDocument/2006/relationships/tags" Target="../tags/tag208.xml"/><Relationship Id="rId261" Type="http://schemas.openxmlformats.org/officeDocument/2006/relationships/tags" Target="../tags/tag261.xml"/><Relationship Id="rId14" Type="http://schemas.openxmlformats.org/officeDocument/2006/relationships/tags" Target="../tags/tag14.xml"/><Relationship Id="rId56" Type="http://schemas.openxmlformats.org/officeDocument/2006/relationships/tags" Target="../tags/tag56.xml"/><Relationship Id="rId317" Type="http://schemas.openxmlformats.org/officeDocument/2006/relationships/tags" Target="../tags/tag317.xml"/><Relationship Id="rId359" Type="http://schemas.openxmlformats.org/officeDocument/2006/relationships/tags" Target="../tags/tag359.xml"/><Relationship Id="rId98" Type="http://schemas.openxmlformats.org/officeDocument/2006/relationships/tags" Target="../tags/tag98.xml"/><Relationship Id="rId121" Type="http://schemas.openxmlformats.org/officeDocument/2006/relationships/tags" Target="../tags/tag121.xml"/><Relationship Id="rId163" Type="http://schemas.openxmlformats.org/officeDocument/2006/relationships/tags" Target="../tags/tag163.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 Type="http://schemas.openxmlformats.org/officeDocument/2006/relationships/tags" Target="../tags/tag25.xml"/><Relationship Id="rId67" Type="http://schemas.openxmlformats.org/officeDocument/2006/relationships/tags" Target="../tags/tag67.xml"/><Relationship Id="rId272" Type="http://schemas.openxmlformats.org/officeDocument/2006/relationships/tags" Target="../tags/tag272.xml"/><Relationship Id="rId328" Type="http://schemas.openxmlformats.org/officeDocument/2006/relationships/tags" Target="../tags/tag328.xml"/><Relationship Id="rId132" Type="http://schemas.openxmlformats.org/officeDocument/2006/relationships/tags" Target="../tags/tag132.xml"/><Relationship Id="rId174" Type="http://schemas.openxmlformats.org/officeDocument/2006/relationships/tags" Target="../tags/tag174.xml"/><Relationship Id="rId241" Type="http://schemas.openxmlformats.org/officeDocument/2006/relationships/tags" Target="../tags/tag241.xml"/><Relationship Id="rId36" Type="http://schemas.openxmlformats.org/officeDocument/2006/relationships/tags" Target="../tags/tag36.xml"/><Relationship Id="rId283" Type="http://schemas.openxmlformats.org/officeDocument/2006/relationships/tags" Target="../tags/tag283.xml"/><Relationship Id="rId339" Type="http://schemas.openxmlformats.org/officeDocument/2006/relationships/tags" Target="../tags/tag339.xml"/><Relationship Id="rId78" Type="http://schemas.openxmlformats.org/officeDocument/2006/relationships/tags" Target="../tags/tag78.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64" Type="http://schemas.openxmlformats.org/officeDocument/2006/relationships/tags" Target="../tags/tag164.xml"/><Relationship Id="rId185" Type="http://schemas.openxmlformats.org/officeDocument/2006/relationships/tags" Target="../tags/tag185.xml"/><Relationship Id="rId350" Type="http://schemas.openxmlformats.org/officeDocument/2006/relationships/tags" Target="../tags/tag350.xml"/><Relationship Id="rId371" Type="http://schemas.openxmlformats.org/officeDocument/2006/relationships/tags" Target="../tags/tag371.xml"/><Relationship Id="rId9" Type="http://schemas.openxmlformats.org/officeDocument/2006/relationships/tags" Target="../tags/tag9.xml"/><Relationship Id="rId210" Type="http://schemas.openxmlformats.org/officeDocument/2006/relationships/tags" Target="../tags/tag210.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slideLayout" Target="../slideLayouts/slideLayout12.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303" Type="http://schemas.openxmlformats.org/officeDocument/2006/relationships/tags" Target="../tags/tag303.xml"/><Relationship Id="rId42" Type="http://schemas.openxmlformats.org/officeDocument/2006/relationships/tags" Target="../tags/tag42.xml"/><Relationship Id="rId84" Type="http://schemas.openxmlformats.org/officeDocument/2006/relationships/tags" Target="../tags/tag84.xml"/><Relationship Id="rId138" Type="http://schemas.openxmlformats.org/officeDocument/2006/relationships/tags" Target="../tags/tag138.xml"/><Relationship Id="rId345" Type="http://schemas.openxmlformats.org/officeDocument/2006/relationships/tags" Target="../tags/tag345.xml"/><Relationship Id="rId191" Type="http://schemas.openxmlformats.org/officeDocument/2006/relationships/tags" Target="../tags/tag191.xml"/><Relationship Id="rId205" Type="http://schemas.openxmlformats.org/officeDocument/2006/relationships/tags" Target="../tags/tag205.xml"/><Relationship Id="rId247" Type="http://schemas.openxmlformats.org/officeDocument/2006/relationships/tags" Target="../tags/tag247.xml"/><Relationship Id="rId107" Type="http://schemas.openxmlformats.org/officeDocument/2006/relationships/tags" Target="../tags/tag107.xml"/><Relationship Id="rId289" Type="http://schemas.openxmlformats.org/officeDocument/2006/relationships/tags" Target="../tags/tag289.xml"/><Relationship Id="rId11" Type="http://schemas.openxmlformats.org/officeDocument/2006/relationships/tags" Target="../tags/tag11.xml"/><Relationship Id="rId53" Type="http://schemas.openxmlformats.org/officeDocument/2006/relationships/tags" Target="../tags/tag53.xml"/><Relationship Id="rId149" Type="http://schemas.openxmlformats.org/officeDocument/2006/relationships/tags" Target="../tags/tag149.xml"/><Relationship Id="rId314" Type="http://schemas.openxmlformats.org/officeDocument/2006/relationships/tags" Target="../tags/tag314.xml"/><Relationship Id="rId356" Type="http://schemas.openxmlformats.org/officeDocument/2006/relationships/tags" Target="../tags/tag356.xml"/><Relationship Id="rId95" Type="http://schemas.openxmlformats.org/officeDocument/2006/relationships/tags" Target="../tags/tag95.xml"/><Relationship Id="rId160" Type="http://schemas.openxmlformats.org/officeDocument/2006/relationships/tags" Target="../tags/tag160.xml"/><Relationship Id="rId216" Type="http://schemas.openxmlformats.org/officeDocument/2006/relationships/tags" Target="../tags/tag216.xml"/><Relationship Id="rId258" Type="http://schemas.openxmlformats.org/officeDocument/2006/relationships/tags" Target="../tags/tag258.xml"/><Relationship Id="rId22" Type="http://schemas.openxmlformats.org/officeDocument/2006/relationships/tags" Target="../tags/tag22.xml"/><Relationship Id="rId64" Type="http://schemas.openxmlformats.org/officeDocument/2006/relationships/tags" Target="../tags/tag64.xml"/><Relationship Id="rId118" Type="http://schemas.openxmlformats.org/officeDocument/2006/relationships/tags" Target="../tags/tag118.xml"/><Relationship Id="rId325" Type="http://schemas.openxmlformats.org/officeDocument/2006/relationships/tags" Target="../tags/tag325.xml"/><Relationship Id="rId367" Type="http://schemas.openxmlformats.org/officeDocument/2006/relationships/tags" Target="../tags/tag367.xml"/><Relationship Id="rId171" Type="http://schemas.openxmlformats.org/officeDocument/2006/relationships/tags" Target="../tags/tag171.xml"/><Relationship Id="rId227" Type="http://schemas.openxmlformats.org/officeDocument/2006/relationships/tags" Target="../tags/tag227.xml"/><Relationship Id="rId269" Type="http://schemas.openxmlformats.org/officeDocument/2006/relationships/tags" Target="../tags/tag269.xml"/><Relationship Id="rId33" Type="http://schemas.openxmlformats.org/officeDocument/2006/relationships/tags" Target="../tags/tag33.xml"/><Relationship Id="rId129" Type="http://schemas.openxmlformats.org/officeDocument/2006/relationships/tags" Target="../tags/tag129.xml"/><Relationship Id="rId280" Type="http://schemas.openxmlformats.org/officeDocument/2006/relationships/tags" Target="../tags/tag280.xml"/><Relationship Id="rId336" Type="http://schemas.openxmlformats.org/officeDocument/2006/relationships/tags" Target="../tags/tag336.xml"/><Relationship Id="rId75" Type="http://schemas.openxmlformats.org/officeDocument/2006/relationships/tags" Target="../tags/tag75.xml"/><Relationship Id="rId140" Type="http://schemas.openxmlformats.org/officeDocument/2006/relationships/tags" Target="../tags/tag140.xml"/><Relationship Id="rId182" Type="http://schemas.openxmlformats.org/officeDocument/2006/relationships/tags" Target="../tags/tag182.xml"/><Relationship Id="rId6" Type="http://schemas.openxmlformats.org/officeDocument/2006/relationships/tags" Target="../tags/tag6.xml"/><Relationship Id="rId238" Type="http://schemas.openxmlformats.org/officeDocument/2006/relationships/tags" Target="../tags/tag238.xml"/><Relationship Id="rId291" Type="http://schemas.openxmlformats.org/officeDocument/2006/relationships/tags" Target="../tags/tag291.xml"/><Relationship Id="rId305" Type="http://schemas.openxmlformats.org/officeDocument/2006/relationships/tags" Target="../tags/tag305.xml"/><Relationship Id="rId347" Type="http://schemas.openxmlformats.org/officeDocument/2006/relationships/tags" Target="../tags/tag347.xml"/><Relationship Id="rId44" Type="http://schemas.openxmlformats.org/officeDocument/2006/relationships/tags" Target="../tags/tag44.xml"/><Relationship Id="rId86" Type="http://schemas.openxmlformats.org/officeDocument/2006/relationships/tags" Target="../tags/tag86.xml"/><Relationship Id="rId151" Type="http://schemas.openxmlformats.org/officeDocument/2006/relationships/tags" Target="../tags/tag151.xml"/><Relationship Id="rId193" Type="http://schemas.openxmlformats.org/officeDocument/2006/relationships/tags" Target="../tags/tag193.xml"/><Relationship Id="rId207" Type="http://schemas.openxmlformats.org/officeDocument/2006/relationships/tags" Target="../tags/tag207.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316" Type="http://schemas.openxmlformats.org/officeDocument/2006/relationships/tags" Target="../tags/tag316.xml"/><Relationship Id="rId55" Type="http://schemas.openxmlformats.org/officeDocument/2006/relationships/tags" Target="../tags/tag55.xml"/><Relationship Id="rId97" Type="http://schemas.openxmlformats.org/officeDocument/2006/relationships/tags" Target="../tags/tag97.xml"/><Relationship Id="rId120" Type="http://schemas.openxmlformats.org/officeDocument/2006/relationships/tags" Target="../tags/tag120.xml"/><Relationship Id="rId358" Type="http://schemas.openxmlformats.org/officeDocument/2006/relationships/tags" Target="../tags/tag358.xml"/><Relationship Id="rId162" Type="http://schemas.openxmlformats.org/officeDocument/2006/relationships/tags" Target="../tags/tag162.xml"/><Relationship Id="rId218" Type="http://schemas.openxmlformats.org/officeDocument/2006/relationships/tags" Target="../tags/tag218.xml"/><Relationship Id="rId271" Type="http://schemas.openxmlformats.org/officeDocument/2006/relationships/tags" Target="../tags/tag271.xml"/><Relationship Id="rId24" Type="http://schemas.openxmlformats.org/officeDocument/2006/relationships/tags" Target="../tags/tag24.xml"/><Relationship Id="rId66" Type="http://schemas.openxmlformats.org/officeDocument/2006/relationships/tags" Target="../tags/tag66.xml"/><Relationship Id="rId131" Type="http://schemas.openxmlformats.org/officeDocument/2006/relationships/tags" Target="../tags/tag131.xml"/><Relationship Id="rId327" Type="http://schemas.openxmlformats.org/officeDocument/2006/relationships/tags" Target="../tags/tag327.xml"/><Relationship Id="rId369" Type="http://schemas.openxmlformats.org/officeDocument/2006/relationships/tags" Target="../tags/tag369.xml"/><Relationship Id="rId173" Type="http://schemas.openxmlformats.org/officeDocument/2006/relationships/tags" Target="../tags/tag173.xml"/><Relationship Id="rId229" Type="http://schemas.openxmlformats.org/officeDocument/2006/relationships/tags" Target="../tags/tag229.xml"/><Relationship Id="rId240" Type="http://schemas.openxmlformats.org/officeDocument/2006/relationships/tags" Target="../tags/tag240.xml"/><Relationship Id="rId35" Type="http://schemas.openxmlformats.org/officeDocument/2006/relationships/tags" Target="../tags/tag35.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38" Type="http://schemas.openxmlformats.org/officeDocument/2006/relationships/tags" Target="../tags/tag338.xml"/><Relationship Id="rId8" Type="http://schemas.openxmlformats.org/officeDocument/2006/relationships/tags" Target="../tags/tag8.xml"/><Relationship Id="rId142" Type="http://schemas.openxmlformats.org/officeDocument/2006/relationships/tags" Target="../tags/tag142.xml"/><Relationship Id="rId184" Type="http://schemas.openxmlformats.org/officeDocument/2006/relationships/tags" Target="../tags/tag184.xml"/><Relationship Id="rId251" Type="http://schemas.openxmlformats.org/officeDocument/2006/relationships/tags" Target="../tags/tag251.xml"/><Relationship Id="rId46" Type="http://schemas.openxmlformats.org/officeDocument/2006/relationships/tags" Target="../tags/tag46.xml"/><Relationship Id="rId293" Type="http://schemas.openxmlformats.org/officeDocument/2006/relationships/tags" Target="../tags/tag293.xml"/><Relationship Id="rId307" Type="http://schemas.openxmlformats.org/officeDocument/2006/relationships/tags" Target="../tags/tag307.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53" Type="http://schemas.openxmlformats.org/officeDocument/2006/relationships/tags" Target="../tags/tag153.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220" Type="http://schemas.openxmlformats.org/officeDocument/2006/relationships/tags" Target="../tags/tag220.xml"/><Relationship Id="rId15" Type="http://schemas.openxmlformats.org/officeDocument/2006/relationships/tags" Target="../tags/tag15.xml"/><Relationship Id="rId57" Type="http://schemas.openxmlformats.org/officeDocument/2006/relationships/tags" Target="../tags/tag57.xml"/><Relationship Id="rId262" Type="http://schemas.openxmlformats.org/officeDocument/2006/relationships/tags" Target="../tags/tag262.xml"/><Relationship Id="rId318" Type="http://schemas.openxmlformats.org/officeDocument/2006/relationships/tags" Target="../tags/tag3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C183D7F6-B498-43B3-948B-1728B52AA6E4}">
                <adec:decorative xmlns:adec="http://schemas.microsoft.com/office/drawing/2017/decorative" val="1"/>
              </a:ext>
            </a:extLst>
          </p:cNvPr>
          <p:cNvSpPr>
            <a:spLocks noGrp="1"/>
          </p:cNvSpPr>
          <p:nvPr>
            <p:ph type="body" sz="quarter" idx="11"/>
          </p:nvPr>
        </p:nvSpPr>
        <p:spPr>
          <a:xfrm>
            <a:off x="4347192" y="6400406"/>
            <a:ext cx="3236913" cy="206375"/>
          </a:xfrm>
        </p:spPr>
        <p:txBody>
          <a:bodyPr/>
          <a:lstStyle/>
          <a:p>
            <a:r>
              <a:rPr lang="en-US" b="0" dirty="0"/>
              <a:t>Unclassified</a:t>
            </a:r>
          </a:p>
        </p:txBody>
      </p:sp>
      <p:sp>
        <p:nvSpPr>
          <p:cNvPr id="7" name="Text Placeholder 6"/>
          <p:cNvSpPr>
            <a:spLocks noGrp="1"/>
          </p:cNvSpPr>
          <p:nvPr>
            <p:ph type="body" sz="quarter" idx="16"/>
          </p:nvPr>
        </p:nvSpPr>
        <p:spPr/>
        <p:txBody>
          <a:bodyPr/>
          <a:lstStyle/>
          <a:p>
            <a:r>
              <a:rPr lang="en-US" b="0" dirty="0"/>
              <a:t>Unclassified</a:t>
            </a:r>
          </a:p>
        </p:txBody>
      </p:sp>
      <p:sp>
        <p:nvSpPr>
          <p:cNvPr id="6" name="Text Placeholder 5"/>
          <p:cNvSpPr>
            <a:spLocks noGrp="1"/>
          </p:cNvSpPr>
          <p:nvPr>
            <p:ph type="title" idx="4294967295"/>
          </p:nvPr>
        </p:nvSpPr>
        <p:spPr>
          <a:xfrm>
            <a:off x="509588" y="3541713"/>
            <a:ext cx="11156950" cy="12033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3600" b="1" i="0" u="none" strike="noStrike" kern="1200" cap="none" spc="0" normalizeH="0" baseline="0" noProof="0" dirty="0">
                <a:ln>
                  <a:noFill/>
                </a:ln>
                <a:solidFill>
                  <a:srgbClr val="101129"/>
                </a:solidFill>
                <a:effectLst/>
                <a:uLnTx/>
                <a:uFillTx/>
                <a:latin typeface="+mn-lt"/>
                <a:ea typeface="+mn-ea"/>
                <a:cs typeface="+mn-cs"/>
              </a:rPr>
              <a:t>DCMA Small Business Overview Brief and Tools</a:t>
            </a:r>
          </a:p>
        </p:txBody>
      </p:sp>
      <p:sp>
        <p:nvSpPr>
          <p:cNvPr id="3" name="Text Placeholder 2"/>
          <p:cNvSpPr>
            <a:spLocks noGrp="1"/>
          </p:cNvSpPr>
          <p:nvPr>
            <p:ph type="body" sz="quarter" idx="12"/>
          </p:nvPr>
        </p:nvSpPr>
        <p:spPr>
          <a:xfrm>
            <a:off x="509588" y="5317195"/>
            <a:ext cx="6593341" cy="865070"/>
          </a:xfrm>
        </p:spPr>
        <p:txBody>
          <a:bodyPr/>
          <a:lstStyle/>
          <a:p>
            <a:r>
              <a:rPr lang="en-US" dirty="0"/>
              <a:t>Richard Matz</a:t>
            </a:r>
          </a:p>
          <a:p>
            <a:endParaRPr lang="en-US" dirty="0"/>
          </a:p>
          <a:p>
            <a:endParaRPr lang="en-US" sz="1050" dirty="0"/>
          </a:p>
        </p:txBody>
      </p:sp>
      <p:sp>
        <p:nvSpPr>
          <p:cNvPr id="4" name="Text Placeholder 3"/>
          <p:cNvSpPr>
            <a:spLocks noGrp="1"/>
          </p:cNvSpPr>
          <p:nvPr>
            <p:ph type="body" sz="quarter" idx="13"/>
          </p:nvPr>
        </p:nvSpPr>
        <p:spPr>
          <a:xfrm>
            <a:off x="509587" y="5663353"/>
            <a:ext cx="5586413" cy="296380"/>
          </a:xfrm>
        </p:spPr>
        <p:txBody>
          <a:bodyPr/>
          <a:lstStyle/>
          <a:p>
            <a:r>
              <a:rPr lang="en-US" sz="2400" b="1" dirty="0"/>
              <a:t>Customer Engagement Division (CED) DCMA Corporate Operations Directorate</a:t>
            </a:r>
          </a:p>
          <a:p>
            <a:endParaRPr lang="en-US" sz="2400" b="1" dirty="0"/>
          </a:p>
        </p:txBody>
      </p:sp>
      <p:sp>
        <p:nvSpPr>
          <p:cNvPr id="5" name="Text Placeholder 4"/>
          <p:cNvSpPr>
            <a:spLocks noGrp="1"/>
          </p:cNvSpPr>
          <p:nvPr>
            <p:ph type="body" sz="quarter" idx="14"/>
          </p:nvPr>
        </p:nvSpPr>
        <p:spPr>
          <a:xfrm>
            <a:off x="509588" y="6332153"/>
            <a:ext cx="4048125" cy="206375"/>
          </a:xfrm>
        </p:spPr>
        <p:txBody>
          <a:bodyPr/>
          <a:lstStyle/>
          <a:p>
            <a:r>
              <a:rPr lang="en-US" sz="1600" dirty="0"/>
              <a:t>November 06, 2024</a:t>
            </a:r>
          </a:p>
        </p:txBody>
      </p:sp>
      <p:sp>
        <p:nvSpPr>
          <p:cNvPr id="18" name="Text Placeholder 17"/>
          <p:cNvSpPr>
            <a:spLocks noGrp="1"/>
          </p:cNvSpPr>
          <p:nvPr>
            <p:ph type="body" sz="quarter" idx="17"/>
          </p:nvPr>
        </p:nvSpPr>
        <p:spPr/>
        <p:txBody>
          <a:bodyPr/>
          <a:lstStyle/>
          <a:p>
            <a:r>
              <a:rPr lang="en-US" dirty="0"/>
              <a:t>Corporate Operations Directorate</a:t>
            </a:r>
          </a:p>
        </p:txBody>
      </p:sp>
      <p:sp>
        <p:nvSpPr>
          <p:cNvPr id="19" name="Text Placeholder 18"/>
          <p:cNvSpPr>
            <a:spLocks noGrp="1"/>
          </p:cNvSpPr>
          <p:nvPr>
            <p:ph type="body" sz="quarter" idx="18"/>
          </p:nvPr>
        </p:nvSpPr>
        <p:spPr/>
        <p:txBody>
          <a:bodyPr/>
          <a:lstStyle/>
          <a:p>
            <a:r>
              <a:rPr lang="en-US" dirty="0"/>
              <a:t>General Procurement and Acquisition</a:t>
            </a:r>
          </a:p>
        </p:txBody>
      </p:sp>
      <p:sp>
        <p:nvSpPr>
          <p:cNvPr id="20" name="Text Placeholder 19"/>
          <p:cNvSpPr>
            <a:spLocks noGrp="1"/>
          </p:cNvSpPr>
          <p:nvPr>
            <p:ph type="body" sz="quarter" idx="19"/>
          </p:nvPr>
        </p:nvSpPr>
        <p:spPr/>
        <p:txBody>
          <a:bodyPr/>
          <a:lstStyle/>
          <a:p>
            <a:r>
              <a:rPr lang="en-US" dirty="0"/>
              <a:t>None</a:t>
            </a:r>
          </a:p>
        </p:txBody>
      </p:sp>
      <p:sp>
        <p:nvSpPr>
          <p:cNvPr id="21" name="Text Placeholder 20"/>
          <p:cNvSpPr>
            <a:spLocks noGrp="1"/>
          </p:cNvSpPr>
          <p:nvPr>
            <p:ph type="body" sz="quarter" idx="20"/>
          </p:nvPr>
        </p:nvSpPr>
        <p:spPr/>
        <p:txBody>
          <a:bodyPr/>
          <a:lstStyle/>
          <a:p>
            <a:r>
              <a:rPr lang="en-US" dirty="0"/>
              <a:t>Richard Matz</a:t>
            </a:r>
            <a:r>
              <a:rPr lang="en-US" u="sng" dirty="0">
                <a:solidFill>
                  <a:srgbClr val="0070C0"/>
                </a:solidFill>
              </a:rPr>
              <a:t>, Richard.j.matz.civ@mail.mil</a:t>
            </a:r>
          </a:p>
          <a:p>
            <a:endParaRPr lang="en-US" dirty="0"/>
          </a:p>
        </p:txBody>
      </p:sp>
    </p:spTree>
    <p:extLst>
      <p:ext uri="{BB962C8B-B14F-4D97-AF65-F5344CB8AC3E}">
        <p14:creationId xmlns:p14="http://schemas.microsoft.com/office/powerpoint/2010/main" val="4020175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820A522-6B54-4D34-AC86-31513DF2172F}" type="slidenum">
              <a:rPr lang="en-US" dirty="0" smtClean="0"/>
              <a:pPr/>
              <a:t>10</a:t>
            </a:fld>
            <a:endParaRPr lang="en-US" dirty="0"/>
          </a:p>
        </p:txBody>
      </p:sp>
      <p:sp>
        <p:nvSpPr>
          <p:cNvPr id="6" name="Text Placeholder 5"/>
          <p:cNvSpPr>
            <a:spLocks noGrp="1"/>
          </p:cNvSpPr>
          <p:nvPr>
            <p:ph type="body" sz="quarter" idx="16"/>
          </p:nvPr>
        </p:nvSpPr>
        <p:spPr/>
        <p:txBody>
          <a:bodyPr/>
          <a:lstStyle/>
          <a:p>
            <a:r>
              <a:rPr lang="en-US" b="0" dirty="0"/>
              <a:t>Unclassified</a:t>
            </a:r>
          </a:p>
        </p:txBody>
      </p:sp>
      <p:sp>
        <p:nvSpPr>
          <p:cNvPr id="4" name="Text Placeholder 3"/>
          <p:cNvSpPr>
            <a:spLocks noGrp="1"/>
          </p:cNvSpPr>
          <p:nvPr>
            <p:ph type="title" idx="4294967295"/>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3000" b="1" i="0" u="none" strike="noStrike" kern="1200" cap="none" spc="0" normalizeH="0" baseline="0" noProof="0" dirty="0">
                <a:ln>
                  <a:noFill/>
                </a:ln>
                <a:solidFill>
                  <a:srgbClr val="101129"/>
                </a:solidFill>
                <a:effectLst/>
                <a:uLnTx/>
                <a:uFillTx/>
                <a:latin typeface="+mn-lt"/>
                <a:ea typeface="+mn-ea"/>
                <a:cs typeface="+mn-cs"/>
              </a:rPr>
              <a:t>DCMA Acquisition Workforce</a:t>
            </a:r>
          </a:p>
        </p:txBody>
      </p:sp>
      <p:sp>
        <p:nvSpPr>
          <p:cNvPr id="5" name="Text Placeholder 4">
            <a:extLst>
              <a:ext uri="{C183D7F6-B498-43B3-948B-1728B52AA6E4}">
                <adec:decorative xmlns:adec="http://schemas.microsoft.com/office/drawing/2017/decorative" val="1"/>
              </a:ext>
            </a:extLst>
          </p:cNvPr>
          <p:cNvSpPr>
            <a:spLocks noGrp="1"/>
          </p:cNvSpPr>
          <p:nvPr>
            <p:ph type="body" sz="quarter" idx="11"/>
          </p:nvPr>
        </p:nvSpPr>
        <p:spPr/>
        <p:txBody>
          <a:bodyPr/>
          <a:lstStyle/>
          <a:p>
            <a:r>
              <a:rPr lang="en-US" b="0" dirty="0"/>
              <a:t>Unclassified</a:t>
            </a:r>
          </a:p>
        </p:txBody>
      </p:sp>
      <p:graphicFrame>
        <p:nvGraphicFramePr>
          <p:cNvPr id="2" name="Chart 1" descr="Pie char showing DCMA Civilian Workforce Acquisition at 86% and Non-Acquisition at 14%">
            <a:extLst>
              <a:ext uri="{FF2B5EF4-FFF2-40B4-BE49-F238E27FC236}">
                <a16:creationId xmlns:a16="http://schemas.microsoft.com/office/drawing/2014/main" id="{88C68C93-9A8A-075B-017C-C7411D8D5F0E}"/>
              </a:ext>
            </a:extLst>
          </p:cNvPr>
          <p:cNvGraphicFramePr>
            <a:graphicFrameLocks/>
          </p:cNvGraphicFramePr>
          <p:nvPr>
            <p:extLst>
              <p:ext uri="{D42A27DB-BD31-4B8C-83A1-F6EECF244321}">
                <p14:modId xmlns:p14="http://schemas.microsoft.com/office/powerpoint/2010/main" val="2065006230"/>
              </p:ext>
            </p:extLst>
          </p:nvPr>
        </p:nvGraphicFramePr>
        <p:xfrm>
          <a:off x="706056" y="1001997"/>
          <a:ext cx="5143501" cy="36988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descr="Further breaks down DCMA Acquisition Employees within a Per Chart">
            <a:extLst>
              <a:ext uri="{FF2B5EF4-FFF2-40B4-BE49-F238E27FC236}">
                <a16:creationId xmlns:a16="http://schemas.microsoft.com/office/drawing/2014/main" id="{40A94DF4-8219-9ACC-18AE-9368CDA3F5F4}"/>
              </a:ext>
            </a:extLst>
          </p:cNvPr>
          <p:cNvGraphicFramePr>
            <a:graphicFrameLocks/>
          </p:cNvGraphicFramePr>
          <p:nvPr>
            <p:extLst>
              <p:ext uri="{D42A27DB-BD31-4B8C-83A1-F6EECF244321}">
                <p14:modId xmlns:p14="http://schemas.microsoft.com/office/powerpoint/2010/main" val="852930375"/>
              </p:ext>
            </p:extLst>
          </p:nvPr>
        </p:nvGraphicFramePr>
        <p:xfrm>
          <a:off x="5720486" y="1558447"/>
          <a:ext cx="6415431" cy="56451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8418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descr="With Early Acquisition Engagement (EAE), DCMA can provide support during Acquisition Planning.">
            <a:extLst>
              <a:ext uri="{FF2B5EF4-FFF2-40B4-BE49-F238E27FC236}">
                <a16:creationId xmlns:a16="http://schemas.microsoft.com/office/drawing/2014/main" id="{77961B33-0799-8A26-3C69-4F7FDD8EABB2}"/>
              </a:ext>
            </a:extLst>
          </p:cNvPr>
          <p:cNvSpPr/>
          <p:nvPr/>
        </p:nvSpPr>
        <p:spPr>
          <a:xfrm>
            <a:off x="958362" y="1428163"/>
            <a:ext cx="10680182" cy="1123784"/>
          </a:xfrm>
          <a:prstGeom prst="roundRect">
            <a:avLst/>
          </a:prstGeom>
          <a:solidFill>
            <a:srgbClr val="F0F0F0"/>
          </a:solidFill>
          <a:ln w="25908">
            <a:noFill/>
          </a:ln>
        </p:spPr>
        <p:txBody>
          <a:bodyPr wrap="square" lIns="0" tIns="0" rIns="0" bIns="0" rtlCol="0"/>
          <a:lstStyle/>
          <a:p>
            <a:endParaRPr lang="en-US" sz="1799" dirty="0">
              <a:solidFill>
                <a:schemeClr val="tx1"/>
              </a:solidFill>
            </a:endParaRPr>
          </a:p>
        </p:txBody>
      </p:sp>
      <p:grpSp>
        <p:nvGrpSpPr>
          <p:cNvPr id="9" name="Group 8" descr="Phases of the Contracting Lifecycle: Acquisition Planning, Proposal Evaluation, Contract Performance, Contract Closeout">
            <a:extLst>
              <a:ext uri="{FF2B5EF4-FFF2-40B4-BE49-F238E27FC236}">
                <a16:creationId xmlns:a16="http://schemas.microsoft.com/office/drawing/2014/main" id="{CDBD368B-1AA4-8134-8228-501F7ED133D0}"/>
              </a:ext>
            </a:extLst>
          </p:cNvPr>
          <p:cNvGrpSpPr/>
          <p:nvPr/>
        </p:nvGrpSpPr>
        <p:grpSpPr>
          <a:xfrm>
            <a:off x="1026899" y="1729169"/>
            <a:ext cx="11000434" cy="4064632"/>
            <a:chOff x="688935" y="1711148"/>
            <a:chExt cx="11000434" cy="4064632"/>
          </a:xfrm>
        </p:grpSpPr>
        <p:grpSp>
          <p:nvGrpSpPr>
            <p:cNvPr id="10" name="Group 9">
              <a:extLst>
                <a:ext uri="{FF2B5EF4-FFF2-40B4-BE49-F238E27FC236}">
                  <a16:creationId xmlns:a16="http://schemas.microsoft.com/office/drawing/2014/main" id="{96E0E9AB-A205-8CC4-ADA6-C1A28D4A4F73}"/>
                </a:ext>
              </a:extLst>
            </p:cNvPr>
            <p:cNvGrpSpPr/>
            <p:nvPr/>
          </p:nvGrpSpPr>
          <p:grpSpPr>
            <a:xfrm>
              <a:off x="688935" y="1711148"/>
              <a:ext cx="2111376" cy="736157"/>
              <a:chOff x="688935" y="1582245"/>
              <a:chExt cx="2111376" cy="732624"/>
            </a:xfrm>
          </p:grpSpPr>
          <p:sp>
            <p:nvSpPr>
              <p:cNvPr id="31" name="object 10">
                <a:extLst>
                  <a:ext uri="{FF2B5EF4-FFF2-40B4-BE49-F238E27FC236}">
                    <a16:creationId xmlns:a16="http://schemas.microsoft.com/office/drawing/2014/main" id="{A9BAC0C4-4172-0F48-A6B5-EE93901B7E8E}"/>
                  </a:ext>
                </a:extLst>
              </p:cNvPr>
              <p:cNvSpPr/>
              <p:nvPr/>
            </p:nvSpPr>
            <p:spPr>
              <a:xfrm>
                <a:off x="688935" y="1589021"/>
                <a:ext cx="2111376" cy="725848"/>
              </a:xfrm>
              <a:custGeom>
                <a:avLst/>
                <a:gdLst/>
                <a:ahLst/>
                <a:cxnLst/>
                <a:rect l="l" t="t" r="r" b="b"/>
                <a:pathLst>
                  <a:path w="1897380" h="990600">
                    <a:moveTo>
                      <a:pt x="0" y="165138"/>
                    </a:moveTo>
                    <a:lnTo>
                      <a:pt x="5656" y="122127"/>
                    </a:lnTo>
                    <a:lnTo>
                      <a:pt x="21643" y="83349"/>
                    </a:lnTo>
                    <a:lnTo>
                      <a:pt x="46483" y="50281"/>
                    </a:lnTo>
                    <a:lnTo>
                      <a:pt x="78702" y="24399"/>
                    </a:lnTo>
                    <a:lnTo>
                      <a:pt x="116824" y="7179"/>
                    </a:lnTo>
                    <a:lnTo>
                      <a:pt x="159373" y="98"/>
                    </a:lnTo>
                    <a:lnTo>
                      <a:pt x="1732241" y="0"/>
                    </a:lnTo>
                    <a:lnTo>
                      <a:pt x="1746959" y="646"/>
                    </a:lnTo>
                    <a:lnTo>
                      <a:pt x="1788726" y="9912"/>
                    </a:lnTo>
                    <a:lnTo>
                      <a:pt x="1825765" y="29015"/>
                    </a:lnTo>
                    <a:lnTo>
                      <a:pt x="1856601" y="56481"/>
                    </a:lnTo>
                    <a:lnTo>
                      <a:pt x="1879758" y="90832"/>
                    </a:lnTo>
                    <a:lnTo>
                      <a:pt x="1893760" y="130591"/>
                    </a:lnTo>
                    <a:lnTo>
                      <a:pt x="1897380" y="825474"/>
                    </a:lnTo>
                    <a:lnTo>
                      <a:pt x="1896733" y="840191"/>
                    </a:lnTo>
                    <a:lnTo>
                      <a:pt x="1887468" y="881954"/>
                    </a:lnTo>
                    <a:lnTo>
                      <a:pt x="1868365" y="918991"/>
                    </a:lnTo>
                    <a:lnTo>
                      <a:pt x="1840899" y="949826"/>
                    </a:lnTo>
                    <a:lnTo>
                      <a:pt x="1806547" y="972982"/>
                    </a:lnTo>
                    <a:lnTo>
                      <a:pt x="1766783" y="986982"/>
                    </a:lnTo>
                    <a:lnTo>
                      <a:pt x="165138" y="990599"/>
                    </a:lnTo>
                    <a:lnTo>
                      <a:pt x="150419" y="989953"/>
                    </a:lnTo>
                    <a:lnTo>
                      <a:pt x="108651" y="980688"/>
                    </a:lnTo>
                    <a:lnTo>
                      <a:pt x="71611" y="961586"/>
                    </a:lnTo>
                    <a:lnTo>
                      <a:pt x="40774" y="934121"/>
                    </a:lnTo>
                    <a:lnTo>
                      <a:pt x="17618" y="899771"/>
                    </a:lnTo>
                    <a:lnTo>
                      <a:pt x="3617" y="860011"/>
                    </a:lnTo>
                    <a:lnTo>
                      <a:pt x="0" y="165138"/>
                    </a:lnTo>
                    <a:close/>
                  </a:path>
                </a:pathLst>
              </a:custGeom>
              <a:solidFill>
                <a:schemeClr val="tx2">
                  <a:lumMod val="75000"/>
                </a:schemeClr>
              </a:solidFill>
              <a:ln w="25908">
                <a:noFill/>
              </a:ln>
            </p:spPr>
            <p:txBody>
              <a:bodyPr wrap="square" lIns="0" tIns="0" rIns="0" bIns="0" rtlCol="0"/>
              <a:lstStyle/>
              <a:p>
                <a:endParaRPr sz="1799" dirty="0"/>
              </a:p>
            </p:txBody>
          </p:sp>
          <p:sp>
            <p:nvSpPr>
              <p:cNvPr id="32" name="object 11">
                <a:extLst>
                  <a:ext uri="{FF2B5EF4-FFF2-40B4-BE49-F238E27FC236}">
                    <a16:creationId xmlns:a16="http://schemas.microsoft.com/office/drawing/2014/main" id="{0845055A-B6E7-72C2-D92B-B1AD86A631DC}"/>
                  </a:ext>
                </a:extLst>
              </p:cNvPr>
              <p:cNvSpPr txBox="1"/>
              <p:nvPr/>
            </p:nvSpPr>
            <p:spPr>
              <a:xfrm>
                <a:off x="770690" y="1582245"/>
                <a:ext cx="1947865" cy="656485"/>
              </a:xfrm>
              <a:prstGeom prst="rect">
                <a:avLst/>
              </a:prstGeom>
            </p:spPr>
            <p:txBody>
              <a:bodyPr vert="horz" wrap="square" lIns="0" tIns="0" rIns="0" bIns="0" rtlCol="0" anchor="ctr">
                <a:noAutofit/>
              </a:bodyPr>
              <a:lstStyle/>
              <a:p>
                <a:pPr marL="594182" marR="5078" indent="-582120" algn="ctr"/>
                <a:r>
                  <a:rPr lang="en-US" b="1" spc="-10" dirty="0">
                    <a:solidFill>
                      <a:schemeClr val="bg1"/>
                    </a:solidFill>
                    <a:latin typeface="Calibri"/>
                    <a:cs typeface="Calibri"/>
                  </a:rPr>
                  <a:t>Acquisition Planning</a:t>
                </a:r>
                <a:endParaRPr dirty="0">
                  <a:solidFill>
                    <a:schemeClr val="bg1"/>
                  </a:solidFill>
                  <a:latin typeface="Calibri"/>
                  <a:cs typeface="Calibri"/>
                </a:endParaRPr>
              </a:p>
            </p:txBody>
          </p:sp>
        </p:grpSp>
        <p:grpSp>
          <p:nvGrpSpPr>
            <p:cNvPr id="11" name="Group 10">
              <a:extLst>
                <a:ext uri="{FF2B5EF4-FFF2-40B4-BE49-F238E27FC236}">
                  <a16:creationId xmlns:a16="http://schemas.microsoft.com/office/drawing/2014/main" id="{00538F0D-9234-C147-1D95-E14FFD3DCD73}"/>
                </a:ext>
              </a:extLst>
            </p:cNvPr>
            <p:cNvGrpSpPr/>
            <p:nvPr/>
          </p:nvGrpSpPr>
          <p:grpSpPr>
            <a:xfrm>
              <a:off x="6029216" y="1758337"/>
              <a:ext cx="5396075" cy="655423"/>
              <a:chOff x="6329672" y="1790872"/>
              <a:chExt cx="5396075" cy="889831"/>
            </a:xfrm>
          </p:grpSpPr>
          <p:sp>
            <p:nvSpPr>
              <p:cNvPr id="29" name="object 12">
                <a:extLst>
                  <a:ext uri="{FF2B5EF4-FFF2-40B4-BE49-F238E27FC236}">
                    <a16:creationId xmlns:a16="http://schemas.microsoft.com/office/drawing/2014/main" id="{8C366CB9-DA97-9479-5326-AE5897544BEB}"/>
                  </a:ext>
                </a:extLst>
              </p:cNvPr>
              <p:cNvSpPr txBox="1"/>
              <p:nvPr/>
            </p:nvSpPr>
            <p:spPr>
              <a:xfrm>
                <a:off x="8856393" y="1803229"/>
                <a:ext cx="2869354" cy="877474"/>
              </a:xfrm>
              <a:prstGeom prst="rect">
                <a:avLst/>
              </a:prstGeom>
            </p:spPr>
            <p:txBody>
              <a:bodyPr vert="horz" wrap="square" lIns="0" tIns="0" rIns="0" bIns="0" rtlCol="0">
                <a:spAutoFit/>
              </a:bodyPr>
              <a:lstStyle/>
              <a:p>
                <a:pPr marL="126962" indent="-114266">
                  <a:buFont typeface="Calibri"/>
                  <a:buChar char="•"/>
                  <a:tabLst>
                    <a:tab pos="126962" algn="l"/>
                  </a:tabLst>
                </a:pPr>
                <a:r>
                  <a:rPr lang="en-US" sz="1400" b="1" spc="-5" dirty="0">
                    <a:solidFill>
                      <a:schemeClr val="tx2">
                        <a:lumMod val="75000"/>
                      </a:schemeClr>
                    </a:solidFill>
                    <a:latin typeface="Calibri"/>
                    <a:cs typeface="Calibri"/>
                  </a:rPr>
                  <a:t>Cost &amp; pricing considerations</a:t>
                </a:r>
              </a:p>
              <a:p>
                <a:pPr marL="126962" indent="-114266">
                  <a:buFont typeface="Calibri"/>
                  <a:buChar char="•"/>
                  <a:tabLst>
                    <a:tab pos="126962" algn="l"/>
                  </a:tabLst>
                </a:pPr>
                <a:r>
                  <a:rPr sz="1400" b="1" spc="-5" dirty="0">
                    <a:solidFill>
                      <a:schemeClr val="tx2">
                        <a:lumMod val="75000"/>
                      </a:schemeClr>
                    </a:solidFill>
                    <a:latin typeface="Calibri"/>
                    <a:cs typeface="Calibri"/>
                  </a:rPr>
                  <a:t>P</a:t>
                </a:r>
                <a:r>
                  <a:rPr sz="1400" b="1" spc="-10" dirty="0">
                    <a:solidFill>
                      <a:schemeClr val="tx2">
                        <a:lumMod val="75000"/>
                      </a:schemeClr>
                    </a:solidFill>
                    <a:latin typeface="Calibri"/>
                    <a:cs typeface="Calibri"/>
                  </a:rPr>
                  <a:t>r</a:t>
                </a:r>
                <a:r>
                  <a:rPr sz="1400" b="1" dirty="0">
                    <a:solidFill>
                      <a:schemeClr val="tx2">
                        <a:lumMod val="75000"/>
                      </a:schemeClr>
                    </a:solidFill>
                    <a:latin typeface="Calibri"/>
                    <a:cs typeface="Calibri"/>
                  </a:rPr>
                  <a:t>oduc</a:t>
                </a:r>
                <a:r>
                  <a:rPr sz="1400" b="1" spc="5" dirty="0">
                    <a:solidFill>
                      <a:schemeClr val="tx2">
                        <a:lumMod val="75000"/>
                      </a:schemeClr>
                    </a:solidFill>
                    <a:latin typeface="Calibri"/>
                    <a:cs typeface="Calibri"/>
                  </a:rPr>
                  <a:t>t</a:t>
                </a:r>
                <a:r>
                  <a:rPr sz="1400" b="1" dirty="0">
                    <a:solidFill>
                      <a:schemeClr val="tx2">
                        <a:lumMod val="75000"/>
                      </a:schemeClr>
                    </a:solidFill>
                    <a:latin typeface="Calibri"/>
                    <a:cs typeface="Calibri"/>
                  </a:rPr>
                  <a:t>ion</a:t>
                </a:r>
                <a:r>
                  <a:rPr sz="1400" b="1" spc="-15" dirty="0">
                    <a:solidFill>
                      <a:schemeClr val="tx2">
                        <a:lumMod val="75000"/>
                      </a:schemeClr>
                    </a:solidFill>
                    <a:latin typeface="Calibri"/>
                    <a:cs typeface="Calibri"/>
                  </a:rPr>
                  <a:t> c</a:t>
                </a:r>
                <a:r>
                  <a:rPr sz="1400" b="1" dirty="0">
                    <a:solidFill>
                      <a:schemeClr val="tx2">
                        <a:lumMod val="75000"/>
                      </a:schemeClr>
                    </a:solidFill>
                    <a:latin typeface="Calibri"/>
                    <a:cs typeface="Calibri"/>
                  </a:rPr>
                  <a:t>apac</a:t>
                </a:r>
                <a:r>
                  <a:rPr sz="1400" b="1" spc="-10" dirty="0">
                    <a:solidFill>
                      <a:schemeClr val="tx2">
                        <a:lumMod val="75000"/>
                      </a:schemeClr>
                    </a:solidFill>
                    <a:latin typeface="Calibri"/>
                    <a:cs typeface="Calibri"/>
                  </a:rPr>
                  <a:t>i</a:t>
                </a:r>
                <a:r>
                  <a:rPr sz="1400" b="1" spc="5" dirty="0">
                    <a:solidFill>
                      <a:schemeClr val="tx2">
                        <a:lumMod val="75000"/>
                      </a:schemeClr>
                    </a:solidFill>
                    <a:latin typeface="Calibri"/>
                    <a:cs typeface="Calibri"/>
                  </a:rPr>
                  <a:t>t</a:t>
                </a:r>
                <a:r>
                  <a:rPr sz="1400" b="1" dirty="0">
                    <a:solidFill>
                      <a:schemeClr val="tx2">
                        <a:lumMod val="75000"/>
                      </a:schemeClr>
                    </a:solidFill>
                    <a:latin typeface="Calibri"/>
                    <a:cs typeface="Calibri"/>
                  </a:rPr>
                  <a:t>y</a:t>
                </a:r>
                <a:endParaRPr lang="en-US" sz="1400" b="1" dirty="0">
                  <a:solidFill>
                    <a:schemeClr val="tx2">
                      <a:lumMod val="75000"/>
                    </a:schemeClr>
                  </a:solidFill>
                  <a:latin typeface="Calibri"/>
                  <a:cs typeface="Calibri"/>
                </a:endParaRPr>
              </a:p>
              <a:p>
                <a:pPr marL="126962" indent="-114266">
                  <a:buFont typeface="Calibri"/>
                  <a:buChar char="•"/>
                  <a:tabLst>
                    <a:tab pos="126962" algn="l"/>
                  </a:tabLst>
                </a:pPr>
                <a:r>
                  <a:rPr lang="en-US" sz="1400" b="1" dirty="0">
                    <a:solidFill>
                      <a:schemeClr val="tx2">
                        <a:lumMod val="75000"/>
                      </a:schemeClr>
                    </a:solidFill>
                    <a:latin typeface="Calibri"/>
                    <a:cs typeface="Calibri"/>
                  </a:rPr>
                  <a:t>Market research/technology shifts</a:t>
                </a:r>
                <a:endParaRPr sz="1400" dirty="0">
                  <a:solidFill>
                    <a:schemeClr val="tx2">
                      <a:lumMod val="75000"/>
                    </a:schemeClr>
                  </a:solidFill>
                  <a:latin typeface="Calibri"/>
                  <a:cs typeface="Calibri"/>
                </a:endParaRPr>
              </a:p>
            </p:txBody>
          </p:sp>
          <p:sp>
            <p:nvSpPr>
              <p:cNvPr id="30" name="object 13">
                <a:extLst>
                  <a:ext uri="{FF2B5EF4-FFF2-40B4-BE49-F238E27FC236}">
                    <a16:creationId xmlns:a16="http://schemas.microsoft.com/office/drawing/2014/main" id="{446A3FB4-5BBF-8E8F-9A4A-18C731CED607}"/>
                  </a:ext>
                </a:extLst>
              </p:cNvPr>
              <p:cNvSpPr txBox="1"/>
              <p:nvPr/>
            </p:nvSpPr>
            <p:spPr>
              <a:xfrm>
                <a:off x="6329672" y="1790872"/>
                <a:ext cx="2377910" cy="877480"/>
              </a:xfrm>
              <a:prstGeom prst="rect">
                <a:avLst/>
              </a:prstGeom>
            </p:spPr>
            <p:txBody>
              <a:bodyPr vert="horz" wrap="square" lIns="0" tIns="0" rIns="0" bIns="0" rtlCol="0">
                <a:spAutoFit/>
              </a:bodyPr>
              <a:lstStyle/>
              <a:p>
                <a:pPr marL="140293" indent="-127597">
                  <a:buFont typeface="Calibri"/>
                  <a:buChar char="•"/>
                  <a:tabLst>
                    <a:tab pos="140928" algn="l"/>
                  </a:tabLst>
                </a:pPr>
                <a:r>
                  <a:rPr lang="en-US" sz="1400" b="1" dirty="0">
                    <a:solidFill>
                      <a:schemeClr val="tx2">
                        <a:lumMod val="75000"/>
                      </a:schemeClr>
                    </a:solidFill>
                    <a:cs typeface="Calibri"/>
                  </a:rPr>
                  <a:t>Commerciality determination</a:t>
                </a:r>
              </a:p>
              <a:p>
                <a:pPr marL="139700" indent="-139700">
                  <a:buFont typeface="Calibri"/>
                  <a:buChar char="•"/>
                  <a:tabLst>
                    <a:tab pos="140928" algn="l"/>
                  </a:tabLst>
                </a:pPr>
                <a:r>
                  <a:rPr lang="en-US" sz="1400" b="1" spc="5" dirty="0">
                    <a:solidFill>
                      <a:schemeClr val="tx2">
                        <a:lumMod val="75000"/>
                      </a:schemeClr>
                    </a:solidFill>
                    <a:cs typeface="Calibri"/>
                  </a:rPr>
                  <a:t>B</a:t>
                </a:r>
                <a:r>
                  <a:rPr lang="en-US" sz="1400" b="1" dirty="0">
                    <a:solidFill>
                      <a:schemeClr val="tx2">
                        <a:lumMod val="75000"/>
                      </a:schemeClr>
                    </a:solidFill>
                    <a:cs typeface="Calibri"/>
                  </a:rPr>
                  <a:t>usiness</a:t>
                </a:r>
                <a:r>
                  <a:rPr lang="en-US" sz="1400" b="1" spc="-40" dirty="0">
                    <a:solidFill>
                      <a:schemeClr val="tx2">
                        <a:lumMod val="75000"/>
                      </a:schemeClr>
                    </a:solidFill>
                    <a:cs typeface="Calibri"/>
                  </a:rPr>
                  <a:t> </a:t>
                </a:r>
                <a:r>
                  <a:rPr lang="en-US" sz="1400" b="1" spc="-25" dirty="0">
                    <a:solidFill>
                      <a:schemeClr val="tx2">
                        <a:lumMod val="75000"/>
                      </a:schemeClr>
                    </a:solidFill>
                    <a:cs typeface="Calibri"/>
                  </a:rPr>
                  <a:t>s</a:t>
                </a:r>
                <a:r>
                  <a:rPr lang="en-US" sz="1400" b="1" spc="-20" dirty="0">
                    <a:solidFill>
                      <a:schemeClr val="tx2">
                        <a:lumMod val="75000"/>
                      </a:schemeClr>
                    </a:solidFill>
                    <a:cs typeface="Calibri"/>
                  </a:rPr>
                  <a:t>y</a:t>
                </a:r>
                <a:r>
                  <a:rPr lang="en-US" sz="1400" b="1" spc="-10" dirty="0">
                    <a:solidFill>
                      <a:schemeClr val="tx2">
                        <a:lumMod val="75000"/>
                      </a:schemeClr>
                    </a:solidFill>
                    <a:cs typeface="Calibri"/>
                  </a:rPr>
                  <a:t>st</a:t>
                </a:r>
                <a:r>
                  <a:rPr lang="en-US" sz="1400" b="1" dirty="0">
                    <a:solidFill>
                      <a:schemeClr val="tx2">
                        <a:lumMod val="75000"/>
                      </a:schemeClr>
                    </a:solidFill>
                    <a:cs typeface="Calibri"/>
                  </a:rPr>
                  <a:t>em</a:t>
                </a:r>
                <a:r>
                  <a:rPr lang="en-US" sz="1400" b="1" spc="-20" dirty="0">
                    <a:solidFill>
                      <a:schemeClr val="tx2">
                        <a:lumMod val="75000"/>
                      </a:schemeClr>
                    </a:solidFill>
                    <a:cs typeface="Calibri"/>
                  </a:rPr>
                  <a:t> </a:t>
                </a:r>
                <a:r>
                  <a:rPr lang="en-US" sz="1400" b="1" dirty="0">
                    <a:solidFill>
                      <a:schemeClr val="tx2">
                        <a:lumMod val="75000"/>
                      </a:schemeClr>
                    </a:solidFill>
                    <a:cs typeface="Calibri"/>
                  </a:rPr>
                  <a:t>insight</a:t>
                </a:r>
              </a:p>
              <a:p>
                <a:pPr marL="140293" indent="-127597">
                  <a:buFont typeface="Calibri"/>
                  <a:buChar char="•"/>
                  <a:tabLst>
                    <a:tab pos="140928" algn="l"/>
                  </a:tabLst>
                </a:pPr>
                <a:r>
                  <a:rPr lang="en-US" sz="1400" b="1" dirty="0">
                    <a:solidFill>
                      <a:schemeClr val="tx2">
                        <a:lumMod val="75000"/>
                      </a:schemeClr>
                    </a:solidFill>
                    <a:cs typeface="Calibri"/>
                  </a:rPr>
                  <a:t>Financial</a:t>
                </a:r>
                <a:r>
                  <a:rPr lang="en-US" sz="1400" b="1" spc="-40" dirty="0">
                    <a:solidFill>
                      <a:schemeClr val="tx2">
                        <a:lumMod val="75000"/>
                      </a:schemeClr>
                    </a:solidFill>
                    <a:cs typeface="Calibri"/>
                  </a:rPr>
                  <a:t> </a:t>
                </a:r>
                <a:r>
                  <a:rPr lang="en-US" sz="1400" b="1" spc="-5" dirty="0">
                    <a:solidFill>
                      <a:schemeClr val="tx2">
                        <a:lumMod val="75000"/>
                      </a:schemeClr>
                    </a:solidFill>
                    <a:cs typeface="Calibri"/>
                  </a:rPr>
                  <a:t>s</a:t>
                </a:r>
                <a:r>
                  <a:rPr lang="en-US" sz="1400" b="1" spc="-10" dirty="0">
                    <a:solidFill>
                      <a:schemeClr val="tx2">
                        <a:lumMod val="75000"/>
                      </a:schemeClr>
                    </a:solidFill>
                    <a:cs typeface="Calibri"/>
                  </a:rPr>
                  <a:t>t</a:t>
                </a:r>
                <a:r>
                  <a:rPr lang="en-US" sz="1400" b="1" dirty="0">
                    <a:solidFill>
                      <a:schemeClr val="tx2">
                        <a:lumMod val="75000"/>
                      </a:schemeClr>
                    </a:solidFill>
                    <a:cs typeface="Calibri"/>
                  </a:rPr>
                  <a:t>abili</a:t>
                </a:r>
                <a:r>
                  <a:rPr lang="en-US" sz="1400" b="1" spc="5" dirty="0">
                    <a:solidFill>
                      <a:schemeClr val="tx2">
                        <a:lumMod val="75000"/>
                      </a:schemeClr>
                    </a:solidFill>
                    <a:cs typeface="Calibri"/>
                  </a:rPr>
                  <a:t>t</a:t>
                </a:r>
                <a:r>
                  <a:rPr lang="en-US" sz="1400" b="1" dirty="0">
                    <a:solidFill>
                      <a:schemeClr val="tx2">
                        <a:lumMod val="75000"/>
                      </a:schemeClr>
                    </a:solidFill>
                    <a:cs typeface="Calibri"/>
                  </a:rPr>
                  <a:t>y</a:t>
                </a:r>
                <a:endParaRPr lang="en-US" sz="1400" dirty="0">
                  <a:solidFill>
                    <a:schemeClr val="tx2">
                      <a:lumMod val="75000"/>
                    </a:schemeClr>
                  </a:solidFill>
                  <a:cs typeface="Calibri"/>
                </a:endParaRPr>
              </a:p>
            </p:txBody>
          </p:sp>
        </p:grpSp>
        <p:grpSp>
          <p:nvGrpSpPr>
            <p:cNvPr id="12" name="Group 11">
              <a:extLst>
                <a:ext uri="{FF2B5EF4-FFF2-40B4-BE49-F238E27FC236}">
                  <a16:creationId xmlns:a16="http://schemas.microsoft.com/office/drawing/2014/main" id="{C8FC4A3C-E776-6282-8383-5E279585A792}"/>
                </a:ext>
              </a:extLst>
            </p:cNvPr>
            <p:cNvGrpSpPr/>
            <p:nvPr/>
          </p:nvGrpSpPr>
          <p:grpSpPr>
            <a:xfrm>
              <a:off x="2167368" y="2565888"/>
              <a:ext cx="2126357" cy="968091"/>
              <a:chOff x="2178011" y="2617680"/>
              <a:chExt cx="1426473" cy="1106517"/>
            </a:xfrm>
          </p:grpSpPr>
          <p:sp>
            <p:nvSpPr>
              <p:cNvPr id="27" name="object 18">
                <a:extLst>
                  <a:ext uri="{FF2B5EF4-FFF2-40B4-BE49-F238E27FC236}">
                    <a16:creationId xmlns:a16="http://schemas.microsoft.com/office/drawing/2014/main" id="{20132C78-A194-1ED9-76AF-DE30F7FD29F1}"/>
                  </a:ext>
                </a:extLst>
              </p:cNvPr>
              <p:cNvSpPr/>
              <p:nvPr/>
            </p:nvSpPr>
            <p:spPr>
              <a:xfrm>
                <a:off x="2178011" y="2617680"/>
                <a:ext cx="1426473" cy="1106517"/>
              </a:xfrm>
              <a:custGeom>
                <a:avLst/>
                <a:gdLst/>
                <a:ahLst/>
                <a:cxnLst/>
                <a:rect l="l" t="t" r="r" b="b"/>
                <a:pathLst>
                  <a:path w="1426845" h="1106804">
                    <a:moveTo>
                      <a:pt x="0" y="184442"/>
                    </a:moveTo>
                    <a:lnTo>
                      <a:pt x="5360" y="140117"/>
                    </a:lnTo>
                    <a:lnTo>
                      <a:pt x="20586" y="99679"/>
                    </a:lnTo>
                    <a:lnTo>
                      <a:pt x="44397" y="64408"/>
                    </a:lnTo>
                    <a:lnTo>
                      <a:pt x="75512" y="35586"/>
                    </a:lnTo>
                    <a:lnTo>
                      <a:pt x="112648" y="14494"/>
                    </a:lnTo>
                    <a:lnTo>
                      <a:pt x="154524" y="2413"/>
                    </a:lnTo>
                    <a:lnTo>
                      <a:pt x="184442" y="0"/>
                    </a:lnTo>
                    <a:lnTo>
                      <a:pt x="1242021" y="0"/>
                    </a:lnTo>
                    <a:lnTo>
                      <a:pt x="1286346" y="5360"/>
                    </a:lnTo>
                    <a:lnTo>
                      <a:pt x="1326784" y="20586"/>
                    </a:lnTo>
                    <a:lnTo>
                      <a:pt x="1362055" y="44397"/>
                    </a:lnTo>
                    <a:lnTo>
                      <a:pt x="1390877" y="75512"/>
                    </a:lnTo>
                    <a:lnTo>
                      <a:pt x="1411969" y="112648"/>
                    </a:lnTo>
                    <a:lnTo>
                      <a:pt x="1424050" y="154524"/>
                    </a:lnTo>
                    <a:lnTo>
                      <a:pt x="1426464" y="184442"/>
                    </a:lnTo>
                    <a:lnTo>
                      <a:pt x="1426464" y="921981"/>
                    </a:lnTo>
                    <a:lnTo>
                      <a:pt x="1421103" y="966306"/>
                    </a:lnTo>
                    <a:lnTo>
                      <a:pt x="1405877" y="1006744"/>
                    </a:lnTo>
                    <a:lnTo>
                      <a:pt x="1382066" y="1042015"/>
                    </a:lnTo>
                    <a:lnTo>
                      <a:pt x="1350951" y="1070837"/>
                    </a:lnTo>
                    <a:lnTo>
                      <a:pt x="1313815" y="1091929"/>
                    </a:lnTo>
                    <a:lnTo>
                      <a:pt x="1271939" y="1104010"/>
                    </a:lnTo>
                    <a:lnTo>
                      <a:pt x="1242021" y="1106424"/>
                    </a:lnTo>
                    <a:lnTo>
                      <a:pt x="184442" y="1106424"/>
                    </a:lnTo>
                    <a:lnTo>
                      <a:pt x="140117" y="1101063"/>
                    </a:lnTo>
                    <a:lnTo>
                      <a:pt x="99679" y="1085837"/>
                    </a:lnTo>
                    <a:lnTo>
                      <a:pt x="64408" y="1062026"/>
                    </a:lnTo>
                    <a:lnTo>
                      <a:pt x="35586" y="1030911"/>
                    </a:lnTo>
                    <a:lnTo>
                      <a:pt x="14494" y="993775"/>
                    </a:lnTo>
                    <a:lnTo>
                      <a:pt x="2413" y="951899"/>
                    </a:lnTo>
                    <a:lnTo>
                      <a:pt x="0" y="921981"/>
                    </a:lnTo>
                    <a:lnTo>
                      <a:pt x="0" y="184442"/>
                    </a:lnTo>
                    <a:close/>
                  </a:path>
                </a:pathLst>
              </a:custGeom>
              <a:solidFill>
                <a:schemeClr val="tx2">
                  <a:lumMod val="75000"/>
                </a:schemeClr>
              </a:solidFill>
              <a:ln w="25908">
                <a:solidFill>
                  <a:srgbClr val="FFFFFF"/>
                </a:solidFill>
              </a:ln>
            </p:spPr>
            <p:txBody>
              <a:bodyPr wrap="square" lIns="0" tIns="0" rIns="0" bIns="0" rtlCol="0"/>
              <a:lstStyle/>
              <a:p>
                <a:endParaRPr sz="1799" dirty="0"/>
              </a:p>
            </p:txBody>
          </p:sp>
          <p:sp>
            <p:nvSpPr>
              <p:cNvPr id="28" name="object 19">
                <a:extLst>
                  <a:ext uri="{FF2B5EF4-FFF2-40B4-BE49-F238E27FC236}">
                    <a16:creationId xmlns:a16="http://schemas.microsoft.com/office/drawing/2014/main" id="{E2B13558-A51F-7E00-3FC1-3F6EE0C66038}"/>
                  </a:ext>
                </a:extLst>
              </p:cNvPr>
              <p:cNvSpPr txBox="1"/>
              <p:nvPr/>
            </p:nvSpPr>
            <p:spPr>
              <a:xfrm>
                <a:off x="2255147" y="3003290"/>
                <a:ext cx="1257053" cy="316607"/>
              </a:xfrm>
              <a:prstGeom prst="rect">
                <a:avLst/>
              </a:prstGeom>
            </p:spPr>
            <p:txBody>
              <a:bodyPr vert="horz" wrap="square" lIns="0" tIns="0" rIns="0" bIns="0" rtlCol="0">
                <a:spAutoFit/>
              </a:bodyPr>
              <a:lstStyle/>
              <a:p>
                <a:pPr marL="106648" marR="5078" indent="-94587" algn="ctr"/>
                <a:r>
                  <a:rPr lang="en-US" b="1" spc="-10" dirty="0">
                    <a:solidFill>
                      <a:schemeClr val="bg1"/>
                    </a:solidFill>
                    <a:latin typeface="Calibri"/>
                    <a:cs typeface="Calibri"/>
                  </a:rPr>
                  <a:t>Proposal Evaluation</a:t>
                </a:r>
                <a:endParaRPr dirty="0">
                  <a:solidFill>
                    <a:schemeClr val="bg1"/>
                  </a:solidFill>
                  <a:latin typeface="Calibri"/>
                  <a:cs typeface="Calibri"/>
                </a:endParaRPr>
              </a:p>
            </p:txBody>
          </p:sp>
        </p:grpSp>
        <p:grpSp>
          <p:nvGrpSpPr>
            <p:cNvPr id="13" name="Group 12">
              <a:extLst>
                <a:ext uri="{FF2B5EF4-FFF2-40B4-BE49-F238E27FC236}">
                  <a16:creationId xmlns:a16="http://schemas.microsoft.com/office/drawing/2014/main" id="{516FD00D-ED63-5512-A0B8-BBAB742853BA}"/>
                </a:ext>
              </a:extLst>
            </p:cNvPr>
            <p:cNvGrpSpPr/>
            <p:nvPr/>
          </p:nvGrpSpPr>
          <p:grpSpPr>
            <a:xfrm>
              <a:off x="4344550" y="2716716"/>
              <a:ext cx="5351132" cy="892552"/>
              <a:chOff x="3932363" y="3157693"/>
              <a:chExt cx="5351132" cy="1052935"/>
            </a:xfrm>
          </p:grpSpPr>
          <p:sp>
            <p:nvSpPr>
              <p:cNvPr id="24" name="object 20">
                <a:extLst>
                  <a:ext uri="{FF2B5EF4-FFF2-40B4-BE49-F238E27FC236}">
                    <a16:creationId xmlns:a16="http://schemas.microsoft.com/office/drawing/2014/main" id="{F3A71C0E-7508-D823-8A8E-4D6B90D91860}"/>
                  </a:ext>
                </a:extLst>
              </p:cNvPr>
              <p:cNvSpPr txBox="1"/>
              <p:nvPr/>
            </p:nvSpPr>
            <p:spPr>
              <a:xfrm>
                <a:off x="3932363" y="3157693"/>
                <a:ext cx="2765122" cy="1052935"/>
              </a:xfrm>
              <a:prstGeom prst="rect">
                <a:avLst/>
              </a:prstGeom>
            </p:spPr>
            <p:txBody>
              <a:bodyPr vert="horz" wrap="square" lIns="0" tIns="0" rIns="0" bIns="0" rtlCol="0">
                <a:spAutoFit/>
              </a:bodyPr>
              <a:lstStyle>
                <a:defPPr>
                  <a:defRPr lang="en-US"/>
                </a:defPPr>
                <a:lvl1pPr marL="140293" indent="-127597">
                  <a:buFont typeface="Calibri"/>
                  <a:buChar char="•"/>
                  <a:tabLst>
                    <a:tab pos="140928" algn="l"/>
                  </a:tabLst>
                  <a:defRPr sz="1400" b="1">
                    <a:solidFill>
                      <a:schemeClr val="tx2">
                        <a:lumMod val="75000"/>
                      </a:schemeClr>
                    </a:solidFill>
                    <a:cs typeface="Calibri"/>
                  </a:defRPr>
                </a:lvl1pPr>
              </a:lstStyle>
              <a:p>
                <a:r>
                  <a:rPr dirty="0"/>
                  <a:t>Proposal analyses</a:t>
                </a:r>
                <a:r>
                  <a:rPr lang="en-US" dirty="0"/>
                  <a:t> </a:t>
                </a:r>
                <a:endParaRPr dirty="0"/>
              </a:p>
              <a:p>
                <a:r>
                  <a:rPr lang="en-US" dirty="0"/>
                  <a:t>Forward Pricing Rate Agreements</a:t>
                </a:r>
              </a:p>
              <a:p>
                <a:r>
                  <a:rPr lang="en-US" dirty="0"/>
                  <a:t>Preaward surveys</a:t>
                </a:r>
              </a:p>
              <a:p>
                <a:endParaRPr dirty="0"/>
              </a:p>
            </p:txBody>
          </p:sp>
          <p:sp>
            <p:nvSpPr>
              <p:cNvPr id="25" name="object 21">
                <a:extLst>
                  <a:ext uri="{FF2B5EF4-FFF2-40B4-BE49-F238E27FC236}">
                    <a16:creationId xmlns:a16="http://schemas.microsoft.com/office/drawing/2014/main" id="{27B0227A-4F4A-45BA-FCC9-B3126D9AF619}"/>
                  </a:ext>
                </a:extLst>
              </p:cNvPr>
              <p:cNvSpPr txBox="1"/>
              <p:nvPr/>
            </p:nvSpPr>
            <p:spPr>
              <a:xfrm>
                <a:off x="6490091" y="3587143"/>
                <a:ext cx="2415705" cy="246221"/>
              </a:xfrm>
              <a:prstGeom prst="rect">
                <a:avLst/>
              </a:prstGeom>
            </p:spPr>
            <p:txBody>
              <a:bodyPr vert="horz" wrap="square" lIns="0" tIns="0" rIns="0" bIns="0" rtlCol="0">
                <a:spAutoFit/>
              </a:bodyPr>
              <a:lstStyle/>
              <a:p>
                <a:pPr marL="158702" indent="-158702">
                  <a:buFont typeface="Calibri"/>
                  <a:buChar char="•"/>
                  <a:tabLst>
                    <a:tab pos="142197" algn="l"/>
                  </a:tabLst>
                </a:pPr>
                <a:endParaRPr sz="1600" b="1" dirty="0">
                  <a:solidFill>
                    <a:schemeClr val="accent6">
                      <a:lumMod val="50000"/>
                    </a:schemeClr>
                  </a:solidFill>
                  <a:latin typeface="Calibri"/>
                  <a:cs typeface="Calibri"/>
                </a:endParaRPr>
              </a:p>
            </p:txBody>
          </p:sp>
          <p:sp>
            <p:nvSpPr>
              <p:cNvPr id="26" name="object 22">
                <a:extLst>
                  <a:ext uri="{FF2B5EF4-FFF2-40B4-BE49-F238E27FC236}">
                    <a16:creationId xmlns:a16="http://schemas.microsoft.com/office/drawing/2014/main" id="{DE03638E-21C3-C4CF-30DC-4579F5615BAF}"/>
                  </a:ext>
                </a:extLst>
              </p:cNvPr>
              <p:cNvSpPr txBox="1"/>
              <p:nvPr/>
            </p:nvSpPr>
            <p:spPr>
              <a:xfrm>
                <a:off x="6707139" y="3157693"/>
                <a:ext cx="2576356" cy="762470"/>
              </a:xfrm>
              <a:prstGeom prst="rect">
                <a:avLst/>
              </a:prstGeom>
            </p:spPr>
            <p:txBody>
              <a:bodyPr vert="horz" wrap="square" lIns="0" tIns="0" rIns="0" bIns="0" rtlCol="0">
                <a:spAutoFit/>
              </a:bodyPr>
              <a:lstStyle/>
              <a:p>
                <a:pPr marL="140293" indent="-127597">
                  <a:buFont typeface="Calibri"/>
                  <a:buChar char="•"/>
                  <a:tabLst>
                    <a:tab pos="140928" algn="l"/>
                  </a:tabLst>
                </a:pPr>
                <a:r>
                  <a:rPr lang="en-US" sz="1400" b="1" dirty="0">
                    <a:solidFill>
                      <a:schemeClr val="tx2">
                        <a:lumMod val="75000"/>
                      </a:schemeClr>
                    </a:solidFill>
                    <a:cs typeface="Calibri"/>
                  </a:rPr>
                  <a:t>Cost &amp; price/technical analysis</a:t>
                </a:r>
              </a:p>
              <a:p>
                <a:pPr marL="140293" indent="-127597">
                  <a:buFont typeface="Calibri"/>
                  <a:buChar char="•"/>
                  <a:tabLst>
                    <a:tab pos="140928" algn="l"/>
                  </a:tabLst>
                </a:pPr>
                <a:r>
                  <a:rPr lang="en-US" sz="1400" b="1" dirty="0">
                    <a:solidFill>
                      <a:schemeClr val="tx2">
                        <a:lumMod val="75000"/>
                      </a:schemeClr>
                    </a:solidFill>
                    <a:cs typeface="Calibri"/>
                  </a:rPr>
                  <a:t>Contract</a:t>
                </a:r>
                <a:r>
                  <a:rPr sz="1400" b="1" dirty="0">
                    <a:solidFill>
                      <a:schemeClr val="tx2">
                        <a:lumMod val="75000"/>
                      </a:schemeClr>
                    </a:solidFill>
                    <a:cs typeface="Calibri"/>
                  </a:rPr>
                  <a:t> ince</a:t>
                </a:r>
                <a:r>
                  <a:rPr sz="1400" b="1" spc="-15" dirty="0">
                    <a:solidFill>
                      <a:schemeClr val="tx2">
                        <a:lumMod val="75000"/>
                      </a:schemeClr>
                    </a:solidFill>
                    <a:cs typeface="Calibri"/>
                  </a:rPr>
                  <a:t>n</a:t>
                </a:r>
                <a:r>
                  <a:rPr sz="1400" b="1" spc="5" dirty="0">
                    <a:solidFill>
                      <a:schemeClr val="tx2">
                        <a:lumMod val="75000"/>
                      </a:schemeClr>
                    </a:solidFill>
                    <a:cs typeface="Calibri"/>
                  </a:rPr>
                  <a:t>t</a:t>
                </a:r>
                <a:r>
                  <a:rPr sz="1400" b="1" dirty="0">
                    <a:solidFill>
                      <a:schemeClr val="tx2">
                        <a:lumMod val="75000"/>
                      </a:schemeClr>
                    </a:solidFill>
                    <a:cs typeface="Calibri"/>
                  </a:rPr>
                  <a:t>i</a:t>
                </a:r>
                <a:r>
                  <a:rPr sz="1400" b="1" spc="-20" dirty="0">
                    <a:solidFill>
                      <a:schemeClr val="tx2">
                        <a:lumMod val="75000"/>
                      </a:schemeClr>
                    </a:solidFill>
                    <a:cs typeface="Calibri"/>
                  </a:rPr>
                  <a:t>v</a:t>
                </a:r>
                <a:r>
                  <a:rPr sz="1400" b="1" dirty="0">
                    <a:solidFill>
                      <a:schemeClr val="tx2">
                        <a:lumMod val="75000"/>
                      </a:schemeClr>
                    </a:solidFill>
                    <a:cs typeface="Calibri"/>
                  </a:rPr>
                  <a:t>e</a:t>
                </a:r>
                <a:r>
                  <a:rPr sz="1400" b="1" spc="-30" dirty="0">
                    <a:solidFill>
                      <a:schemeClr val="tx2">
                        <a:lumMod val="75000"/>
                      </a:schemeClr>
                    </a:solidFill>
                    <a:cs typeface="Calibri"/>
                  </a:rPr>
                  <a:t> </a:t>
                </a:r>
                <a:r>
                  <a:rPr sz="1400" b="1" spc="-10" dirty="0">
                    <a:solidFill>
                      <a:schemeClr val="tx2">
                        <a:lumMod val="75000"/>
                      </a:schemeClr>
                    </a:solidFill>
                    <a:cs typeface="Calibri"/>
                  </a:rPr>
                  <a:t>s</a:t>
                </a:r>
                <a:r>
                  <a:rPr sz="1400" b="1" spc="5" dirty="0">
                    <a:solidFill>
                      <a:schemeClr val="tx2">
                        <a:lumMod val="75000"/>
                      </a:schemeClr>
                    </a:solidFill>
                    <a:cs typeface="Calibri"/>
                  </a:rPr>
                  <a:t>tr</a:t>
                </a:r>
                <a:r>
                  <a:rPr sz="1400" b="1" dirty="0">
                    <a:solidFill>
                      <a:schemeClr val="tx2">
                        <a:lumMod val="75000"/>
                      </a:schemeClr>
                    </a:solidFill>
                    <a:cs typeface="Calibri"/>
                  </a:rPr>
                  <a:t>uctu</a:t>
                </a:r>
                <a:r>
                  <a:rPr sz="1400" b="1" spc="-20" dirty="0">
                    <a:solidFill>
                      <a:schemeClr val="tx2">
                        <a:lumMod val="75000"/>
                      </a:schemeClr>
                    </a:solidFill>
                    <a:cs typeface="Calibri"/>
                  </a:rPr>
                  <a:t>r</a:t>
                </a:r>
                <a:r>
                  <a:rPr sz="1400" b="1" spc="-15" dirty="0">
                    <a:solidFill>
                      <a:schemeClr val="tx2">
                        <a:lumMod val="75000"/>
                      </a:schemeClr>
                    </a:solidFill>
                    <a:cs typeface="Calibri"/>
                  </a:rPr>
                  <a:t>e</a:t>
                </a:r>
                <a:r>
                  <a:rPr sz="1400" b="1" dirty="0">
                    <a:solidFill>
                      <a:schemeClr val="tx2">
                        <a:lumMod val="75000"/>
                      </a:schemeClr>
                    </a:solidFill>
                    <a:cs typeface="Calibri"/>
                  </a:rPr>
                  <a:t>s</a:t>
                </a:r>
                <a:endParaRPr lang="en-US" sz="1400" b="1" dirty="0">
                  <a:solidFill>
                    <a:schemeClr val="tx2">
                      <a:lumMod val="75000"/>
                    </a:schemeClr>
                  </a:solidFill>
                  <a:cs typeface="Calibri"/>
                </a:endParaRPr>
              </a:p>
              <a:p>
                <a:pPr marL="140293" indent="-127597">
                  <a:buFont typeface="Calibri"/>
                  <a:buChar char="•"/>
                  <a:tabLst>
                    <a:tab pos="140928" algn="l"/>
                  </a:tabLst>
                </a:pPr>
                <a:r>
                  <a:rPr lang="en-US" sz="1400" b="1" spc="-25" dirty="0">
                    <a:solidFill>
                      <a:schemeClr val="tx2">
                        <a:lumMod val="75000"/>
                      </a:schemeClr>
                    </a:solidFill>
                    <a:cs typeface="Calibri"/>
                  </a:rPr>
                  <a:t>R</a:t>
                </a:r>
                <a:r>
                  <a:rPr lang="en-US" sz="1400" b="1" dirty="0">
                    <a:solidFill>
                      <a:schemeClr val="tx2">
                        <a:lumMod val="75000"/>
                      </a:schemeClr>
                    </a:solidFill>
                    <a:cs typeface="Calibri"/>
                  </a:rPr>
                  <a:t>eali</a:t>
                </a:r>
                <a:r>
                  <a:rPr lang="en-US" sz="1400" b="1" spc="5" dirty="0">
                    <a:solidFill>
                      <a:schemeClr val="tx2">
                        <a:lumMod val="75000"/>
                      </a:schemeClr>
                    </a:solidFill>
                    <a:cs typeface="Calibri"/>
                  </a:rPr>
                  <a:t>t</a:t>
                </a:r>
                <a:r>
                  <a:rPr lang="en-US" sz="1400" b="1" dirty="0">
                    <a:solidFill>
                      <a:schemeClr val="tx2">
                        <a:lumMod val="75000"/>
                      </a:schemeClr>
                    </a:solidFill>
                    <a:cs typeface="Calibri"/>
                  </a:rPr>
                  <a:t>y</a:t>
                </a:r>
                <a:r>
                  <a:rPr lang="en-US" sz="1400" b="1" spc="-25" dirty="0">
                    <a:solidFill>
                      <a:schemeClr val="tx2">
                        <a:lumMod val="75000"/>
                      </a:schemeClr>
                    </a:solidFill>
                    <a:cs typeface="Calibri"/>
                  </a:rPr>
                  <a:t> </a:t>
                </a:r>
                <a:r>
                  <a:rPr lang="en-US" sz="1400" b="1" dirty="0">
                    <a:solidFill>
                      <a:schemeClr val="tx2">
                        <a:lumMod val="75000"/>
                      </a:schemeClr>
                    </a:solidFill>
                    <a:cs typeface="Calibri"/>
                  </a:rPr>
                  <a:t>of</a:t>
                </a:r>
                <a:r>
                  <a:rPr lang="en-US" sz="1400" b="1" spc="-5" dirty="0">
                    <a:solidFill>
                      <a:schemeClr val="tx2">
                        <a:lumMod val="75000"/>
                      </a:schemeClr>
                    </a:solidFill>
                    <a:cs typeface="Calibri"/>
                  </a:rPr>
                  <a:t> </a:t>
                </a:r>
                <a:r>
                  <a:rPr lang="en-US" sz="1400" b="1" dirty="0">
                    <a:solidFill>
                      <a:schemeClr val="tx2">
                        <a:lumMod val="75000"/>
                      </a:schemeClr>
                    </a:solidFill>
                    <a:cs typeface="Calibri"/>
                  </a:rPr>
                  <a:t>p</a:t>
                </a:r>
                <a:r>
                  <a:rPr lang="en-US" sz="1400" b="1" spc="-10" dirty="0">
                    <a:solidFill>
                      <a:schemeClr val="tx2">
                        <a:lumMod val="75000"/>
                      </a:schemeClr>
                    </a:solidFill>
                    <a:cs typeface="Calibri"/>
                  </a:rPr>
                  <a:t>r</a:t>
                </a:r>
                <a:r>
                  <a:rPr lang="en-US" sz="1400" b="1" dirty="0">
                    <a:solidFill>
                      <a:schemeClr val="tx2">
                        <a:lumMod val="75000"/>
                      </a:schemeClr>
                    </a:solidFill>
                    <a:cs typeface="Calibri"/>
                  </a:rPr>
                  <a:t>oduc</a:t>
                </a:r>
                <a:r>
                  <a:rPr lang="en-US" sz="1400" b="1" spc="5" dirty="0">
                    <a:solidFill>
                      <a:schemeClr val="tx2">
                        <a:lumMod val="75000"/>
                      </a:schemeClr>
                    </a:solidFill>
                    <a:cs typeface="Calibri"/>
                  </a:rPr>
                  <a:t>t</a:t>
                </a:r>
                <a:r>
                  <a:rPr lang="en-US" sz="1400" b="1" dirty="0">
                    <a:solidFill>
                      <a:schemeClr val="tx2">
                        <a:lumMod val="75000"/>
                      </a:schemeClr>
                    </a:solidFill>
                    <a:cs typeface="Calibri"/>
                  </a:rPr>
                  <a:t>i</a:t>
                </a:r>
                <a:r>
                  <a:rPr lang="en-US" sz="1400" b="1" spc="-15" dirty="0">
                    <a:solidFill>
                      <a:schemeClr val="tx2">
                        <a:lumMod val="75000"/>
                      </a:schemeClr>
                    </a:solidFill>
                    <a:cs typeface="Calibri"/>
                  </a:rPr>
                  <a:t>o</a:t>
                </a:r>
                <a:r>
                  <a:rPr lang="en-US" sz="1400" b="1" dirty="0">
                    <a:solidFill>
                      <a:schemeClr val="tx2">
                        <a:lumMod val="75000"/>
                      </a:schemeClr>
                    </a:solidFill>
                    <a:cs typeface="Calibri"/>
                  </a:rPr>
                  <a:t>n</a:t>
                </a:r>
                <a:r>
                  <a:rPr lang="en-US" sz="1400" b="1" spc="-40" dirty="0">
                    <a:solidFill>
                      <a:schemeClr val="tx2">
                        <a:lumMod val="75000"/>
                      </a:schemeClr>
                    </a:solidFill>
                    <a:cs typeface="Calibri"/>
                  </a:rPr>
                  <a:t> </a:t>
                </a:r>
                <a:r>
                  <a:rPr lang="en-US" sz="1400" b="1" dirty="0">
                    <a:solidFill>
                      <a:schemeClr val="tx2">
                        <a:lumMod val="75000"/>
                      </a:schemeClr>
                    </a:solidFill>
                    <a:cs typeface="Calibri"/>
                  </a:rPr>
                  <a:t>p</a:t>
                </a:r>
                <a:r>
                  <a:rPr lang="en-US" sz="1400" b="1" spc="-10" dirty="0">
                    <a:solidFill>
                      <a:schemeClr val="tx2">
                        <a:lumMod val="75000"/>
                      </a:schemeClr>
                    </a:solidFill>
                    <a:cs typeface="Calibri"/>
                  </a:rPr>
                  <a:t>r</a:t>
                </a:r>
                <a:r>
                  <a:rPr lang="en-US" sz="1400" b="1" dirty="0">
                    <a:solidFill>
                      <a:schemeClr val="tx2">
                        <a:lumMod val="75000"/>
                      </a:schemeClr>
                    </a:solidFill>
                    <a:cs typeface="Calibri"/>
                  </a:rPr>
                  <a:t>o</a:t>
                </a:r>
                <a:r>
                  <a:rPr lang="en-US" sz="1400" b="1" spc="-5" dirty="0">
                    <a:solidFill>
                      <a:schemeClr val="tx2">
                        <a:lumMod val="75000"/>
                      </a:schemeClr>
                    </a:solidFill>
                    <a:cs typeface="Calibri"/>
                  </a:rPr>
                  <a:t>m</a:t>
                </a:r>
                <a:r>
                  <a:rPr lang="en-US" sz="1400" b="1" dirty="0">
                    <a:solidFill>
                      <a:schemeClr val="tx2">
                        <a:lumMod val="75000"/>
                      </a:schemeClr>
                    </a:solidFill>
                    <a:cs typeface="Calibri"/>
                  </a:rPr>
                  <a:t>ises</a:t>
                </a:r>
              </a:p>
            </p:txBody>
          </p:sp>
        </p:grpSp>
        <p:grpSp>
          <p:nvGrpSpPr>
            <p:cNvPr id="14" name="Group 13">
              <a:extLst>
                <a:ext uri="{FF2B5EF4-FFF2-40B4-BE49-F238E27FC236}">
                  <a16:creationId xmlns:a16="http://schemas.microsoft.com/office/drawing/2014/main" id="{7E5F9AD4-55C5-030D-F533-498B5D05D733}"/>
                </a:ext>
              </a:extLst>
            </p:cNvPr>
            <p:cNvGrpSpPr/>
            <p:nvPr/>
          </p:nvGrpSpPr>
          <p:grpSpPr>
            <a:xfrm>
              <a:off x="3637830" y="3784301"/>
              <a:ext cx="2523353" cy="859718"/>
              <a:chOff x="3328447" y="4033155"/>
              <a:chExt cx="1616924" cy="1258877"/>
            </a:xfrm>
          </p:grpSpPr>
          <p:sp>
            <p:nvSpPr>
              <p:cNvPr id="22" name="object 26">
                <a:extLst>
                  <a:ext uri="{FF2B5EF4-FFF2-40B4-BE49-F238E27FC236}">
                    <a16:creationId xmlns:a16="http://schemas.microsoft.com/office/drawing/2014/main" id="{45F5A45C-4C6B-BEF8-31AE-5BFB42B9BF2F}"/>
                  </a:ext>
                </a:extLst>
              </p:cNvPr>
              <p:cNvSpPr/>
              <p:nvPr/>
            </p:nvSpPr>
            <p:spPr>
              <a:xfrm>
                <a:off x="3395356" y="4033155"/>
                <a:ext cx="1501687" cy="1258877"/>
              </a:xfrm>
              <a:custGeom>
                <a:avLst/>
                <a:gdLst/>
                <a:ahLst/>
                <a:cxnLst/>
                <a:rect l="l" t="t" r="r" b="b"/>
                <a:pathLst>
                  <a:path w="1617345" h="1259204">
                    <a:moveTo>
                      <a:pt x="0" y="209842"/>
                    </a:moveTo>
                    <a:lnTo>
                      <a:pt x="6098" y="159412"/>
                    </a:lnTo>
                    <a:lnTo>
                      <a:pt x="23423" y="113404"/>
                    </a:lnTo>
                    <a:lnTo>
                      <a:pt x="50514" y="73276"/>
                    </a:lnTo>
                    <a:lnTo>
                      <a:pt x="85914" y="40485"/>
                    </a:lnTo>
                    <a:lnTo>
                      <a:pt x="128164" y="16489"/>
                    </a:lnTo>
                    <a:lnTo>
                      <a:pt x="175805" y="2746"/>
                    </a:lnTo>
                    <a:lnTo>
                      <a:pt x="209842" y="0"/>
                    </a:lnTo>
                    <a:lnTo>
                      <a:pt x="1407121" y="0"/>
                    </a:lnTo>
                    <a:lnTo>
                      <a:pt x="1457547" y="6098"/>
                    </a:lnTo>
                    <a:lnTo>
                      <a:pt x="1503554" y="23420"/>
                    </a:lnTo>
                    <a:lnTo>
                      <a:pt x="1543682" y="50510"/>
                    </a:lnTo>
                    <a:lnTo>
                      <a:pt x="1576475" y="85908"/>
                    </a:lnTo>
                    <a:lnTo>
                      <a:pt x="1600472" y="128158"/>
                    </a:lnTo>
                    <a:lnTo>
                      <a:pt x="1614217" y="175802"/>
                    </a:lnTo>
                    <a:lnTo>
                      <a:pt x="1616964" y="209842"/>
                    </a:lnTo>
                    <a:lnTo>
                      <a:pt x="1616964" y="1048969"/>
                    </a:lnTo>
                    <a:lnTo>
                      <a:pt x="1610865" y="1099399"/>
                    </a:lnTo>
                    <a:lnTo>
                      <a:pt x="1593540" y="1145409"/>
                    </a:lnTo>
                    <a:lnTo>
                      <a:pt x="1566449" y="1185540"/>
                    </a:lnTo>
                    <a:lnTo>
                      <a:pt x="1531049" y="1218334"/>
                    </a:lnTo>
                    <a:lnTo>
                      <a:pt x="1488799" y="1242332"/>
                    </a:lnTo>
                    <a:lnTo>
                      <a:pt x="1441158" y="1256077"/>
                    </a:lnTo>
                    <a:lnTo>
                      <a:pt x="1407121" y="1258823"/>
                    </a:lnTo>
                    <a:lnTo>
                      <a:pt x="209842" y="1258823"/>
                    </a:lnTo>
                    <a:lnTo>
                      <a:pt x="159416" y="1252725"/>
                    </a:lnTo>
                    <a:lnTo>
                      <a:pt x="113409" y="1235400"/>
                    </a:lnTo>
                    <a:lnTo>
                      <a:pt x="73281" y="1208308"/>
                    </a:lnTo>
                    <a:lnTo>
                      <a:pt x="40488" y="1172906"/>
                    </a:lnTo>
                    <a:lnTo>
                      <a:pt x="16491" y="1130654"/>
                    </a:lnTo>
                    <a:lnTo>
                      <a:pt x="2746" y="1083008"/>
                    </a:lnTo>
                    <a:lnTo>
                      <a:pt x="0" y="1048969"/>
                    </a:lnTo>
                    <a:lnTo>
                      <a:pt x="0" y="209842"/>
                    </a:lnTo>
                    <a:close/>
                  </a:path>
                </a:pathLst>
              </a:custGeom>
              <a:solidFill>
                <a:schemeClr val="tx2">
                  <a:lumMod val="75000"/>
                </a:schemeClr>
              </a:solidFill>
              <a:ln w="25908">
                <a:solidFill>
                  <a:srgbClr val="FFFFFF"/>
                </a:solidFill>
              </a:ln>
            </p:spPr>
            <p:txBody>
              <a:bodyPr wrap="square" lIns="0" tIns="0" rIns="0" bIns="0" rtlCol="0"/>
              <a:lstStyle/>
              <a:p>
                <a:pPr>
                  <a:lnSpc>
                    <a:spcPts val="2159"/>
                  </a:lnSpc>
                </a:pPr>
                <a:endParaRPr sz="1799" dirty="0"/>
              </a:p>
            </p:txBody>
          </p:sp>
          <p:sp>
            <p:nvSpPr>
              <p:cNvPr id="23" name="object 27">
                <a:extLst>
                  <a:ext uri="{FF2B5EF4-FFF2-40B4-BE49-F238E27FC236}">
                    <a16:creationId xmlns:a16="http://schemas.microsoft.com/office/drawing/2014/main" id="{2C3F6CA9-00E2-0E43-108B-99AD45ED38C2}"/>
                  </a:ext>
                </a:extLst>
              </p:cNvPr>
              <p:cNvSpPr txBox="1"/>
              <p:nvPr/>
            </p:nvSpPr>
            <p:spPr>
              <a:xfrm>
                <a:off x="3328447" y="4506980"/>
                <a:ext cx="1616924" cy="605554"/>
              </a:xfrm>
              <a:prstGeom prst="rect">
                <a:avLst/>
              </a:prstGeom>
            </p:spPr>
            <p:txBody>
              <a:bodyPr vert="horz" wrap="square" lIns="0" tIns="0" rIns="0" bIns="0" rtlCol="0">
                <a:noAutofit/>
              </a:bodyPr>
              <a:lstStyle/>
              <a:p>
                <a:pPr marL="12061" marR="5078" indent="1270" algn="ctr">
                  <a:lnSpc>
                    <a:spcPts val="1800"/>
                  </a:lnSpc>
                </a:pPr>
                <a:r>
                  <a:rPr b="1" spc="-15" dirty="0">
                    <a:solidFill>
                      <a:schemeClr val="bg1"/>
                    </a:solidFill>
                    <a:latin typeface="Calibri"/>
                    <a:cs typeface="Calibri"/>
                  </a:rPr>
                  <a:t>C</a:t>
                </a:r>
                <a:r>
                  <a:rPr b="1" spc="-5" dirty="0">
                    <a:solidFill>
                      <a:schemeClr val="bg1"/>
                    </a:solidFill>
                    <a:latin typeface="Calibri"/>
                    <a:cs typeface="Calibri"/>
                  </a:rPr>
                  <a:t>o</a:t>
                </a:r>
                <a:r>
                  <a:rPr b="1" spc="-30" dirty="0">
                    <a:solidFill>
                      <a:schemeClr val="bg1"/>
                    </a:solidFill>
                    <a:latin typeface="Calibri"/>
                    <a:cs typeface="Calibri"/>
                  </a:rPr>
                  <a:t>n</a:t>
                </a:r>
                <a:r>
                  <a:rPr b="1" spc="-15" dirty="0">
                    <a:solidFill>
                      <a:schemeClr val="bg1"/>
                    </a:solidFill>
                    <a:latin typeface="Calibri"/>
                    <a:cs typeface="Calibri"/>
                  </a:rPr>
                  <a:t>t</a:t>
                </a:r>
                <a:r>
                  <a:rPr b="1" spc="-50" dirty="0">
                    <a:solidFill>
                      <a:schemeClr val="bg1"/>
                    </a:solidFill>
                    <a:latin typeface="Calibri"/>
                    <a:cs typeface="Calibri"/>
                  </a:rPr>
                  <a:t>r</a:t>
                </a:r>
                <a:r>
                  <a:rPr b="1" spc="-10" dirty="0">
                    <a:solidFill>
                      <a:schemeClr val="bg1"/>
                    </a:solidFill>
                    <a:latin typeface="Calibri"/>
                    <a:cs typeface="Calibri"/>
                  </a:rPr>
                  <a:t>act</a:t>
                </a:r>
                <a:r>
                  <a:rPr b="1" spc="-5" dirty="0">
                    <a:solidFill>
                      <a:schemeClr val="bg1"/>
                    </a:solidFill>
                    <a:latin typeface="Calibri"/>
                    <a:cs typeface="Calibri"/>
                  </a:rPr>
                  <a:t> </a:t>
                </a:r>
                <a:r>
                  <a:rPr b="1" spc="-35" dirty="0">
                    <a:solidFill>
                      <a:schemeClr val="bg1"/>
                    </a:solidFill>
                    <a:latin typeface="Calibri"/>
                    <a:cs typeface="Calibri"/>
                  </a:rPr>
                  <a:t>P</a:t>
                </a:r>
                <a:r>
                  <a:rPr b="1" spc="-10" dirty="0">
                    <a:solidFill>
                      <a:schemeClr val="bg1"/>
                    </a:solidFill>
                    <a:latin typeface="Calibri"/>
                    <a:cs typeface="Calibri"/>
                  </a:rPr>
                  <a:t>e</a:t>
                </a:r>
                <a:r>
                  <a:rPr b="1" spc="-15" dirty="0">
                    <a:solidFill>
                      <a:schemeClr val="bg1"/>
                    </a:solidFill>
                    <a:latin typeface="Calibri"/>
                    <a:cs typeface="Calibri"/>
                  </a:rPr>
                  <a:t>r</a:t>
                </a:r>
                <a:r>
                  <a:rPr b="1" spc="-30" dirty="0">
                    <a:solidFill>
                      <a:schemeClr val="bg1"/>
                    </a:solidFill>
                    <a:latin typeface="Calibri"/>
                    <a:cs typeface="Calibri"/>
                  </a:rPr>
                  <a:t>f</a:t>
                </a:r>
                <a:r>
                  <a:rPr b="1" spc="-5" dirty="0">
                    <a:solidFill>
                      <a:schemeClr val="bg1"/>
                    </a:solidFill>
                    <a:latin typeface="Calibri"/>
                    <a:cs typeface="Calibri"/>
                  </a:rPr>
                  <a:t>o</a:t>
                </a:r>
                <a:r>
                  <a:rPr b="1" spc="-15" dirty="0">
                    <a:solidFill>
                      <a:schemeClr val="bg1"/>
                    </a:solidFill>
                    <a:latin typeface="Calibri"/>
                    <a:cs typeface="Calibri"/>
                  </a:rPr>
                  <a:t>rm</a:t>
                </a:r>
                <a:r>
                  <a:rPr b="1" spc="-10" dirty="0">
                    <a:solidFill>
                      <a:schemeClr val="bg1"/>
                    </a:solidFill>
                    <a:latin typeface="Calibri"/>
                    <a:cs typeface="Calibri"/>
                  </a:rPr>
                  <a:t>a</a:t>
                </a:r>
                <a:r>
                  <a:rPr b="1" spc="-15" dirty="0">
                    <a:solidFill>
                      <a:schemeClr val="bg1"/>
                    </a:solidFill>
                    <a:latin typeface="Calibri"/>
                    <a:cs typeface="Calibri"/>
                  </a:rPr>
                  <a:t>n</a:t>
                </a:r>
                <a:r>
                  <a:rPr b="1" spc="-10" dirty="0">
                    <a:solidFill>
                      <a:schemeClr val="bg1"/>
                    </a:solidFill>
                    <a:latin typeface="Calibri"/>
                    <a:cs typeface="Calibri"/>
                  </a:rPr>
                  <a:t>ce</a:t>
                </a:r>
                <a:endParaRPr lang="en-US" b="1" spc="-10" dirty="0">
                  <a:solidFill>
                    <a:schemeClr val="bg1"/>
                  </a:solidFill>
                  <a:latin typeface="Calibri"/>
                  <a:cs typeface="Calibri"/>
                </a:endParaRPr>
              </a:p>
              <a:p>
                <a:pPr marL="12061" marR="5078" indent="1270" algn="ctr">
                  <a:lnSpc>
                    <a:spcPts val="1800"/>
                  </a:lnSpc>
                </a:pPr>
                <a:endParaRPr sz="2000" dirty="0">
                  <a:solidFill>
                    <a:schemeClr val="bg1"/>
                  </a:solidFill>
                  <a:latin typeface="Calibri"/>
                  <a:cs typeface="Calibri"/>
                </a:endParaRPr>
              </a:p>
            </p:txBody>
          </p:sp>
        </p:grpSp>
        <p:grpSp>
          <p:nvGrpSpPr>
            <p:cNvPr id="15" name="Group 14">
              <a:extLst>
                <a:ext uri="{FF2B5EF4-FFF2-40B4-BE49-F238E27FC236}">
                  <a16:creationId xmlns:a16="http://schemas.microsoft.com/office/drawing/2014/main" id="{E1A223B3-9EA8-A0CB-F86B-D3D792FC94C0}"/>
                </a:ext>
              </a:extLst>
            </p:cNvPr>
            <p:cNvGrpSpPr/>
            <p:nvPr/>
          </p:nvGrpSpPr>
          <p:grpSpPr>
            <a:xfrm>
              <a:off x="5680223" y="5003501"/>
              <a:ext cx="1865660" cy="772279"/>
              <a:chOff x="5447039" y="5520147"/>
              <a:chExt cx="1256973" cy="1034780"/>
            </a:xfrm>
          </p:grpSpPr>
          <p:sp>
            <p:nvSpPr>
              <p:cNvPr id="20" name="object 31">
                <a:extLst>
                  <a:ext uri="{FF2B5EF4-FFF2-40B4-BE49-F238E27FC236}">
                    <a16:creationId xmlns:a16="http://schemas.microsoft.com/office/drawing/2014/main" id="{48F6EB06-FE76-A0DE-D602-8AF9E46B3D6F}"/>
                  </a:ext>
                </a:extLst>
              </p:cNvPr>
              <p:cNvSpPr/>
              <p:nvPr/>
            </p:nvSpPr>
            <p:spPr>
              <a:xfrm>
                <a:off x="5447039" y="5520147"/>
                <a:ext cx="1256973" cy="1034780"/>
              </a:xfrm>
              <a:custGeom>
                <a:avLst/>
                <a:gdLst/>
                <a:ahLst/>
                <a:cxnLst/>
                <a:rect l="l" t="t" r="r" b="b"/>
                <a:pathLst>
                  <a:path w="1257300" h="1035050">
                    <a:moveTo>
                      <a:pt x="1084768" y="0"/>
                    </a:moveTo>
                    <a:lnTo>
                      <a:pt x="169369" y="27"/>
                    </a:lnTo>
                    <a:lnTo>
                      <a:pt x="126511" y="6190"/>
                    </a:lnTo>
                    <a:lnTo>
                      <a:pt x="87741" y="22209"/>
                    </a:lnTo>
                    <a:lnTo>
                      <a:pt x="54411" y="46729"/>
                    </a:lnTo>
                    <a:lnTo>
                      <a:pt x="27875" y="78400"/>
                    </a:lnTo>
                    <a:lnTo>
                      <a:pt x="9484" y="115867"/>
                    </a:lnTo>
                    <a:lnTo>
                      <a:pt x="592" y="157779"/>
                    </a:lnTo>
                    <a:lnTo>
                      <a:pt x="0" y="865401"/>
                    </a:lnTo>
                    <a:lnTo>
                      <a:pt x="875" y="880056"/>
                    </a:lnTo>
                    <a:lnTo>
                      <a:pt x="10472" y="921700"/>
                    </a:lnTo>
                    <a:lnTo>
                      <a:pt x="29474" y="958806"/>
                    </a:lnTo>
                    <a:lnTo>
                      <a:pt x="56528" y="990022"/>
                    </a:lnTo>
                    <a:lnTo>
                      <a:pt x="90282" y="1013994"/>
                    </a:lnTo>
                    <a:lnTo>
                      <a:pt x="129382" y="1029370"/>
                    </a:lnTo>
                    <a:lnTo>
                      <a:pt x="172476" y="1034796"/>
                    </a:lnTo>
                    <a:lnTo>
                      <a:pt x="1087865" y="1034768"/>
                    </a:lnTo>
                    <a:lnTo>
                      <a:pt x="1130726" y="1028607"/>
                    </a:lnTo>
                    <a:lnTo>
                      <a:pt x="1169498" y="1012590"/>
                    </a:lnTo>
                    <a:lnTo>
                      <a:pt x="1202830" y="988071"/>
                    </a:lnTo>
                    <a:lnTo>
                      <a:pt x="1229368" y="956402"/>
                    </a:lnTo>
                    <a:lnTo>
                      <a:pt x="1247760" y="918936"/>
                    </a:lnTo>
                    <a:lnTo>
                      <a:pt x="1256653" y="877027"/>
                    </a:lnTo>
                    <a:lnTo>
                      <a:pt x="1257272" y="862304"/>
                    </a:lnTo>
                    <a:lnTo>
                      <a:pt x="1257245" y="169396"/>
                    </a:lnTo>
                    <a:lnTo>
                      <a:pt x="1251081" y="126538"/>
                    </a:lnTo>
                    <a:lnTo>
                      <a:pt x="1235063" y="87768"/>
                    </a:lnTo>
                    <a:lnTo>
                      <a:pt x="1210542" y="54438"/>
                    </a:lnTo>
                    <a:lnTo>
                      <a:pt x="1178872" y="27902"/>
                    </a:lnTo>
                    <a:lnTo>
                      <a:pt x="1141405" y="9511"/>
                    </a:lnTo>
                    <a:lnTo>
                      <a:pt x="1099493" y="619"/>
                    </a:lnTo>
                    <a:lnTo>
                      <a:pt x="1084768" y="0"/>
                    </a:lnTo>
                    <a:close/>
                  </a:path>
                </a:pathLst>
              </a:custGeom>
              <a:solidFill>
                <a:schemeClr val="tx2">
                  <a:lumMod val="75000"/>
                </a:schemeClr>
              </a:solidFill>
            </p:spPr>
            <p:txBody>
              <a:bodyPr wrap="square" lIns="0" tIns="0" rIns="0" bIns="0" rtlCol="0"/>
              <a:lstStyle/>
              <a:p>
                <a:endParaRPr sz="1799" dirty="0"/>
              </a:p>
            </p:txBody>
          </p:sp>
          <p:sp>
            <p:nvSpPr>
              <p:cNvPr id="21" name="object 33">
                <a:extLst>
                  <a:ext uri="{FF2B5EF4-FFF2-40B4-BE49-F238E27FC236}">
                    <a16:creationId xmlns:a16="http://schemas.microsoft.com/office/drawing/2014/main" id="{AE768B4C-E5B1-A3E3-8906-098BED010E30}"/>
                  </a:ext>
                </a:extLst>
              </p:cNvPr>
              <p:cNvSpPr txBox="1"/>
              <p:nvPr/>
            </p:nvSpPr>
            <p:spPr>
              <a:xfrm>
                <a:off x="5683956" y="5622248"/>
                <a:ext cx="762436" cy="824782"/>
              </a:xfrm>
              <a:prstGeom prst="rect">
                <a:avLst/>
              </a:prstGeom>
            </p:spPr>
            <p:txBody>
              <a:bodyPr vert="horz" wrap="square" lIns="0" tIns="0" rIns="0" bIns="0" rtlCol="0">
                <a:spAutoFit/>
              </a:bodyPr>
              <a:lstStyle/>
              <a:p>
                <a:pPr marL="12696" algn="ctr"/>
                <a:r>
                  <a:rPr lang="en-US" sz="2000" b="1" spc="-20" dirty="0">
                    <a:solidFill>
                      <a:schemeClr val="bg1"/>
                    </a:solidFill>
                    <a:latin typeface="Calibri"/>
                    <a:cs typeface="Calibri"/>
                  </a:rPr>
                  <a:t>Contract</a:t>
                </a:r>
              </a:p>
              <a:p>
                <a:pPr marL="12696" algn="ctr"/>
                <a:r>
                  <a:rPr sz="2000" b="1" spc="-20" dirty="0">
                    <a:solidFill>
                      <a:schemeClr val="bg1"/>
                    </a:solidFill>
                    <a:latin typeface="Calibri"/>
                    <a:cs typeface="Calibri"/>
                  </a:rPr>
                  <a:t>C</a:t>
                </a:r>
                <a:r>
                  <a:rPr sz="2000" b="1" spc="-5" dirty="0">
                    <a:solidFill>
                      <a:schemeClr val="bg1"/>
                    </a:solidFill>
                    <a:latin typeface="Calibri"/>
                    <a:cs typeface="Calibri"/>
                  </a:rPr>
                  <a:t>lo</a:t>
                </a:r>
                <a:r>
                  <a:rPr sz="2000" b="1" spc="-15" dirty="0">
                    <a:solidFill>
                      <a:schemeClr val="bg1"/>
                    </a:solidFill>
                    <a:latin typeface="Calibri"/>
                    <a:cs typeface="Calibri"/>
                  </a:rPr>
                  <a:t>s</a:t>
                </a:r>
                <a:r>
                  <a:rPr sz="2000" b="1" spc="-10" dirty="0">
                    <a:solidFill>
                      <a:schemeClr val="bg1"/>
                    </a:solidFill>
                    <a:latin typeface="Calibri"/>
                    <a:cs typeface="Calibri"/>
                  </a:rPr>
                  <a:t>e</a:t>
                </a:r>
                <a:r>
                  <a:rPr sz="2000" b="1" spc="-5" dirty="0">
                    <a:solidFill>
                      <a:schemeClr val="bg1"/>
                    </a:solidFill>
                    <a:latin typeface="Calibri"/>
                    <a:cs typeface="Calibri"/>
                  </a:rPr>
                  <a:t>o</a:t>
                </a:r>
                <a:r>
                  <a:rPr sz="2000" b="1" spc="-15" dirty="0">
                    <a:solidFill>
                      <a:schemeClr val="bg1"/>
                    </a:solidFill>
                    <a:latin typeface="Calibri"/>
                    <a:cs typeface="Calibri"/>
                  </a:rPr>
                  <a:t>ut</a:t>
                </a:r>
                <a:endParaRPr sz="2000" dirty="0">
                  <a:solidFill>
                    <a:schemeClr val="bg1"/>
                  </a:solidFill>
                  <a:latin typeface="Calibri"/>
                  <a:cs typeface="Calibri"/>
                </a:endParaRPr>
              </a:p>
            </p:txBody>
          </p:sp>
        </p:grpSp>
        <p:sp>
          <p:nvSpPr>
            <p:cNvPr id="16" name="object 29">
              <a:extLst>
                <a:ext uri="{FF2B5EF4-FFF2-40B4-BE49-F238E27FC236}">
                  <a16:creationId xmlns:a16="http://schemas.microsoft.com/office/drawing/2014/main" id="{DCC4B430-0EFC-D14B-9A5F-B6BA879D00D6}"/>
                </a:ext>
              </a:extLst>
            </p:cNvPr>
            <p:cNvSpPr txBox="1"/>
            <p:nvPr/>
          </p:nvSpPr>
          <p:spPr>
            <a:xfrm>
              <a:off x="9142412" y="3760576"/>
              <a:ext cx="2546957" cy="246221"/>
            </a:xfrm>
            <a:prstGeom prst="rect">
              <a:avLst/>
            </a:prstGeom>
          </p:spPr>
          <p:txBody>
            <a:bodyPr vert="horz" wrap="square" lIns="0" tIns="0" rIns="0" bIns="0" rtlCol="0">
              <a:spAutoFit/>
            </a:bodyPr>
            <a:lstStyle/>
            <a:p>
              <a:pPr marL="140293" indent="-127597">
                <a:buFont typeface="Calibri"/>
                <a:buChar char="•"/>
                <a:tabLst>
                  <a:tab pos="140928" algn="l"/>
                </a:tabLst>
              </a:pPr>
              <a:endParaRPr sz="1600" dirty="0">
                <a:solidFill>
                  <a:srgbClr val="126C2E"/>
                </a:solidFill>
                <a:latin typeface="Calibri"/>
                <a:cs typeface="Calibri"/>
              </a:endParaRPr>
            </a:p>
          </p:txBody>
        </p:sp>
        <p:sp>
          <p:nvSpPr>
            <p:cNvPr id="17" name="object 7">
              <a:extLst>
                <a:ext uri="{FF2B5EF4-FFF2-40B4-BE49-F238E27FC236}">
                  <a16:creationId xmlns:a16="http://schemas.microsoft.com/office/drawing/2014/main" id="{D1B498F2-C729-9567-CA54-E6DCF88A6C96}"/>
                </a:ext>
              </a:extLst>
            </p:cNvPr>
            <p:cNvSpPr/>
            <p:nvPr/>
          </p:nvSpPr>
          <p:spPr>
            <a:xfrm>
              <a:off x="1573119" y="2487839"/>
              <a:ext cx="603676" cy="687646"/>
            </a:xfrm>
            <a:custGeom>
              <a:avLst/>
              <a:gdLst/>
              <a:ahLst/>
              <a:cxnLst/>
              <a:rect l="l" t="t" r="r" b="b"/>
              <a:pathLst>
                <a:path w="855344" h="904239">
                  <a:moveTo>
                    <a:pt x="280771" y="0"/>
                  </a:moveTo>
                  <a:lnTo>
                    <a:pt x="0" y="0"/>
                  </a:lnTo>
                  <a:lnTo>
                    <a:pt x="0" y="830376"/>
                  </a:lnTo>
                  <a:lnTo>
                    <a:pt x="549059" y="830376"/>
                  </a:lnTo>
                  <a:lnTo>
                    <a:pt x="549059" y="903732"/>
                  </a:lnTo>
                  <a:lnTo>
                    <a:pt x="854964" y="689991"/>
                  </a:lnTo>
                  <a:lnTo>
                    <a:pt x="654044" y="549605"/>
                  </a:lnTo>
                  <a:lnTo>
                    <a:pt x="280771" y="549605"/>
                  </a:lnTo>
                  <a:lnTo>
                    <a:pt x="280771" y="0"/>
                  </a:lnTo>
                  <a:close/>
                </a:path>
                <a:path w="855344" h="904239">
                  <a:moveTo>
                    <a:pt x="549059" y="476250"/>
                  </a:moveTo>
                  <a:lnTo>
                    <a:pt x="549059" y="549605"/>
                  </a:lnTo>
                  <a:lnTo>
                    <a:pt x="654044" y="549605"/>
                  </a:lnTo>
                  <a:lnTo>
                    <a:pt x="549059" y="476250"/>
                  </a:lnTo>
                  <a:close/>
                </a:path>
              </a:pathLst>
            </a:custGeom>
            <a:solidFill>
              <a:srgbClr val="C6D9F1"/>
            </a:solidFill>
          </p:spPr>
          <p:txBody>
            <a:bodyPr wrap="square" lIns="0" tIns="0" rIns="0" bIns="0" rtlCol="0"/>
            <a:lstStyle/>
            <a:p>
              <a:endParaRPr sz="1799" dirty="0"/>
            </a:p>
          </p:txBody>
        </p:sp>
        <p:sp>
          <p:nvSpPr>
            <p:cNvPr id="18" name="object 7">
              <a:extLst>
                <a:ext uri="{FF2B5EF4-FFF2-40B4-BE49-F238E27FC236}">
                  <a16:creationId xmlns:a16="http://schemas.microsoft.com/office/drawing/2014/main" id="{38DD9F56-29F3-99FD-E152-E7D5B500F6E3}"/>
                </a:ext>
              </a:extLst>
            </p:cNvPr>
            <p:cNvSpPr/>
            <p:nvPr/>
          </p:nvSpPr>
          <p:spPr>
            <a:xfrm>
              <a:off x="4893820" y="4670420"/>
              <a:ext cx="771673" cy="933938"/>
            </a:xfrm>
            <a:custGeom>
              <a:avLst/>
              <a:gdLst/>
              <a:ahLst/>
              <a:cxnLst/>
              <a:rect l="l" t="t" r="r" b="b"/>
              <a:pathLst>
                <a:path w="855344" h="904239">
                  <a:moveTo>
                    <a:pt x="280771" y="0"/>
                  </a:moveTo>
                  <a:lnTo>
                    <a:pt x="0" y="0"/>
                  </a:lnTo>
                  <a:lnTo>
                    <a:pt x="0" y="830376"/>
                  </a:lnTo>
                  <a:lnTo>
                    <a:pt x="549059" y="830376"/>
                  </a:lnTo>
                  <a:lnTo>
                    <a:pt x="549059" y="903732"/>
                  </a:lnTo>
                  <a:lnTo>
                    <a:pt x="854964" y="689991"/>
                  </a:lnTo>
                  <a:lnTo>
                    <a:pt x="654044" y="549605"/>
                  </a:lnTo>
                  <a:lnTo>
                    <a:pt x="280771" y="549605"/>
                  </a:lnTo>
                  <a:lnTo>
                    <a:pt x="280771" y="0"/>
                  </a:lnTo>
                  <a:close/>
                </a:path>
                <a:path w="855344" h="904239">
                  <a:moveTo>
                    <a:pt x="549059" y="476250"/>
                  </a:moveTo>
                  <a:lnTo>
                    <a:pt x="549059" y="549605"/>
                  </a:lnTo>
                  <a:lnTo>
                    <a:pt x="654044" y="549605"/>
                  </a:lnTo>
                  <a:lnTo>
                    <a:pt x="549059" y="476250"/>
                  </a:lnTo>
                  <a:close/>
                </a:path>
              </a:pathLst>
            </a:custGeom>
            <a:solidFill>
              <a:srgbClr val="C6D9F1"/>
            </a:solidFill>
          </p:spPr>
          <p:txBody>
            <a:bodyPr wrap="square" lIns="0" tIns="0" rIns="0" bIns="0" rtlCol="0"/>
            <a:lstStyle/>
            <a:p>
              <a:endParaRPr sz="1799" dirty="0"/>
            </a:p>
          </p:txBody>
        </p:sp>
        <p:sp>
          <p:nvSpPr>
            <p:cNvPr id="19" name="object 7">
              <a:extLst>
                <a:ext uri="{FF2B5EF4-FFF2-40B4-BE49-F238E27FC236}">
                  <a16:creationId xmlns:a16="http://schemas.microsoft.com/office/drawing/2014/main" id="{8746A0C0-903D-5657-40F4-6927C804BAE8}"/>
                </a:ext>
              </a:extLst>
            </p:cNvPr>
            <p:cNvSpPr/>
            <p:nvPr/>
          </p:nvSpPr>
          <p:spPr>
            <a:xfrm>
              <a:off x="3043815" y="3556485"/>
              <a:ext cx="707864" cy="892552"/>
            </a:xfrm>
            <a:custGeom>
              <a:avLst/>
              <a:gdLst/>
              <a:ahLst/>
              <a:cxnLst/>
              <a:rect l="l" t="t" r="r" b="b"/>
              <a:pathLst>
                <a:path w="855344" h="904239">
                  <a:moveTo>
                    <a:pt x="280771" y="0"/>
                  </a:moveTo>
                  <a:lnTo>
                    <a:pt x="0" y="0"/>
                  </a:lnTo>
                  <a:lnTo>
                    <a:pt x="0" y="830376"/>
                  </a:lnTo>
                  <a:lnTo>
                    <a:pt x="549059" y="830376"/>
                  </a:lnTo>
                  <a:lnTo>
                    <a:pt x="549059" y="903732"/>
                  </a:lnTo>
                  <a:lnTo>
                    <a:pt x="854964" y="689991"/>
                  </a:lnTo>
                  <a:lnTo>
                    <a:pt x="654044" y="549605"/>
                  </a:lnTo>
                  <a:lnTo>
                    <a:pt x="280771" y="549605"/>
                  </a:lnTo>
                  <a:lnTo>
                    <a:pt x="280771" y="0"/>
                  </a:lnTo>
                  <a:close/>
                </a:path>
                <a:path w="855344" h="904239">
                  <a:moveTo>
                    <a:pt x="549059" y="476250"/>
                  </a:moveTo>
                  <a:lnTo>
                    <a:pt x="549059" y="549605"/>
                  </a:lnTo>
                  <a:lnTo>
                    <a:pt x="654044" y="549605"/>
                  </a:lnTo>
                  <a:lnTo>
                    <a:pt x="549059" y="476250"/>
                  </a:lnTo>
                  <a:close/>
                </a:path>
              </a:pathLst>
            </a:custGeom>
            <a:solidFill>
              <a:srgbClr val="C6D9F1"/>
            </a:solidFill>
          </p:spPr>
          <p:txBody>
            <a:bodyPr wrap="square" lIns="0" tIns="0" rIns="0" bIns="0" rtlCol="0"/>
            <a:lstStyle/>
            <a:p>
              <a:endParaRPr sz="1799" dirty="0"/>
            </a:p>
          </p:txBody>
        </p:sp>
      </p:grpSp>
      <p:sp>
        <p:nvSpPr>
          <p:cNvPr id="33" name="object 28">
            <a:extLst>
              <a:ext uri="{FF2B5EF4-FFF2-40B4-BE49-F238E27FC236}">
                <a16:creationId xmlns:a16="http://schemas.microsoft.com/office/drawing/2014/main" id="{B8BA0186-CDDF-82BB-B053-198147430466}"/>
              </a:ext>
            </a:extLst>
          </p:cNvPr>
          <p:cNvSpPr txBox="1"/>
          <p:nvPr/>
        </p:nvSpPr>
        <p:spPr>
          <a:xfrm>
            <a:off x="6521692" y="3816546"/>
            <a:ext cx="3198648" cy="900246"/>
          </a:xfrm>
          <a:prstGeom prst="rect">
            <a:avLst/>
          </a:prstGeom>
        </p:spPr>
        <p:txBody>
          <a:bodyPr vert="horz" wrap="square" lIns="0" tIns="0" rIns="0" bIns="0" rtlCol="0">
            <a:spAutoFit/>
          </a:bodyPr>
          <a:lstStyle/>
          <a:p>
            <a:pPr marL="140293" indent="-127597">
              <a:buFont typeface="Calibri"/>
              <a:buChar char="•"/>
              <a:tabLst>
                <a:tab pos="140928" algn="l"/>
              </a:tabLst>
            </a:pPr>
            <a:r>
              <a:rPr sz="1400" b="1" spc="-5" dirty="0">
                <a:solidFill>
                  <a:schemeClr val="tx2">
                    <a:lumMod val="75000"/>
                  </a:schemeClr>
                </a:solidFill>
                <a:latin typeface="Calibri"/>
                <a:cs typeface="Calibri"/>
              </a:rPr>
              <a:t>P</a:t>
            </a:r>
            <a:r>
              <a:rPr sz="1400" b="1" spc="-10" dirty="0">
                <a:solidFill>
                  <a:schemeClr val="tx2">
                    <a:lumMod val="75000"/>
                  </a:schemeClr>
                </a:solidFill>
                <a:latin typeface="Calibri"/>
                <a:cs typeface="Calibri"/>
              </a:rPr>
              <a:t>r</a:t>
            </a:r>
            <a:r>
              <a:rPr sz="1400" b="1" dirty="0">
                <a:solidFill>
                  <a:schemeClr val="tx2">
                    <a:lumMod val="75000"/>
                  </a:schemeClr>
                </a:solidFill>
                <a:latin typeface="Calibri"/>
                <a:cs typeface="Calibri"/>
              </a:rPr>
              <a:t>o</a:t>
            </a:r>
            <a:r>
              <a:rPr sz="1400" b="1" spc="-10" dirty="0">
                <a:solidFill>
                  <a:schemeClr val="tx2">
                    <a:lumMod val="75000"/>
                  </a:schemeClr>
                </a:solidFill>
                <a:latin typeface="Calibri"/>
                <a:cs typeface="Calibri"/>
              </a:rPr>
              <a:t>g</a:t>
            </a:r>
            <a:r>
              <a:rPr sz="1400" b="1" spc="-35" dirty="0">
                <a:solidFill>
                  <a:schemeClr val="tx2">
                    <a:lumMod val="75000"/>
                  </a:schemeClr>
                </a:solidFill>
                <a:latin typeface="Calibri"/>
                <a:cs typeface="Calibri"/>
              </a:rPr>
              <a:t>r</a:t>
            </a:r>
            <a:r>
              <a:rPr sz="1400" b="1" dirty="0">
                <a:solidFill>
                  <a:schemeClr val="tx2">
                    <a:lumMod val="75000"/>
                  </a:schemeClr>
                </a:solidFill>
                <a:latin typeface="Calibri"/>
                <a:cs typeface="Calibri"/>
              </a:rPr>
              <a:t>am</a:t>
            </a:r>
            <a:r>
              <a:rPr sz="1400" b="1" spc="-20" dirty="0">
                <a:solidFill>
                  <a:schemeClr val="tx2">
                    <a:lumMod val="75000"/>
                  </a:schemeClr>
                </a:solidFill>
                <a:latin typeface="Calibri"/>
                <a:cs typeface="Calibri"/>
              </a:rPr>
              <a:t> </a:t>
            </a:r>
            <a:r>
              <a:rPr sz="1400" b="1" dirty="0">
                <a:solidFill>
                  <a:schemeClr val="tx2">
                    <a:lumMod val="75000"/>
                  </a:schemeClr>
                </a:solidFill>
                <a:latin typeface="Calibri"/>
                <a:cs typeface="Calibri"/>
              </a:rPr>
              <a:t>Assess</a:t>
            </a:r>
            <a:r>
              <a:rPr sz="1400" b="1" spc="-5" dirty="0">
                <a:solidFill>
                  <a:schemeClr val="tx2">
                    <a:lumMod val="75000"/>
                  </a:schemeClr>
                </a:solidFill>
                <a:latin typeface="Calibri"/>
                <a:cs typeface="Calibri"/>
              </a:rPr>
              <a:t>m</a:t>
            </a:r>
            <a:r>
              <a:rPr sz="1400" b="1" dirty="0">
                <a:solidFill>
                  <a:schemeClr val="tx2">
                    <a:lumMod val="75000"/>
                  </a:schemeClr>
                </a:solidFill>
                <a:latin typeface="Calibri"/>
                <a:cs typeface="Calibri"/>
              </a:rPr>
              <a:t>e</a:t>
            </a:r>
            <a:r>
              <a:rPr sz="1400" b="1" spc="-10" dirty="0">
                <a:solidFill>
                  <a:schemeClr val="tx2">
                    <a:lumMod val="75000"/>
                  </a:schemeClr>
                </a:solidFill>
                <a:latin typeface="Calibri"/>
                <a:cs typeface="Calibri"/>
              </a:rPr>
              <a:t>n</a:t>
            </a:r>
            <a:r>
              <a:rPr sz="1400" b="1" dirty="0">
                <a:solidFill>
                  <a:schemeClr val="tx2">
                    <a:lumMod val="75000"/>
                  </a:schemeClr>
                </a:solidFill>
                <a:latin typeface="Calibri"/>
                <a:cs typeface="Calibri"/>
              </a:rPr>
              <a:t>t</a:t>
            </a:r>
            <a:r>
              <a:rPr sz="1400" b="1" spc="-35" dirty="0">
                <a:solidFill>
                  <a:schemeClr val="tx2">
                    <a:lumMod val="75000"/>
                  </a:schemeClr>
                </a:solidFill>
                <a:latin typeface="Calibri"/>
                <a:cs typeface="Calibri"/>
              </a:rPr>
              <a:t> </a:t>
            </a:r>
            <a:r>
              <a:rPr sz="1400" b="1" spc="-25" dirty="0">
                <a:solidFill>
                  <a:schemeClr val="tx2">
                    <a:lumMod val="75000"/>
                  </a:schemeClr>
                </a:solidFill>
                <a:latin typeface="Calibri"/>
                <a:cs typeface="Calibri"/>
              </a:rPr>
              <a:t>R</a:t>
            </a:r>
            <a:r>
              <a:rPr sz="1400" b="1" dirty="0">
                <a:solidFill>
                  <a:schemeClr val="tx2">
                    <a:lumMod val="75000"/>
                  </a:schemeClr>
                </a:solidFill>
                <a:latin typeface="Calibri"/>
                <a:cs typeface="Calibri"/>
              </a:rPr>
              <a:t>epo</a:t>
            </a:r>
            <a:r>
              <a:rPr sz="1400" b="1" spc="5" dirty="0">
                <a:solidFill>
                  <a:schemeClr val="tx2">
                    <a:lumMod val="75000"/>
                  </a:schemeClr>
                </a:solidFill>
                <a:latin typeface="Calibri"/>
                <a:cs typeface="Calibri"/>
              </a:rPr>
              <a:t>rt</a:t>
            </a:r>
            <a:r>
              <a:rPr sz="1400" b="1" dirty="0">
                <a:solidFill>
                  <a:schemeClr val="tx2">
                    <a:lumMod val="75000"/>
                  </a:schemeClr>
                </a:solidFill>
                <a:latin typeface="Calibri"/>
                <a:cs typeface="Calibri"/>
              </a:rPr>
              <a:t>s</a:t>
            </a:r>
            <a:r>
              <a:rPr lang="en-US" sz="1400" b="1" dirty="0">
                <a:solidFill>
                  <a:schemeClr val="tx2">
                    <a:lumMod val="75000"/>
                  </a:schemeClr>
                </a:solidFill>
                <a:latin typeface="Calibri"/>
                <a:cs typeface="Calibri"/>
              </a:rPr>
              <a:t> (PAR)</a:t>
            </a:r>
            <a:endParaRPr sz="1400" b="1" dirty="0">
              <a:solidFill>
                <a:schemeClr val="tx2">
                  <a:lumMod val="75000"/>
                </a:schemeClr>
              </a:solidFill>
              <a:latin typeface="Calibri"/>
              <a:cs typeface="Calibri"/>
            </a:endParaRPr>
          </a:p>
          <a:p>
            <a:pPr marL="140293" indent="-127597">
              <a:spcBef>
                <a:spcPts val="105"/>
              </a:spcBef>
              <a:buFont typeface="Calibri"/>
              <a:buChar char="•"/>
              <a:tabLst>
                <a:tab pos="140928" algn="l"/>
              </a:tabLst>
            </a:pPr>
            <a:r>
              <a:rPr sz="1400" b="1" dirty="0">
                <a:solidFill>
                  <a:schemeClr val="tx2">
                    <a:lumMod val="75000"/>
                  </a:schemeClr>
                </a:solidFill>
                <a:latin typeface="Calibri"/>
                <a:cs typeface="Calibri"/>
              </a:rPr>
              <a:t>Co</a:t>
            </a:r>
            <a:r>
              <a:rPr sz="1400" b="1" spc="-10" dirty="0">
                <a:solidFill>
                  <a:schemeClr val="tx2">
                    <a:lumMod val="75000"/>
                  </a:schemeClr>
                </a:solidFill>
                <a:latin typeface="Calibri"/>
                <a:cs typeface="Calibri"/>
              </a:rPr>
              <a:t>n</a:t>
            </a:r>
            <a:r>
              <a:rPr sz="1400" b="1" spc="5" dirty="0">
                <a:solidFill>
                  <a:schemeClr val="tx2">
                    <a:lumMod val="75000"/>
                  </a:schemeClr>
                </a:solidFill>
                <a:latin typeface="Calibri"/>
                <a:cs typeface="Calibri"/>
              </a:rPr>
              <a:t>t</a:t>
            </a:r>
            <a:r>
              <a:rPr sz="1400" b="1" spc="-35" dirty="0">
                <a:solidFill>
                  <a:schemeClr val="tx2">
                    <a:lumMod val="75000"/>
                  </a:schemeClr>
                </a:solidFill>
                <a:latin typeface="Calibri"/>
                <a:cs typeface="Calibri"/>
              </a:rPr>
              <a:t>r</a:t>
            </a:r>
            <a:r>
              <a:rPr sz="1400" b="1" dirty="0">
                <a:solidFill>
                  <a:schemeClr val="tx2">
                    <a:lumMod val="75000"/>
                  </a:schemeClr>
                </a:solidFill>
                <a:latin typeface="Calibri"/>
                <a:cs typeface="Calibri"/>
              </a:rPr>
              <a:t>ac</a:t>
            </a:r>
            <a:r>
              <a:rPr sz="1400" b="1" spc="-10" dirty="0">
                <a:solidFill>
                  <a:schemeClr val="tx2">
                    <a:lumMod val="75000"/>
                  </a:schemeClr>
                </a:solidFill>
                <a:latin typeface="Calibri"/>
                <a:cs typeface="Calibri"/>
              </a:rPr>
              <a:t>t</a:t>
            </a:r>
            <a:r>
              <a:rPr sz="1400" b="1" dirty="0">
                <a:solidFill>
                  <a:schemeClr val="tx2">
                    <a:lumMod val="75000"/>
                  </a:schemeClr>
                </a:solidFill>
                <a:latin typeface="Calibri"/>
                <a:cs typeface="Calibri"/>
              </a:rPr>
              <a:t>or</a:t>
            </a:r>
            <a:r>
              <a:rPr sz="1400" b="1" spc="-40" dirty="0">
                <a:solidFill>
                  <a:schemeClr val="tx2">
                    <a:lumMod val="75000"/>
                  </a:schemeClr>
                </a:solidFill>
                <a:latin typeface="Calibri"/>
                <a:cs typeface="Calibri"/>
              </a:rPr>
              <a:t> </a:t>
            </a:r>
            <a:r>
              <a:rPr sz="1400" b="1" spc="-30" dirty="0">
                <a:solidFill>
                  <a:schemeClr val="tx2">
                    <a:lumMod val="75000"/>
                  </a:schemeClr>
                </a:solidFill>
                <a:latin typeface="Calibri"/>
                <a:cs typeface="Calibri"/>
              </a:rPr>
              <a:t>P</a:t>
            </a:r>
            <a:r>
              <a:rPr lang="en-US" sz="1400" b="1" spc="-30" dirty="0">
                <a:solidFill>
                  <a:schemeClr val="tx2">
                    <a:lumMod val="75000"/>
                  </a:schemeClr>
                </a:solidFill>
                <a:latin typeface="Calibri"/>
                <a:cs typeface="Calibri"/>
              </a:rPr>
              <a:t>AR</a:t>
            </a:r>
            <a:r>
              <a:rPr sz="1400" b="1" spc="-15" dirty="0">
                <a:solidFill>
                  <a:schemeClr val="tx2">
                    <a:lumMod val="75000"/>
                  </a:schemeClr>
                </a:solidFill>
                <a:latin typeface="Calibri"/>
                <a:cs typeface="Calibri"/>
              </a:rPr>
              <a:t> </a:t>
            </a:r>
            <a:r>
              <a:rPr sz="1400" b="1" dirty="0">
                <a:solidFill>
                  <a:schemeClr val="tx2">
                    <a:lumMod val="75000"/>
                  </a:schemeClr>
                </a:solidFill>
                <a:latin typeface="Calibri"/>
                <a:cs typeface="Calibri"/>
              </a:rPr>
              <a:t>inp</a:t>
            </a:r>
            <a:r>
              <a:rPr sz="1400" b="1" spc="-10" dirty="0">
                <a:solidFill>
                  <a:schemeClr val="tx2">
                    <a:lumMod val="75000"/>
                  </a:schemeClr>
                </a:solidFill>
                <a:latin typeface="Calibri"/>
                <a:cs typeface="Calibri"/>
              </a:rPr>
              <a:t>u</a:t>
            </a:r>
            <a:r>
              <a:rPr sz="1400" b="1" dirty="0">
                <a:solidFill>
                  <a:schemeClr val="tx2">
                    <a:lumMod val="75000"/>
                  </a:schemeClr>
                </a:solidFill>
                <a:latin typeface="Calibri"/>
                <a:cs typeface="Calibri"/>
              </a:rPr>
              <a:t>t</a:t>
            </a:r>
          </a:p>
          <a:p>
            <a:pPr marL="140293" indent="-127597">
              <a:spcBef>
                <a:spcPts val="120"/>
              </a:spcBef>
              <a:buFont typeface="Calibri"/>
              <a:buChar char="•"/>
              <a:tabLst>
                <a:tab pos="140928" algn="l"/>
              </a:tabLst>
            </a:pPr>
            <a:r>
              <a:rPr sz="1400" b="1" spc="-30" dirty="0">
                <a:solidFill>
                  <a:schemeClr val="tx2">
                    <a:lumMod val="75000"/>
                  </a:schemeClr>
                </a:solidFill>
                <a:latin typeface="Calibri"/>
                <a:cs typeface="Calibri"/>
              </a:rPr>
              <a:t>P</a:t>
            </a:r>
            <a:r>
              <a:rPr sz="1400" b="1" spc="-25" dirty="0">
                <a:solidFill>
                  <a:schemeClr val="tx2">
                    <a:lumMod val="75000"/>
                  </a:schemeClr>
                </a:solidFill>
                <a:latin typeface="Calibri"/>
                <a:cs typeface="Calibri"/>
              </a:rPr>
              <a:t>a</a:t>
            </a:r>
            <a:r>
              <a:rPr sz="1400" b="1" spc="-10" dirty="0">
                <a:solidFill>
                  <a:schemeClr val="tx2">
                    <a:lumMod val="75000"/>
                  </a:schemeClr>
                </a:solidFill>
                <a:latin typeface="Calibri"/>
                <a:cs typeface="Calibri"/>
              </a:rPr>
              <a:t>y</a:t>
            </a:r>
            <a:r>
              <a:rPr sz="1400" b="1" spc="-5" dirty="0">
                <a:solidFill>
                  <a:schemeClr val="tx2">
                    <a:lumMod val="75000"/>
                  </a:schemeClr>
                </a:solidFill>
                <a:latin typeface="Calibri"/>
                <a:cs typeface="Calibri"/>
              </a:rPr>
              <a:t>m</a:t>
            </a:r>
            <a:r>
              <a:rPr sz="1400" b="1" dirty="0">
                <a:solidFill>
                  <a:schemeClr val="tx2">
                    <a:lumMod val="75000"/>
                  </a:schemeClr>
                </a:solidFill>
                <a:latin typeface="Calibri"/>
                <a:cs typeface="Calibri"/>
              </a:rPr>
              <a:t>e</a:t>
            </a:r>
            <a:r>
              <a:rPr sz="1400" b="1" spc="-10" dirty="0">
                <a:solidFill>
                  <a:schemeClr val="tx2">
                    <a:lumMod val="75000"/>
                  </a:schemeClr>
                </a:solidFill>
                <a:latin typeface="Calibri"/>
                <a:cs typeface="Calibri"/>
              </a:rPr>
              <a:t>n</a:t>
            </a:r>
            <a:r>
              <a:rPr sz="1400" b="1" dirty="0">
                <a:solidFill>
                  <a:schemeClr val="tx2">
                    <a:lumMod val="75000"/>
                  </a:schemeClr>
                </a:solidFill>
                <a:latin typeface="Calibri"/>
                <a:cs typeface="Calibri"/>
              </a:rPr>
              <a:t>t</a:t>
            </a:r>
            <a:r>
              <a:rPr sz="1400" b="1" spc="-15" dirty="0">
                <a:solidFill>
                  <a:schemeClr val="tx2">
                    <a:lumMod val="75000"/>
                  </a:schemeClr>
                </a:solidFill>
                <a:latin typeface="Calibri"/>
                <a:cs typeface="Calibri"/>
              </a:rPr>
              <a:t> </a:t>
            </a:r>
            <a:r>
              <a:rPr sz="1400" b="1" dirty="0">
                <a:solidFill>
                  <a:schemeClr val="tx2">
                    <a:lumMod val="75000"/>
                  </a:schemeClr>
                </a:solidFill>
                <a:latin typeface="Calibri"/>
                <a:cs typeface="Calibri"/>
              </a:rPr>
              <a:t>au</a:t>
            </a:r>
            <a:r>
              <a:rPr sz="1400" b="1" spc="5" dirty="0">
                <a:solidFill>
                  <a:schemeClr val="tx2">
                    <a:lumMod val="75000"/>
                  </a:schemeClr>
                </a:solidFill>
                <a:latin typeface="Calibri"/>
                <a:cs typeface="Calibri"/>
              </a:rPr>
              <a:t>t</a:t>
            </a:r>
            <a:r>
              <a:rPr sz="1400" b="1" dirty="0">
                <a:solidFill>
                  <a:schemeClr val="tx2">
                    <a:lumMod val="75000"/>
                  </a:schemeClr>
                </a:solidFill>
                <a:latin typeface="Calibri"/>
                <a:cs typeface="Calibri"/>
              </a:rPr>
              <a:t>hori</a:t>
            </a:r>
            <a:r>
              <a:rPr sz="1400" b="1" spc="-20" dirty="0">
                <a:solidFill>
                  <a:schemeClr val="tx2">
                    <a:lumMod val="75000"/>
                  </a:schemeClr>
                </a:solidFill>
                <a:latin typeface="Calibri"/>
                <a:cs typeface="Calibri"/>
              </a:rPr>
              <a:t>z</a:t>
            </a:r>
            <a:r>
              <a:rPr sz="1400" b="1" spc="-25" dirty="0">
                <a:solidFill>
                  <a:schemeClr val="tx2">
                    <a:lumMod val="75000"/>
                  </a:schemeClr>
                </a:solidFill>
                <a:latin typeface="Calibri"/>
                <a:cs typeface="Calibri"/>
              </a:rPr>
              <a:t>a</a:t>
            </a:r>
            <a:r>
              <a:rPr sz="1400" b="1" spc="5" dirty="0">
                <a:solidFill>
                  <a:schemeClr val="tx2">
                    <a:lumMod val="75000"/>
                  </a:schemeClr>
                </a:solidFill>
                <a:latin typeface="Calibri"/>
                <a:cs typeface="Calibri"/>
              </a:rPr>
              <a:t>t</a:t>
            </a:r>
            <a:r>
              <a:rPr sz="1400" b="1" dirty="0">
                <a:solidFill>
                  <a:schemeClr val="tx2">
                    <a:lumMod val="75000"/>
                  </a:schemeClr>
                </a:solidFill>
                <a:latin typeface="Calibri"/>
                <a:cs typeface="Calibri"/>
              </a:rPr>
              <a:t>i</a:t>
            </a:r>
            <a:r>
              <a:rPr sz="1400" b="1" spc="-15" dirty="0">
                <a:solidFill>
                  <a:schemeClr val="tx2">
                    <a:lumMod val="75000"/>
                  </a:schemeClr>
                </a:solidFill>
                <a:latin typeface="Calibri"/>
                <a:cs typeface="Calibri"/>
              </a:rPr>
              <a:t>o</a:t>
            </a:r>
            <a:r>
              <a:rPr sz="1400" b="1" dirty="0">
                <a:solidFill>
                  <a:schemeClr val="tx2">
                    <a:lumMod val="75000"/>
                  </a:schemeClr>
                </a:solidFill>
                <a:latin typeface="Calibri"/>
                <a:cs typeface="Calibri"/>
              </a:rPr>
              <a:t>n</a:t>
            </a:r>
            <a:r>
              <a:rPr sz="1400" b="1" spc="-10" dirty="0">
                <a:solidFill>
                  <a:schemeClr val="tx2">
                    <a:lumMod val="75000"/>
                  </a:schemeClr>
                </a:solidFill>
                <a:latin typeface="Calibri"/>
                <a:cs typeface="Calibri"/>
              </a:rPr>
              <a:t>s</a:t>
            </a:r>
            <a:r>
              <a:rPr sz="1400" b="1" spc="-5" dirty="0">
                <a:solidFill>
                  <a:schemeClr val="tx2">
                    <a:lumMod val="75000"/>
                  </a:schemeClr>
                </a:solidFill>
                <a:latin typeface="Calibri"/>
                <a:cs typeface="Calibri"/>
              </a:rPr>
              <a:t>/w</a:t>
            </a:r>
            <a:r>
              <a:rPr sz="1400" b="1" dirty="0">
                <a:solidFill>
                  <a:schemeClr val="tx2">
                    <a:lumMod val="75000"/>
                  </a:schemeClr>
                </a:solidFill>
                <a:latin typeface="Calibri"/>
                <a:cs typeface="Calibri"/>
              </a:rPr>
              <a:t>i</a:t>
            </a:r>
            <a:r>
              <a:rPr sz="1400" b="1" spc="5" dirty="0">
                <a:solidFill>
                  <a:schemeClr val="tx2">
                    <a:lumMod val="75000"/>
                  </a:schemeClr>
                </a:solidFill>
                <a:latin typeface="Calibri"/>
                <a:cs typeface="Calibri"/>
              </a:rPr>
              <a:t>t</a:t>
            </a:r>
            <a:r>
              <a:rPr sz="1400" b="1" spc="-10" dirty="0">
                <a:solidFill>
                  <a:schemeClr val="tx2">
                    <a:lumMod val="75000"/>
                  </a:schemeClr>
                </a:solidFill>
                <a:latin typeface="Calibri"/>
                <a:cs typeface="Calibri"/>
              </a:rPr>
              <a:t>h</a:t>
            </a:r>
            <a:r>
              <a:rPr sz="1400" b="1" dirty="0">
                <a:solidFill>
                  <a:schemeClr val="tx2">
                    <a:lumMod val="75000"/>
                  </a:schemeClr>
                </a:solidFill>
                <a:latin typeface="Calibri"/>
                <a:cs typeface="Calibri"/>
              </a:rPr>
              <a:t>ho</a:t>
            </a:r>
            <a:r>
              <a:rPr sz="1400" b="1" spc="-10" dirty="0">
                <a:solidFill>
                  <a:schemeClr val="tx2">
                    <a:lumMod val="75000"/>
                  </a:schemeClr>
                </a:solidFill>
                <a:latin typeface="Calibri"/>
                <a:cs typeface="Calibri"/>
              </a:rPr>
              <a:t>l</a:t>
            </a:r>
            <a:r>
              <a:rPr sz="1400" b="1" dirty="0">
                <a:solidFill>
                  <a:schemeClr val="tx2">
                    <a:lumMod val="75000"/>
                  </a:schemeClr>
                </a:solidFill>
                <a:latin typeface="Calibri"/>
                <a:cs typeface="Calibri"/>
              </a:rPr>
              <a:t>ds</a:t>
            </a:r>
            <a:endParaRPr lang="en-US" sz="1400" b="1" dirty="0">
              <a:solidFill>
                <a:schemeClr val="tx2">
                  <a:lumMod val="75000"/>
                </a:schemeClr>
              </a:solidFill>
              <a:latin typeface="Calibri"/>
              <a:cs typeface="Calibri"/>
            </a:endParaRPr>
          </a:p>
          <a:p>
            <a:pPr marL="140293" indent="-127597">
              <a:spcBef>
                <a:spcPts val="120"/>
              </a:spcBef>
              <a:buFont typeface="Calibri"/>
              <a:buChar char="•"/>
              <a:tabLst>
                <a:tab pos="140928" algn="l"/>
              </a:tabLst>
            </a:pPr>
            <a:r>
              <a:rPr lang="en-US" sz="1400" b="1" dirty="0">
                <a:solidFill>
                  <a:schemeClr val="tx2">
                    <a:lumMod val="75000"/>
                  </a:schemeClr>
                </a:solidFill>
                <a:latin typeface="Calibri"/>
                <a:cs typeface="Calibri"/>
              </a:rPr>
              <a:t>70+ contract admin services</a:t>
            </a:r>
            <a:endParaRPr sz="1400" b="1" dirty="0">
              <a:solidFill>
                <a:schemeClr val="tx2">
                  <a:lumMod val="75000"/>
                </a:schemeClr>
              </a:solidFill>
              <a:latin typeface="Calibri"/>
              <a:cs typeface="Calibri"/>
            </a:endParaRPr>
          </a:p>
        </p:txBody>
      </p:sp>
      <p:sp>
        <p:nvSpPr>
          <p:cNvPr id="34" name="object 30">
            <a:extLst>
              <a:ext uri="{FF2B5EF4-FFF2-40B4-BE49-F238E27FC236}">
                <a16:creationId xmlns:a16="http://schemas.microsoft.com/office/drawing/2014/main" id="{6162B450-04E8-CCA8-65A0-C78111510248}"/>
              </a:ext>
            </a:extLst>
          </p:cNvPr>
          <p:cNvSpPr txBox="1"/>
          <p:nvPr/>
        </p:nvSpPr>
        <p:spPr>
          <a:xfrm>
            <a:off x="9442334" y="3816546"/>
            <a:ext cx="2740403" cy="1077218"/>
          </a:xfrm>
          <a:prstGeom prst="rect">
            <a:avLst/>
          </a:prstGeom>
        </p:spPr>
        <p:txBody>
          <a:bodyPr vert="horz" wrap="square" lIns="0" tIns="0" rIns="0" bIns="0" rtlCol="0">
            <a:spAutoFit/>
          </a:bodyPr>
          <a:lstStyle>
            <a:defPPr>
              <a:defRPr lang="en-US"/>
            </a:defPPr>
            <a:lvl1pPr marL="140293" indent="-127597">
              <a:buFont typeface="Calibri"/>
              <a:buChar char="•"/>
              <a:tabLst>
                <a:tab pos="140928" algn="l"/>
              </a:tabLst>
              <a:defRPr sz="1400" b="1" spc="-5">
                <a:solidFill>
                  <a:schemeClr val="tx2">
                    <a:lumMod val="75000"/>
                  </a:schemeClr>
                </a:solidFill>
                <a:latin typeface="Calibri"/>
                <a:cs typeface="Calibri"/>
              </a:defRPr>
            </a:lvl1pPr>
          </a:lstStyle>
          <a:p>
            <a:r>
              <a:rPr dirty="0"/>
              <a:t>Production</a:t>
            </a:r>
            <a:r>
              <a:rPr lang="en-US" dirty="0"/>
              <a:t>/delivery </a:t>
            </a:r>
            <a:r>
              <a:rPr dirty="0"/>
              <a:t>status</a:t>
            </a:r>
          </a:p>
          <a:p>
            <a:r>
              <a:rPr dirty="0"/>
              <a:t>Fraud investigations   </a:t>
            </a:r>
            <a:endParaRPr lang="en-US" dirty="0"/>
          </a:p>
          <a:p>
            <a:r>
              <a:rPr dirty="0"/>
              <a:t>Small business compliance</a:t>
            </a:r>
            <a:endParaRPr lang="en-US" dirty="0"/>
          </a:p>
          <a:p>
            <a:r>
              <a:rPr lang="en-US" dirty="0"/>
              <a:t>Subcontract insight</a:t>
            </a:r>
          </a:p>
          <a:p>
            <a:endParaRPr dirty="0"/>
          </a:p>
        </p:txBody>
      </p:sp>
      <p:sp>
        <p:nvSpPr>
          <p:cNvPr id="35" name="object 20">
            <a:extLst>
              <a:ext uri="{FF2B5EF4-FFF2-40B4-BE49-F238E27FC236}">
                <a16:creationId xmlns:a16="http://schemas.microsoft.com/office/drawing/2014/main" id="{52A0A0D9-21F1-4FF4-BAEB-D48067C09EFD}"/>
              </a:ext>
            </a:extLst>
          </p:cNvPr>
          <p:cNvSpPr txBox="1"/>
          <p:nvPr/>
        </p:nvSpPr>
        <p:spPr>
          <a:xfrm>
            <a:off x="3196289" y="1774597"/>
            <a:ext cx="3503487" cy="646331"/>
          </a:xfrm>
          <a:prstGeom prst="rect">
            <a:avLst/>
          </a:prstGeom>
        </p:spPr>
        <p:txBody>
          <a:bodyPr vert="horz" wrap="square" lIns="0" tIns="0" rIns="0" bIns="0" rtlCol="0">
            <a:spAutoFit/>
          </a:bodyPr>
          <a:lstStyle>
            <a:defPPr>
              <a:defRPr lang="en-US"/>
            </a:defPPr>
            <a:lvl1pPr marL="140293" indent="-127597">
              <a:buFont typeface="Calibri"/>
              <a:buChar char="•"/>
              <a:tabLst>
                <a:tab pos="140928" algn="l"/>
              </a:tabLst>
              <a:defRPr sz="1600" b="1">
                <a:solidFill>
                  <a:schemeClr val="tx2">
                    <a:lumMod val="75000"/>
                  </a:schemeClr>
                </a:solidFill>
                <a:cs typeface="Calibri"/>
              </a:defRPr>
            </a:lvl1pPr>
          </a:lstStyle>
          <a:p>
            <a:r>
              <a:rPr lang="en-US" sz="1400" dirty="0"/>
              <a:t>Lessons learned/acquisition insights</a:t>
            </a:r>
            <a:endParaRPr sz="1400" dirty="0"/>
          </a:p>
          <a:p>
            <a:r>
              <a:rPr lang="en-US" sz="1400" dirty="0"/>
              <a:t>History of discrepancies/quality issues</a:t>
            </a:r>
          </a:p>
          <a:p>
            <a:r>
              <a:rPr lang="en-US" sz="1400" dirty="0"/>
              <a:t>Solicitation/contract clause review</a:t>
            </a:r>
          </a:p>
        </p:txBody>
      </p:sp>
      <p:sp>
        <p:nvSpPr>
          <p:cNvPr id="36" name="object 22">
            <a:extLst>
              <a:ext uri="{FF2B5EF4-FFF2-40B4-BE49-F238E27FC236}">
                <a16:creationId xmlns:a16="http://schemas.microsoft.com/office/drawing/2014/main" id="{D67DFD8F-DF01-FB75-92FF-BA8B29FA3630}"/>
              </a:ext>
            </a:extLst>
          </p:cNvPr>
          <p:cNvSpPr txBox="1"/>
          <p:nvPr/>
        </p:nvSpPr>
        <p:spPr>
          <a:xfrm>
            <a:off x="9964374" y="5126003"/>
            <a:ext cx="1674640" cy="646331"/>
          </a:xfrm>
          <a:prstGeom prst="rect">
            <a:avLst/>
          </a:prstGeom>
        </p:spPr>
        <p:txBody>
          <a:bodyPr vert="horz" wrap="square" lIns="0" tIns="0" rIns="0" bIns="0" rtlCol="0">
            <a:spAutoFit/>
          </a:bodyPr>
          <a:lstStyle/>
          <a:p>
            <a:pPr marL="140293" indent="-127597">
              <a:buFont typeface="Calibri"/>
              <a:buChar char="•"/>
              <a:tabLst>
                <a:tab pos="140928" algn="l"/>
              </a:tabLst>
            </a:pPr>
            <a:r>
              <a:rPr lang="en-US" sz="1400" b="1" dirty="0">
                <a:solidFill>
                  <a:schemeClr val="tx2">
                    <a:lumMod val="75000"/>
                  </a:schemeClr>
                </a:solidFill>
                <a:cs typeface="Calibri"/>
              </a:rPr>
              <a:t>Co</a:t>
            </a:r>
            <a:r>
              <a:rPr lang="en-US" sz="1400" b="1" spc="-10" dirty="0">
                <a:solidFill>
                  <a:schemeClr val="tx2">
                    <a:lumMod val="75000"/>
                  </a:schemeClr>
                </a:solidFill>
                <a:cs typeface="Calibri"/>
              </a:rPr>
              <a:t>n</a:t>
            </a:r>
            <a:r>
              <a:rPr lang="en-US" sz="1400" b="1" dirty="0">
                <a:solidFill>
                  <a:schemeClr val="tx2">
                    <a:lumMod val="75000"/>
                  </a:schemeClr>
                </a:solidFill>
                <a:cs typeface="Calibri"/>
              </a:rPr>
              <a:t>t</a:t>
            </a:r>
            <a:r>
              <a:rPr lang="en-US" sz="1400" b="1" spc="-35" dirty="0">
                <a:solidFill>
                  <a:schemeClr val="tx2">
                    <a:lumMod val="75000"/>
                  </a:schemeClr>
                </a:solidFill>
                <a:cs typeface="Calibri"/>
              </a:rPr>
              <a:t>r</a:t>
            </a:r>
            <a:r>
              <a:rPr lang="en-US" sz="1400" b="1" dirty="0">
                <a:solidFill>
                  <a:schemeClr val="tx2">
                    <a:lumMod val="75000"/>
                  </a:schemeClr>
                </a:solidFill>
                <a:cs typeface="Calibri"/>
              </a:rPr>
              <a:t>act</a:t>
            </a:r>
            <a:r>
              <a:rPr lang="en-US" sz="1400" b="1" spc="-40" dirty="0">
                <a:solidFill>
                  <a:schemeClr val="tx2">
                    <a:lumMod val="75000"/>
                  </a:schemeClr>
                </a:solidFill>
                <a:cs typeface="Calibri"/>
              </a:rPr>
              <a:t> c</a:t>
            </a:r>
            <a:r>
              <a:rPr lang="en-US" sz="1400" b="1" dirty="0">
                <a:solidFill>
                  <a:schemeClr val="tx2">
                    <a:lumMod val="75000"/>
                  </a:schemeClr>
                </a:solidFill>
                <a:cs typeface="Calibri"/>
              </a:rPr>
              <a:t>loseou</a:t>
            </a:r>
            <a:r>
              <a:rPr lang="en-US" sz="1400" b="1" spc="5" dirty="0">
                <a:solidFill>
                  <a:schemeClr val="tx2">
                    <a:lumMod val="75000"/>
                  </a:schemeClr>
                </a:solidFill>
                <a:cs typeface="Calibri"/>
              </a:rPr>
              <a:t>t</a:t>
            </a:r>
            <a:endParaRPr lang="en-US" sz="1400" b="1" spc="-5" dirty="0">
              <a:solidFill>
                <a:schemeClr val="tx2">
                  <a:lumMod val="75000"/>
                </a:schemeClr>
              </a:solidFill>
              <a:cs typeface="Calibri"/>
            </a:endParaRPr>
          </a:p>
          <a:p>
            <a:pPr marL="140293" indent="-127597">
              <a:buFont typeface="Calibri"/>
              <a:buChar char="•"/>
              <a:tabLst>
                <a:tab pos="140928" algn="l"/>
              </a:tabLst>
            </a:pPr>
            <a:r>
              <a:rPr lang="en-US" sz="1400" b="1" dirty="0">
                <a:solidFill>
                  <a:schemeClr val="tx2">
                    <a:lumMod val="75000"/>
                  </a:schemeClr>
                </a:solidFill>
                <a:cs typeface="Calibri"/>
              </a:rPr>
              <a:t>Funds</a:t>
            </a:r>
            <a:r>
              <a:rPr lang="en-US" sz="1400" b="1" spc="-25" dirty="0">
                <a:solidFill>
                  <a:schemeClr val="tx2">
                    <a:lumMod val="75000"/>
                  </a:schemeClr>
                </a:solidFill>
                <a:cs typeface="Calibri"/>
              </a:rPr>
              <a:t> r</a:t>
            </a:r>
            <a:r>
              <a:rPr lang="en-US" sz="1400" b="1" dirty="0">
                <a:solidFill>
                  <a:schemeClr val="tx2">
                    <a:lumMod val="75000"/>
                  </a:schemeClr>
                </a:solidFill>
                <a:cs typeface="Calibri"/>
              </a:rPr>
              <a:t>elease</a:t>
            </a:r>
          </a:p>
          <a:p>
            <a:pPr marL="140293" indent="-127597">
              <a:buFont typeface="Calibri"/>
              <a:buChar char="•"/>
              <a:tabLst>
                <a:tab pos="140928" algn="l"/>
              </a:tabLst>
            </a:pPr>
            <a:r>
              <a:rPr lang="en-US" sz="1400" b="1" dirty="0">
                <a:solidFill>
                  <a:schemeClr val="tx2">
                    <a:lumMod val="75000"/>
                  </a:schemeClr>
                </a:solidFill>
                <a:cs typeface="Calibri"/>
              </a:rPr>
              <a:t>Canceling funds</a:t>
            </a:r>
          </a:p>
        </p:txBody>
      </p:sp>
      <p:sp>
        <p:nvSpPr>
          <p:cNvPr id="37" name="object 22">
            <a:extLst>
              <a:ext uri="{FF2B5EF4-FFF2-40B4-BE49-F238E27FC236}">
                <a16:creationId xmlns:a16="http://schemas.microsoft.com/office/drawing/2014/main" id="{AC8BDB9B-642D-6520-34EA-FDA99565FE8A}"/>
              </a:ext>
            </a:extLst>
          </p:cNvPr>
          <p:cNvSpPr txBox="1"/>
          <p:nvPr/>
        </p:nvSpPr>
        <p:spPr>
          <a:xfrm>
            <a:off x="8028226" y="5107149"/>
            <a:ext cx="1936148" cy="646331"/>
          </a:xfrm>
          <a:prstGeom prst="rect">
            <a:avLst/>
          </a:prstGeom>
        </p:spPr>
        <p:txBody>
          <a:bodyPr vert="horz" wrap="square" lIns="0" tIns="0" rIns="0" bIns="0" rtlCol="0">
            <a:spAutoFit/>
          </a:bodyPr>
          <a:lstStyle/>
          <a:p>
            <a:pPr marL="140293" indent="-127597">
              <a:buFont typeface="Calibri"/>
              <a:buChar char="•"/>
              <a:tabLst>
                <a:tab pos="140928" algn="l"/>
              </a:tabLst>
            </a:pPr>
            <a:r>
              <a:rPr lang="en-US" sz="1400" b="1" spc="-5" dirty="0">
                <a:solidFill>
                  <a:schemeClr val="tx2">
                    <a:lumMod val="75000"/>
                  </a:schemeClr>
                </a:solidFill>
                <a:latin typeface="Calibri"/>
                <a:cs typeface="Calibri"/>
              </a:rPr>
              <a:t>N</a:t>
            </a:r>
            <a:r>
              <a:rPr lang="en-US" sz="1400" b="1" dirty="0">
                <a:solidFill>
                  <a:schemeClr val="tx2">
                    <a:lumMod val="75000"/>
                  </a:schemeClr>
                </a:solidFill>
                <a:latin typeface="Calibri"/>
                <a:cs typeface="Calibri"/>
              </a:rPr>
              <a:t>e</a:t>
            </a:r>
            <a:r>
              <a:rPr lang="en-US" sz="1400" b="1" spc="-20" dirty="0">
                <a:solidFill>
                  <a:schemeClr val="tx2">
                    <a:lumMod val="75000"/>
                  </a:schemeClr>
                </a:solidFill>
                <a:latin typeface="Calibri"/>
                <a:cs typeface="Calibri"/>
              </a:rPr>
              <a:t>g</a:t>
            </a:r>
            <a:r>
              <a:rPr lang="en-US" sz="1400" b="1" dirty="0">
                <a:solidFill>
                  <a:schemeClr val="tx2">
                    <a:lumMod val="75000"/>
                  </a:schemeClr>
                </a:solidFill>
                <a:latin typeface="Calibri"/>
                <a:cs typeface="Calibri"/>
              </a:rPr>
              <a:t>oti</a:t>
            </a:r>
            <a:r>
              <a:rPr lang="en-US" sz="1400" b="1" spc="-10" dirty="0">
                <a:solidFill>
                  <a:schemeClr val="tx2">
                    <a:lumMod val="75000"/>
                  </a:schemeClr>
                </a:solidFill>
                <a:latin typeface="Calibri"/>
                <a:cs typeface="Calibri"/>
              </a:rPr>
              <a:t>at</a:t>
            </a:r>
            <a:r>
              <a:rPr lang="en-US" sz="1400" b="1" dirty="0">
                <a:solidFill>
                  <a:schemeClr val="tx2">
                    <a:lumMod val="75000"/>
                  </a:schemeClr>
                </a:solidFill>
                <a:latin typeface="Calibri"/>
                <a:cs typeface="Calibri"/>
              </a:rPr>
              <a:t>e</a:t>
            </a:r>
            <a:r>
              <a:rPr lang="en-US" sz="1400" b="1" spc="-40" dirty="0">
                <a:solidFill>
                  <a:schemeClr val="tx2">
                    <a:lumMod val="75000"/>
                  </a:schemeClr>
                </a:solidFill>
                <a:latin typeface="Calibri"/>
                <a:cs typeface="Calibri"/>
              </a:rPr>
              <a:t> </a:t>
            </a:r>
            <a:r>
              <a:rPr lang="en-US" sz="1400" b="1" dirty="0">
                <a:solidFill>
                  <a:schemeClr val="tx2">
                    <a:lumMod val="75000"/>
                  </a:schemeClr>
                </a:solidFill>
                <a:latin typeface="Calibri"/>
                <a:cs typeface="Calibri"/>
              </a:rPr>
              <a:t>final</a:t>
            </a:r>
            <a:r>
              <a:rPr lang="en-US" sz="1400" b="1" spc="-15" dirty="0">
                <a:solidFill>
                  <a:schemeClr val="tx2">
                    <a:lumMod val="75000"/>
                  </a:schemeClr>
                </a:solidFill>
                <a:latin typeface="Calibri"/>
                <a:cs typeface="Calibri"/>
              </a:rPr>
              <a:t> </a:t>
            </a:r>
            <a:r>
              <a:rPr lang="en-US" sz="1400" b="1" spc="-35" dirty="0">
                <a:solidFill>
                  <a:schemeClr val="tx2">
                    <a:lumMod val="75000"/>
                  </a:schemeClr>
                </a:solidFill>
                <a:latin typeface="Calibri"/>
                <a:cs typeface="Calibri"/>
              </a:rPr>
              <a:t>r</a:t>
            </a:r>
            <a:r>
              <a:rPr lang="en-US" sz="1400" b="1" spc="-10" dirty="0">
                <a:solidFill>
                  <a:schemeClr val="tx2">
                    <a:lumMod val="75000"/>
                  </a:schemeClr>
                </a:solidFill>
                <a:latin typeface="Calibri"/>
                <a:cs typeface="Calibri"/>
              </a:rPr>
              <a:t>at</a:t>
            </a:r>
            <a:r>
              <a:rPr lang="en-US" sz="1400" b="1" dirty="0">
                <a:solidFill>
                  <a:schemeClr val="tx2">
                    <a:lumMod val="75000"/>
                  </a:schemeClr>
                </a:solidFill>
                <a:latin typeface="Calibri"/>
                <a:cs typeface="Calibri"/>
              </a:rPr>
              <a:t>es</a:t>
            </a:r>
            <a:endParaRPr lang="en-US" sz="1400" dirty="0">
              <a:solidFill>
                <a:schemeClr val="tx2">
                  <a:lumMod val="75000"/>
                </a:schemeClr>
              </a:solidFill>
              <a:latin typeface="Calibri"/>
              <a:cs typeface="Calibri"/>
            </a:endParaRPr>
          </a:p>
          <a:p>
            <a:pPr marL="140293" indent="-127597">
              <a:buFont typeface="Calibri"/>
              <a:buChar char="•"/>
              <a:tabLst>
                <a:tab pos="140928" algn="l"/>
              </a:tabLst>
            </a:pPr>
            <a:r>
              <a:rPr lang="en-US" sz="1400" b="1" spc="-25" dirty="0">
                <a:solidFill>
                  <a:schemeClr val="tx2">
                    <a:lumMod val="75000"/>
                  </a:schemeClr>
                </a:solidFill>
                <a:latin typeface="Calibri"/>
                <a:cs typeface="Calibri"/>
              </a:rPr>
              <a:t>R</a:t>
            </a:r>
            <a:r>
              <a:rPr lang="en-US" sz="1400" b="1" dirty="0">
                <a:solidFill>
                  <a:schemeClr val="tx2">
                    <a:lumMod val="75000"/>
                  </a:schemeClr>
                </a:solidFill>
                <a:latin typeface="Calibri"/>
                <a:cs typeface="Calibri"/>
              </a:rPr>
              <a:t>e</a:t>
            </a:r>
            <a:r>
              <a:rPr lang="en-US" sz="1400" b="1" spc="-15" dirty="0">
                <a:solidFill>
                  <a:schemeClr val="tx2">
                    <a:lumMod val="75000"/>
                  </a:schemeClr>
                </a:solidFill>
                <a:latin typeface="Calibri"/>
                <a:cs typeface="Calibri"/>
              </a:rPr>
              <a:t>c</a:t>
            </a:r>
            <a:r>
              <a:rPr lang="en-US" sz="1400" b="1" dirty="0">
                <a:solidFill>
                  <a:schemeClr val="tx2">
                    <a:lumMod val="75000"/>
                  </a:schemeClr>
                </a:solidFill>
                <a:latin typeface="Calibri"/>
                <a:cs typeface="Calibri"/>
              </a:rPr>
              <a:t>oncile</a:t>
            </a:r>
            <a:r>
              <a:rPr lang="en-US" sz="1400" b="1" spc="-15" dirty="0">
                <a:solidFill>
                  <a:schemeClr val="tx2">
                    <a:lumMod val="75000"/>
                  </a:schemeClr>
                </a:solidFill>
                <a:latin typeface="Calibri"/>
                <a:cs typeface="Calibri"/>
              </a:rPr>
              <a:t> </a:t>
            </a:r>
            <a:r>
              <a:rPr lang="en-US" sz="1400" b="1" dirty="0">
                <a:solidFill>
                  <a:schemeClr val="tx2">
                    <a:lumMod val="75000"/>
                  </a:schemeClr>
                </a:solidFill>
                <a:latin typeface="Calibri"/>
                <a:cs typeface="Calibri"/>
              </a:rPr>
              <a:t>deli</a:t>
            </a:r>
            <a:r>
              <a:rPr lang="en-US" sz="1400" b="1" spc="-20" dirty="0">
                <a:solidFill>
                  <a:schemeClr val="tx2">
                    <a:lumMod val="75000"/>
                  </a:schemeClr>
                </a:solidFill>
                <a:latin typeface="Calibri"/>
                <a:cs typeface="Calibri"/>
              </a:rPr>
              <a:t>v</a:t>
            </a:r>
            <a:r>
              <a:rPr lang="en-US" sz="1400" b="1" dirty="0">
                <a:solidFill>
                  <a:schemeClr val="tx2">
                    <a:lumMod val="75000"/>
                  </a:schemeClr>
                </a:solidFill>
                <a:latin typeface="Calibri"/>
                <a:cs typeface="Calibri"/>
              </a:rPr>
              <a:t>e</a:t>
            </a:r>
            <a:r>
              <a:rPr lang="en-US" sz="1400" b="1" spc="-35" dirty="0">
                <a:solidFill>
                  <a:schemeClr val="tx2">
                    <a:lumMod val="75000"/>
                  </a:schemeClr>
                </a:solidFill>
                <a:latin typeface="Calibri"/>
                <a:cs typeface="Calibri"/>
              </a:rPr>
              <a:t>r</a:t>
            </a:r>
            <a:r>
              <a:rPr lang="en-US" sz="1400" b="1" dirty="0">
                <a:solidFill>
                  <a:schemeClr val="tx2">
                    <a:lumMod val="75000"/>
                  </a:schemeClr>
                </a:solidFill>
                <a:latin typeface="Calibri"/>
                <a:cs typeface="Calibri"/>
              </a:rPr>
              <a:t>ables</a:t>
            </a:r>
            <a:endParaRPr lang="en-US" sz="1400" dirty="0">
              <a:solidFill>
                <a:schemeClr val="tx2">
                  <a:lumMod val="75000"/>
                </a:schemeClr>
              </a:solidFill>
              <a:latin typeface="Calibri"/>
              <a:cs typeface="Calibri"/>
            </a:endParaRPr>
          </a:p>
          <a:p>
            <a:pPr marL="140293" indent="-127597">
              <a:buFont typeface="Calibri"/>
              <a:buChar char="•"/>
              <a:tabLst>
                <a:tab pos="140928" algn="l"/>
              </a:tabLst>
            </a:pPr>
            <a:r>
              <a:rPr lang="en-US" sz="1400" b="1" spc="-5" dirty="0">
                <a:solidFill>
                  <a:schemeClr val="tx2">
                    <a:lumMod val="75000"/>
                  </a:schemeClr>
                </a:solidFill>
                <a:latin typeface="Calibri"/>
                <a:cs typeface="Calibri"/>
              </a:rPr>
              <a:t>P</a:t>
            </a:r>
            <a:r>
              <a:rPr lang="en-US" sz="1400" b="1" spc="-10" dirty="0">
                <a:solidFill>
                  <a:schemeClr val="tx2">
                    <a:lumMod val="75000"/>
                  </a:schemeClr>
                </a:solidFill>
                <a:latin typeface="Calibri"/>
                <a:cs typeface="Calibri"/>
              </a:rPr>
              <a:t>r</a:t>
            </a:r>
            <a:r>
              <a:rPr lang="en-US" sz="1400" b="1" dirty="0">
                <a:solidFill>
                  <a:schemeClr val="tx2">
                    <a:lumMod val="75000"/>
                  </a:schemeClr>
                </a:solidFill>
                <a:latin typeface="Calibri"/>
                <a:cs typeface="Calibri"/>
              </a:rPr>
              <a:t>ope</a:t>
            </a:r>
            <a:r>
              <a:rPr lang="en-US" sz="1400" b="1" spc="5" dirty="0">
                <a:solidFill>
                  <a:schemeClr val="tx2">
                    <a:lumMod val="75000"/>
                  </a:schemeClr>
                </a:solidFill>
                <a:latin typeface="Calibri"/>
                <a:cs typeface="Calibri"/>
              </a:rPr>
              <a:t>r</a:t>
            </a:r>
            <a:r>
              <a:rPr lang="en-US" sz="1400" b="1" dirty="0">
                <a:solidFill>
                  <a:schemeClr val="tx2">
                    <a:lumMod val="75000"/>
                  </a:schemeClr>
                </a:solidFill>
                <a:latin typeface="Calibri"/>
                <a:cs typeface="Calibri"/>
              </a:rPr>
              <a:t>ty</a:t>
            </a:r>
            <a:r>
              <a:rPr lang="en-US" sz="1400" b="1" spc="-35" dirty="0">
                <a:solidFill>
                  <a:schemeClr val="tx2">
                    <a:lumMod val="75000"/>
                  </a:schemeClr>
                </a:solidFill>
                <a:latin typeface="Calibri"/>
                <a:cs typeface="Calibri"/>
              </a:rPr>
              <a:t> </a:t>
            </a:r>
            <a:r>
              <a:rPr lang="en-US" sz="1400" b="1" dirty="0">
                <a:solidFill>
                  <a:schemeClr val="tx2">
                    <a:lumMod val="75000"/>
                  </a:schemeClr>
                </a:solidFill>
                <a:latin typeface="Calibri"/>
                <a:cs typeface="Calibri"/>
              </a:rPr>
              <a:t>disposi</a:t>
            </a:r>
            <a:r>
              <a:rPr lang="en-US" sz="1400" b="1" spc="5" dirty="0">
                <a:solidFill>
                  <a:schemeClr val="tx2">
                    <a:lumMod val="75000"/>
                  </a:schemeClr>
                </a:solidFill>
                <a:latin typeface="Calibri"/>
                <a:cs typeface="Calibri"/>
              </a:rPr>
              <a:t>t</a:t>
            </a:r>
            <a:r>
              <a:rPr lang="en-US" sz="1400" b="1" dirty="0">
                <a:solidFill>
                  <a:schemeClr val="tx2">
                    <a:lumMod val="75000"/>
                  </a:schemeClr>
                </a:solidFill>
                <a:latin typeface="Calibri"/>
                <a:cs typeface="Calibri"/>
              </a:rPr>
              <a:t>ion</a:t>
            </a:r>
          </a:p>
        </p:txBody>
      </p:sp>
      <p:sp>
        <p:nvSpPr>
          <p:cNvPr id="40" name="TextBox 39">
            <a:extLst>
              <a:ext uri="{FF2B5EF4-FFF2-40B4-BE49-F238E27FC236}">
                <a16:creationId xmlns:a16="http://schemas.microsoft.com/office/drawing/2014/main" id="{C1530418-CC90-5DEF-0CC7-5AD7114ED145}"/>
              </a:ext>
            </a:extLst>
          </p:cNvPr>
          <p:cNvSpPr txBox="1"/>
          <p:nvPr/>
        </p:nvSpPr>
        <p:spPr>
          <a:xfrm>
            <a:off x="188739" y="815468"/>
            <a:ext cx="4048363" cy="769441"/>
          </a:xfrm>
          <a:prstGeom prst="rect">
            <a:avLst/>
          </a:prstGeom>
          <a:noFill/>
        </p:spPr>
        <p:txBody>
          <a:bodyPr wrap="square" rtlCol="0">
            <a:spAutoFit/>
          </a:bodyPr>
          <a:lstStyle/>
          <a:p>
            <a:r>
              <a:rPr lang="en-US" sz="4400" b="1" dirty="0"/>
              <a:t>Preaward</a:t>
            </a:r>
          </a:p>
        </p:txBody>
      </p:sp>
      <p:sp>
        <p:nvSpPr>
          <p:cNvPr id="41" name="TextBox 40">
            <a:extLst>
              <a:ext uri="{FF2B5EF4-FFF2-40B4-BE49-F238E27FC236}">
                <a16:creationId xmlns:a16="http://schemas.microsoft.com/office/drawing/2014/main" id="{A9675F6A-1DDF-7C2C-9B17-251B8435D159}"/>
              </a:ext>
            </a:extLst>
          </p:cNvPr>
          <p:cNvSpPr txBox="1"/>
          <p:nvPr/>
        </p:nvSpPr>
        <p:spPr>
          <a:xfrm>
            <a:off x="190966" y="3520491"/>
            <a:ext cx="3048661" cy="769441"/>
          </a:xfrm>
          <a:prstGeom prst="rect">
            <a:avLst/>
          </a:prstGeom>
          <a:noFill/>
        </p:spPr>
        <p:txBody>
          <a:bodyPr wrap="square" rtlCol="0">
            <a:spAutoFit/>
          </a:bodyPr>
          <a:lstStyle/>
          <a:p>
            <a:r>
              <a:rPr lang="en-US" sz="4400" b="1" dirty="0"/>
              <a:t>Post Award</a:t>
            </a:r>
          </a:p>
        </p:txBody>
      </p:sp>
      <p:sp>
        <p:nvSpPr>
          <p:cNvPr id="42" name="Arrow: Up 41" descr="By engaging DCMA early during acquisition planning, our customers avoid problems later during postaward.">
            <a:extLst>
              <a:ext uri="{FF2B5EF4-FFF2-40B4-BE49-F238E27FC236}">
                <a16:creationId xmlns:a16="http://schemas.microsoft.com/office/drawing/2014/main" id="{228FDA57-AC78-1B91-BB6D-EEAF35A0D0B3}"/>
              </a:ext>
            </a:extLst>
          </p:cNvPr>
          <p:cNvSpPr/>
          <p:nvPr/>
        </p:nvSpPr>
        <p:spPr>
          <a:xfrm rot="5400000">
            <a:off x="5724650" y="345244"/>
            <a:ext cx="701927" cy="11593238"/>
          </a:xfrm>
          <a:prstGeom prst="upArrow">
            <a:avLst/>
          </a:prstGeom>
          <a:gradFill>
            <a:gsLst>
              <a:gs pos="35000">
                <a:srgbClr val="FF0000"/>
              </a:gs>
              <a:gs pos="46000">
                <a:srgbClr val="FFFF00"/>
              </a:gs>
              <a:gs pos="94000">
                <a:srgbClr val="00B050"/>
              </a:gs>
            </a:gsLst>
            <a:lin ang="5400000" scaled="1"/>
          </a:gra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137B59B-8840-A2D7-5A8E-8AE374A58D4A}"/>
              </a:ext>
            </a:extLst>
          </p:cNvPr>
          <p:cNvSpPr txBox="1"/>
          <p:nvPr/>
        </p:nvSpPr>
        <p:spPr>
          <a:xfrm>
            <a:off x="293797" y="5965535"/>
            <a:ext cx="7509949" cy="369332"/>
          </a:xfrm>
          <a:prstGeom prst="rect">
            <a:avLst/>
          </a:prstGeom>
          <a:noFill/>
        </p:spPr>
        <p:txBody>
          <a:bodyPr wrap="square" rtlCol="0">
            <a:spAutoFit/>
          </a:bodyPr>
          <a:lstStyle/>
          <a:p>
            <a:r>
              <a:rPr lang="en-US" dirty="0"/>
              <a:t>Engage early   ……………………………………………………………………………………………….</a:t>
            </a:r>
          </a:p>
        </p:txBody>
      </p:sp>
      <p:sp>
        <p:nvSpPr>
          <p:cNvPr id="44" name="TextBox 43">
            <a:extLst>
              <a:ext uri="{FF2B5EF4-FFF2-40B4-BE49-F238E27FC236}">
                <a16:creationId xmlns:a16="http://schemas.microsoft.com/office/drawing/2014/main" id="{60BE69E3-8B4A-C29A-C334-E03F6066A8D5}"/>
              </a:ext>
            </a:extLst>
          </p:cNvPr>
          <p:cNvSpPr txBox="1"/>
          <p:nvPr/>
        </p:nvSpPr>
        <p:spPr>
          <a:xfrm>
            <a:off x="7630169" y="5956213"/>
            <a:ext cx="2168854" cy="369332"/>
          </a:xfrm>
          <a:prstGeom prst="rect">
            <a:avLst/>
          </a:prstGeom>
          <a:noFill/>
        </p:spPr>
        <p:txBody>
          <a:bodyPr wrap="square" rtlCol="0">
            <a:spAutoFit/>
          </a:bodyPr>
          <a:lstStyle/>
          <a:p>
            <a:r>
              <a:rPr lang="en-US" i="1" dirty="0"/>
              <a:t>Avoid problems later</a:t>
            </a:r>
          </a:p>
        </p:txBody>
      </p:sp>
      <p:pic>
        <p:nvPicPr>
          <p:cNvPr id="45" name="Picture 44" descr="Logo&#10;&#10;Description automatically generated with medium confidence">
            <a:extLst>
              <a:ext uri="{FF2B5EF4-FFF2-40B4-BE49-F238E27FC236}">
                <a16:creationId xmlns:a16="http://schemas.microsoft.com/office/drawing/2014/main" id="{A61EFFC4-4479-80F1-FAD4-84AB5D8E32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016" t="6616" r="13814" b="67557"/>
          <a:stretch/>
        </p:blipFill>
        <p:spPr>
          <a:xfrm>
            <a:off x="1229448" y="1453201"/>
            <a:ext cx="1706275" cy="265580"/>
          </a:xfrm>
          <a:prstGeom prst="rect">
            <a:avLst/>
          </a:prstGeom>
        </p:spPr>
      </p:pic>
      <p:sp>
        <p:nvSpPr>
          <p:cNvPr id="2" name="Text Placeholder 3">
            <a:extLst>
              <a:ext uri="{FF2B5EF4-FFF2-40B4-BE49-F238E27FC236}">
                <a16:creationId xmlns:a16="http://schemas.microsoft.com/office/drawing/2014/main" id="{5BF56611-89CE-7A54-6589-BE4981B8B764}"/>
              </a:ext>
            </a:extLst>
          </p:cNvPr>
          <p:cNvSpPr>
            <a:spLocks noGrp="1"/>
          </p:cNvSpPr>
          <p:nvPr>
            <p:ph type="body" sz="quarter" idx="10"/>
          </p:nvPr>
        </p:nvSpPr>
        <p:spPr>
          <a:xfrm>
            <a:off x="3804886" y="0"/>
            <a:ext cx="8161476" cy="613227"/>
          </a:xfrm>
        </p:spPr>
        <p:txBody>
          <a:bodyPr>
            <a:normAutofit/>
          </a:bodyPr>
          <a:lstStyle/>
          <a:p>
            <a:r>
              <a:rPr lang="en-US" dirty="0"/>
              <a:t>Where DCMA Contributes</a:t>
            </a:r>
          </a:p>
        </p:txBody>
      </p:sp>
      <p:sp>
        <p:nvSpPr>
          <p:cNvPr id="3" name="Rectangle 2" descr="Preaward support activities.">
            <a:extLst>
              <a:ext uri="{FF2B5EF4-FFF2-40B4-BE49-F238E27FC236}">
                <a16:creationId xmlns:a16="http://schemas.microsoft.com/office/drawing/2014/main" id="{E1538780-44BF-0E3D-9618-C174D7858CD9}"/>
              </a:ext>
            </a:extLst>
          </p:cNvPr>
          <p:cNvSpPr/>
          <p:nvPr/>
        </p:nvSpPr>
        <p:spPr>
          <a:xfrm>
            <a:off x="171249" y="965407"/>
            <a:ext cx="11795113" cy="2678437"/>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descr="Post award support activities.">
            <a:extLst>
              <a:ext uri="{FF2B5EF4-FFF2-40B4-BE49-F238E27FC236}">
                <a16:creationId xmlns:a16="http://schemas.microsoft.com/office/drawing/2014/main" id="{595D2BE4-C98D-2F93-BF98-C205D258DF2C}"/>
              </a:ext>
            </a:extLst>
          </p:cNvPr>
          <p:cNvSpPr/>
          <p:nvPr/>
        </p:nvSpPr>
        <p:spPr>
          <a:xfrm>
            <a:off x="171249" y="3654580"/>
            <a:ext cx="11795113" cy="274622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6">
            <a:extLst>
              <a:ext uri="{FF2B5EF4-FFF2-40B4-BE49-F238E27FC236}">
                <a16:creationId xmlns:a16="http://schemas.microsoft.com/office/drawing/2014/main" id="{BB7E5158-040A-491C-A5F7-CCD719D01B58}"/>
              </a:ext>
            </a:extLst>
          </p:cNvPr>
          <p:cNvSpPr txBox="1">
            <a:spLocks/>
          </p:cNvSpPr>
          <p:nvPr/>
        </p:nvSpPr>
        <p:spPr>
          <a:xfrm>
            <a:off x="4477544" y="11922"/>
            <a:ext cx="3236913" cy="2007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1000" b="1" kern="1200">
                <a:solidFill>
                  <a:srgbClr val="C00000"/>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t>UNCLASSIFIED</a:t>
            </a:r>
          </a:p>
          <a:p>
            <a:endParaRPr lang="en-US" b="0" dirty="0"/>
          </a:p>
        </p:txBody>
      </p:sp>
      <p:sp>
        <p:nvSpPr>
          <p:cNvPr id="6" name="Text Placeholder 5">
            <a:extLst>
              <a:ext uri="{FF2B5EF4-FFF2-40B4-BE49-F238E27FC236}">
                <a16:creationId xmlns:a16="http://schemas.microsoft.com/office/drawing/2014/main" id="{FD2A070D-F389-5C0C-B0D9-4F4F58CE31BF}"/>
              </a:ext>
            </a:extLst>
          </p:cNvPr>
          <p:cNvSpPr>
            <a:spLocks noGrp="1"/>
          </p:cNvSpPr>
          <p:nvPr>
            <p:ph type="body" sz="quarter" idx="11"/>
          </p:nvPr>
        </p:nvSpPr>
        <p:spPr>
          <a:xfrm>
            <a:off x="4465526" y="6400800"/>
            <a:ext cx="3236913" cy="206375"/>
          </a:xfrm>
        </p:spPr>
        <p:txBody>
          <a:bodyPr/>
          <a:lstStyle/>
          <a:p>
            <a:r>
              <a:rPr lang="en-US" b="0" dirty="0"/>
              <a:t>UNCLASSIFIED</a:t>
            </a:r>
          </a:p>
          <a:p>
            <a:endParaRPr lang="en-US" b="0" dirty="0"/>
          </a:p>
        </p:txBody>
      </p:sp>
      <p:sp>
        <p:nvSpPr>
          <p:cNvPr id="7" name="Slide Number Placeholder 2">
            <a:extLst>
              <a:ext uri="{FF2B5EF4-FFF2-40B4-BE49-F238E27FC236}">
                <a16:creationId xmlns:a16="http://schemas.microsoft.com/office/drawing/2014/main" id="{1B11DE2A-8662-3A42-C8CE-92E655CD73C0}"/>
              </a:ext>
            </a:extLst>
          </p:cNvPr>
          <p:cNvSpPr>
            <a:spLocks noGrp="1"/>
          </p:cNvSpPr>
          <p:nvPr>
            <p:ph type="sldNum" sz="quarter" idx="4"/>
          </p:nvPr>
        </p:nvSpPr>
        <p:spPr>
          <a:xfrm>
            <a:off x="9316281" y="6495496"/>
            <a:ext cx="2743200" cy="365125"/>
          </a:xfrm>
        </p:spPr>
        <p:txBody>
          <a:bodyPr/>
          <a:lstStyle/>
          <a:p>
            <a:fld id="{2820A522-6B54-4D34-AC86-31513DF2172F}" type="slidenum">
              <a:rPr lang="en-US" smtClean="0"/>
              <a:pPr/>
              <a:t>11</a:t>
            </a:fld>
            <a:endParaRPr lang="en-US" dirty="0"/>
          </a:p>
        </p:txBody>
      </p:sp>
    </p:spTree>
    <p:extLst>
      <p:ext uri="{BB962C8B-B14F-4D97-AF65-F5344CB8AC3E}">
        <p14:creationId xmlns:p14="http://schemas.microsoft.com/office/powerpoint/2010/main" val="4195715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42"/>
          <p:cNvGrpSpPr>
            <a:grpSpLocks/>
          </p:cNvGrpSpPr>
          <p:nvPr/>
        </p:nvGrpSpPr>
        <p:grpSpPr bwMode="auto">
          <a:xfrm>
            <a:off x="7261413" y="1568824"/>
            <a:ext cx="3388658" cy="3567952"/>
            <a:chOff x="2259921" y="1623332"/>
            <a:chExt cx="3435349" cy="3562350"/>
          </a:xfrm>
        </p:grpSpPr>
        <p:sp>
          <p:nvSpPr>
            <p:cNvPr id="10" name="Freeform 6"/>
            <p:cNvSpPr>
              <a:spLocks/>
            </p:cNvSpPr>
            <p:nvPr/>
          </p:nvSpPr>
          <p:spPr bwMode="auto">
            <a:xfrm rot="-7163854">
              <a:off x="2388508" y="2207532"/>
              <a:ext cx="2009775" cy="2266950"/>
            </a:xfrm>
            <a:custGeom>
              <a:avLst/>
              <a:gdLst>
                <a:gd name="T0" fmla="*/ 691 w 1751"/>
                <a:gd name="T1" fmla="*/ 293 h 1974"/>
                <a:gd name="T2" fmla="*/ 755 w 1751"/>
                <a:gd name="T3" fmla="*/ 307 h 1974"/>
                <a:gd name="T4" fmla="*/ 805 w 1751"/>
                <a:gd name="T5" fmla="*/ 319 h 1974"/>
                <a:gd name="T6" fmla="*/ 857 w 1751"/>
                <a:gd name="T7" fmla="*/ 335 h 1974"/>
                <a:gd name="T8" fmla="*/ 908 w 1751"/>
                <a:gd name="T9" fmla="*/ 352 h 1974"/>
                <a:gd name="T10" fmla="*/ 968 w 1751"/>
                <a:gd name="T11" fmla="*/ 376 h 1974"/>
                <a:gd name="T12" fmla="*/ 1026 w 1751"/>
                <a:gd name="T13" fmla="*/ 401 h 1974"/>
                <a:gd name="T14" fmla="*/ 1082 w 1751"/>
                <a:gd name="T15" fmla="*/ 429 h 1974"/>
                <a:gd name="T16" fmla="*/ 1130 w 1751"/>
                <a:gd name="T17" fmla="*/ 458 h 1974"/>
                <a:gd name="T18" fmla="*/ 1177 w 1751"/>
                <a:gd name="T19" fmla="*/ 489 h 1974"/>
                <a:gd name="T20" fmla="*/ 1231 w 1751"/>
                <a:gd name="T21" fmla="*/ 526 h 1974"/>
                <a:gd name="T22" fmla="*/ 1277 w 1751"/>
                <a:gd name="T23" fmla="*/ 562 h 1974"/>
                <a:gd name="T24" fmla="*/ 1351 w 1751"/>
                <a:gd name="T25" fmla="*/ 627 h 1974"/>
                <a:gd name="T26" fmla="*/ 1414 w 1751"/>
                <a:gd name="T27" fmla="*/ 693 h 1974"/>
                <a:gd name="T28" fmla="*/ 1465 w 1751"/>
                <a:gd name="T29" fmla="*/ 753 h 1974"/>
                <a:gd name="T30" fmla="*/ 1518 w 1751"/>
                <a:gd name="T31" fmla="*/ 823 h 1974"/>
                <a:gd name="T32" fmla="*/ 1568 w 1751"/>
                <a:gd name="T33" fmla="*/ 899 h 1974"/>
                <a:gd name="T34" fmla="*/ 1610 w 1751"/>
                <a:gd name="T35" fmla="*/ 974 h 1974"/>
                <a:gd name="T36" fmla="*/ 1649 w 1751"/>
                <a:gd name="T37" fmla="*/ 1058 h 1974"/>
                <a:gd name="T38" fmla="*/ 1681 w 1751"/>
                <a:gd name="T39" fmla="*/ 1147 h 1974"/>
                <a:gd name="T40" fmla="*/ 1714 w 1751"/>
                <a:gd name="T41" fmla="*/ 1257 h 1974"/>
                <a:gd name="T42" fmla="*/ 1734 w 1751"/>
                <a:gd name="T43" fmla="*/ 1365 h 1974"/>
                <a:gd name="T44" fmla="*/ 1750 w 1751"/>
                <a:gd name="T45" fmla="*/ 1505 h 1974"/>
                <a:gd name="T46" fmla="*/ 1750 w 1751"/>
                <a:gd name="T47" fmla="*/ 1625 h 1974"/>
                <a:gd name="T48" fmla="*/ 1738 w 1751"/>
                <a:gd name="T49" fmla="*/ 1735 h 1974"/>
                <a:gd name="T50" fmla="*/ 1719 w 1751"/>
                <a:gd name="T51" fmla="*/ 1848 h 1974"/>
                <a:gd name="T52" fmla="*/ 1683 w 1751"/>
                <a:gd name="T53" fmla="*/ 1974 h 1974"/>
                <a:gd name="T54" fmla="*/ 1132 w 1751"/>
                <a:gd name="T55" fmla="*/ 1691 h 1974"/>
                <a:gd name="T56" fmla="*/ 1145 w 1751"/>
                <a:gd name="T57" fmla="*/ 1589 h 1974"/>
                <a:gd name="T58" fmla="*/ 1143 w 1751"/>
                <a:gd name="T59" fmla="*/ 1497 h 1974"/>
                <a:gd name="T60" fmla="*/ 1127 w 1751"/>
                <a:gd name="T61" fmla="*/ 1397 h 1974"/>
                <a:gd name="T62" fmla="*/ 1096 w 1751"/>
                <a:gd name="T63" fmla="*/ 1307 h 1974"/>
                <a:gd name="T64" fmla="*/ 1058 w 1751"/>
                <a:gd name="T65" fmla="*/ 1225 h 1974"/>
                <a:gd name="T66" fmla="*/ 1020 w 1751"/>
                <a:gd name="T67" fmla="*/ 1169 h 1974"/>
                <a:gd name="T68" fmla="*/ 980 w 1751"/>
                <a:gd name="T69" fmla="*/ 1119 h 1974"/>
                <a:gd name="T70" fmla="*/ 936 w 1751"/>
                <a:gd name="T71" fmla="*/ 1073 h 1974"/>
                <a:gd name="T72" fmla="*/ 891 w 1751"/>
                <a:gd name="T73" fmla="*/ 1031 h 1974"/>
                <a:gd name="T74" fmla="*/ 833 w 1751"/>
                <a:gd name="T75" fmla="*/ 991 h 1974"/>
                <a:gd name="T76" fmla="*/ 783 w 1751"/>
                <a:gd name="T77" fmla="*/ 960 h 1974"/>
                <a:gd name="T78" fmla="*/ 721 w 1751"/>
                <a:gd name="T79" fmla="*/ 930 h 1974"/>
                <a:gd name="T80" fmla="*/ 669 w 1751"/>
                <a:gd name="T81" fmla="*/ 911 h 1974"/>
                <a:gd name="T82" fmla="*/ 591 w 1751"/>
                <a:gd name="T83" fmla="*/ 895 h 1974"/>
                <a:gd name="T84" fmla="*/ 514 w 1751"/>
                <a:gd name="T85" fmla="*/ 888 h 1974"/>
                <a:gd name="T86" fmla="*/ 493 w 1751"/>
                <a:gd name="T87" fmla="*/ 1208 h 1974"/>
                <a:gd name="T88" fmla="*/ 492 w 1751"/>
                <a:gd name="T89" fmla="*/ 0 h 1974"/>
                <a:gd name="T90" fmla="*/ 518 w 1751"/>
                <a:gd name="T91" fmla="*/ 277 h 1974"/>
                <a:gd name="T92" fmla="*/ 597 w 1751"/>
                <a:gd name="T93" fmla="*/ 281 h 1974"/>
                <a:gd name="T94" fmla="*/ 667 w 1751"/>
                <a:gd name="T95" fmla="*/ 289 h 19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51"/>
                <a:gd name="T145" fmla="*/ 0 h 1974"/>
                <a:gd name="T146" fmla="*/ 1751 w 1751"/>
                <a:gd name="T147" fmla="*/ 1974 h 19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51" h="1974">
                  <a:moveTo>
                    <a:pt x="667" y="289"/>
                  </a:moveTo>
                  <a:lnTo>
                    <a:pt x="691" y="293"/>
                  </a:lnTo>
                  <a:lnTo>
                    <a:pt x="723" y="299"/>
                  </a:lnTo>
                  <a:lnTo>
                    <a:pt x="755" y="307"/>
                  </a:lnTo>
                  <a:lnTo>
                    <a:pt x="778" y="312"/>
                  </a:lnTo>
                  <a:lnTo>
                    <a:pt x="805" y="319"/>
                  </a:lnTo>
                  <a:lnTo>
                    <a:pt x="830" y="327"/>
                  </a:lnTo>
                  <a:lnTo>
                    <a:pt x="857" y="335"/>
                  </a:lnTo>
                  <a:lnTo>
                    <a:pt x="880" y="341"/>
                  </a:lnTo>
                  <a:lnTo>
                    <a:pt x="908" y="352"/>
                  </a:lnTo>
                  <a:lnTo>
                    <a:pt x="940" y="365"/>
                  </a:lnTo>
                  <a:lnTo>
                    <a:pt x="968" y="376"/>
                  </a:lnTo>
                  <a:lnTo>
                    <a:pt x="995" y="388"/>
                  </a:lnTo>
                  <a:lnTo>
                    <a:pt x="1026" y="401"/>
                  </a:lnTo>
                  <a:lnTo>
                    <a:pt x="1055" y="416"/>
                  </a:lnTo>
                  <a:lnTo>
                    <a:pt x="1082" y="429"/>
                  </a:lnTo>
                  <a:lnTo>
                    <a:pt x="1107" y="445"/>
                  </a:lnTo>
                  <a:lnTo>
                    <a:pt x="1130" y="458"/>
                  </a:lnTo>
                  <a:lnTo>
                    <a:pt x="1152" y="474"/>
                  </a:lnTo>
                  <a:lnTo>
                    <a:pt x="1177" y="489"/>
                  </a:lnTo>
                  <a:lnTo>
                    <a:pt x="1205" y="508"/>
                  </a:lnTo>
                  <a:lnTo>
                    <a:pt x="1231" y="526"/>
                  </a:lnTo>
                  <a:lnTo>
                    <a:pt x="1255" y="545"/>
                  </a:lnTo>
                  <a:lnTo>
                    <a:pt x="1277" y="562"/>
                  </a:lnTo>
                  <a:lnTo>
                    <a:pt x="1313" y="593"/>
                  </a:lnTo>
                  <a:lnTo>
                    <a:pt x="1351" y="627"/>
                  </a:lnTo>
                  <a:lnTo>
                    <a:pt x="1380" y="654"/>
                  </a:lnTo>
                  <a:lnTo>
                    <a:pt x="1414" y="693"/>
                  </a:lnTo>
                  <a:lnTo>
                    <a:pt x="1438" y="721"/>
                  </a:lnTo>
                  <a:lnTo>
                    <a:pt x="1465" y="753"/>
                  </a:lnTo>
                  <a:lnTo>
                    <a:pt x="1494" y="789"/>
                  </a:lnTo>
                  <a:lnTo>
                    <a:pt x="1518" y="823"/>
                  </a:lnTo>
                  <a:lnTo>
                    <a:pt x="1542" y="862"/>
                  </a:lnTo>
                  <a:lnTo>
                    <a:pt x="1568" y="899"/>
                  </a:lnTo>
                  <a:lnTo>
                    <a:pt x="1589" y="939"/>
                  </a:lnTo>
                  <a:lnTo>
                    <a:pt x="1610" y="974"/>
                  </a:lnTo>
                  <a:lnTo>
                    <a:pt x="1630" y="1016"/>
                  </a:lnTo>
                  <a:lnTo>
                    <a:pt x="1649" y="1058"/>
                  </a:lnTo>
                  <a:lnTo>
                    <a:pt x="1665" y="1100"/>
                  </a:lnTo>
                  <a:lnTo>
                    <a:pt x="1681" y="1147"/>
                  </a:lnTo>
                  <a:lnTo>
                    <a:pt x="1701" y="1204"/>
                  </a:lnTo>
                  <a:lnTo>
                    <a:pt x="1714" y="1257"/>
                  </a:lnTo>
                  <a:lnTo>
                    <a:pt x="1727" y="1312"/>
                  </a:lnTo>
                  <a:lnTo>
                    <a:pt x="1734" y="1365"/>
                  </a:lnTo>
                  <a:lnTo>
                    <a:pt x="1743" y="1428"/>
                  </a:lnTo>
                  <a:lnTo>
                    <a:pt x="1750" y="1505"/>
                  </a:lnTo>
                  <a:lnTo>
                    <a:pt x="1751" y="1565"/>
                  </a:lnTo>
                  <a:lnTo>
                    <a:pt x="1750" y="1625"/>
                  </a:lnTo>
                  <a:lnTo>
                    <a:pt x="1745" y="1682"/>
                  </a:lnTo>
                  <a:lnTo>
                    <a:pt x="1738" y="1735"/>
                  </a:lnTo>
                  <a:lnTo>
                    <a:pt x="1731" y="1791"/>
                  </a:lnTo>
                  <a:lnTo>
                    <a:pt x="1719" y="1848"/>
                  </a:lnTo>
                  <a:lnTo>
                    <a:pt x="1703" y="1910"/>
                  </a:lnTo>
                  <a:lnTo>
                    <a:pt x="1683" y="1974"/>
                  </a:lnTo>
                  <a:lnTo>
                    <a:pt x="1569" y="1617"/>
                  </a:lnTo>
                  <a:lnTo>
                    <a:pt x="1132" y="1691"/>
                  </a:lnTo>
                  <a:lnTo>
                    <a:pt x="1141" y="1629"/>
                  </a:lnTo>
                  <a:lnTo>
                    <a:pt x="1145" y="1589"/>
                  </a:lnTo>
                  <a:lnTo>
                    <a:pt x="1145" y="1546"/>
                  </a:lnTo>
                  <a:lnTo>
                    <a:pt x="1143" y="1497"/>
                  </a:lnTo>
                  <a:lnTo>
                    <a:pt x="1136" y="1450"/>
                  </a:lnTo>
                  <a:lnTo>
                    <a:pt x="1127" y="1397"/>
                  </a:lnTo>
                  <a:lnTo>
                    <a:pt x="1115" y="1354"/>
                  </a:lnTo>
                  <a:lnTo>
                    <a:pt x="1096" y="1307"/>
                  </a:lnTo>
                  <a:lnTo>
                    <a:pt x="1079" y="1265"/>
                  </a:lnTo>
                  <a:lnTo>
                    <a:pt x="1058" y="1225"/>
                  </a:lnTo>
                  <a:lnTo>
                    <a:pt x="1039" y="1195"/>
                  </a:lnTo>
                  <a:lnTo>
                    <a:pt x="1020" y="1169"/>
                  </a:lnTo>
                  <a:lnTo>
                    <a:pt x="1002" y="1144"/>
                  </a:lnTo>
                  <a:lnTo>
                    <a:pt x="980" y="1119"/>
                  </a:lnTo>
                  <a:lnTo>
                    <a:pt x="956" y="1092"/>
                  </a:lnTo>
                  <a:lnTo>
                    <a:pt x="936" y="1073"/>
                  </a:lnTo>
                  <a:lnTo>
                    <a:pt x="914" y="1051"/>
                  </a:lnTo>
                  <a:lnTo>
                    <a:pt x="891" y="1031"/>
                  </a:lnTo>
                  <a:lnTo>
                    <a:pt x="864" y="1011"/>
                  </a:lnTo>
                  <a:lnTo>
                    <a:pt x="833" y="991"/>
                  </a:lnTo>
                  <a:lnTo>
                    <a:pt x="806" y="972"/>
                  </a:lnTo>
                  <a:lnTo>
                    <a:pt x="783" y="960"/>
                  </a:lnTo>
                  <a:lnTo>
                    <a:pt x="750" y="940"/>
                  </a:lnTo>
                  <a:lnTo>
                    <a:pt x="721" y="930"/>
                  </a:lnTo>
                  <a:lnTo>
                    <a:pt x="695" y="920"/>
                  </a:lnTo>
                  <a:lnTo>
                    <a:pt x="669" y="911"/>
                  </a:lnTo>
                  <a:lnTo>
                    <a:pt x="629" y="902"/>
                  </a:lnTo>
                  <a:lnTo>
                    <a:pt x="591" y="895"/>
                  </a:lnTo>
                  <a:lnTo>
                    <a:pt x="553" y="891"/>
                  </a:lnTo>
                  <a:lnTo>
                    <a:pt x="514" y="888"/>
                  </a:lnTo>
                  <a:lnTo>
                    <a:pt x="493" y="887"/>
                  </a:lnTo>
                  <a:lnTo>
                    <a:pt x="493" y="1208"/>
                  </a:lnTo>
                  <a:lnTo>
                    <a:pt x="0" y="613"/>
                  </a:lnTo>
                  <a:lnTo>
                    <a:pt x="492" y="0"/>
                  </a:lnTo>
                  <a:lnTo>
                    <a:pt x="492" y="276"/>
                  </a:lnTo>
                  <a:lnTo>
                    <a:pt x="518" y="277"/>
                  </a:lnTo>
                  <a:lnTo>
                    <a:pt x="557" y="279"/>
                  </a:lnTo>
                  <a:lnTo>
                    <a:pt x="597" y="281"/>
                  </a:lnTo>
                  <a:lnTo>
                    <a:pt x="635" y="285"/>
                  </a:lnTo>
                  <a:lnTo>
                    <a:pt x="667" y="289"/>
                  </a:lnTo>
                  <a:close/>
                </a:path>
              </a:pathLst>
            </a:custGeom>
            <a:solidFill>
              <a:srgbClr val="006699"/>
            </a:solidFill>
            <a:ln w="12700">
              <a:solidFill>
                <a:schemeClr val="tx1"/>
              </a:solidFill>
              <a:round/>
              <a:headEnd/>
              <a:tailEnd/>
            </a:ln>
            <a:effectLst>
              <a:outerShdw dist="35921" dir="2700000" algn="ctr" rotWithShape="0">
                <a:schemeClr val="tx1"/>
              </a:outerShdw>
            </a:effectLst>
          </p:spPr>
          <p:txBody>
            <a:bodyPr vert="eaVert"/>
            <a:lstStyle/>
            <a:p>
              <a:pPr eaLnBrk="0" fontAlgn="base" hangingPunct="0">
                <a:lnSpc>
                  <a:spcPct val="60000"/>
                </a:lnSpc>
                <a:spcBef>
                  <a:spcPct val="50000"/>
                </a:spcBef>
                <a:spcAft>
                  <a:spcPct val="0"/>
                </a:spcAft>
                <a:buFont typeface="Wingdings" pitchFamily="2" charset="2"/>
                <a:buChar char="§"/>
                <a:defRPr/>
              </a:pPr>
              <a:endParaRPr lang="en-US" sz="2399" dirty="0">
                <a:solidFill>
                  <a:srgbClr val="000000"/>
                </a:solidFill>
                <a:latin typeface="Sydnie" pitchFamily="2" charset="0"/>
                <a:cs typeface="Times New Roman" pitchFamily="18" charset="0"/>
              </a:endParaRPr>
            </a:p>
          </p:txBody>
        </p:sp>
        <p:sp>
          <p:nvSpPr>
            <p:cNvPr id="11" name="Freeform 7"/>
            <p:cNvSpPr>
              <a:spLocks/>
            </p:cNvSpPr>
            <p:nvPr/>
          </p:nvSpPr>
          <p:spPr bwMode="auto">
            <a:xfrm rot="2981">
              <a:off x="3677559" y="1623332"/>
              <a:ext cx="2009774" cy="2266950"/>
            </a:xfrm>
            <a:custGeom>
              <a:avLst/>
              <a:gdLst/>
              <a:ahLst/>
              <a:cxnLst>
                <a:cxn ang="0">
                  <a:pos x="691" y="293"/>
                </a:cxn>
                <a:cxn ang="0">
                  <a:pos x="755" y="307"/>
                </a:cxn>
                <a:cxn ang="0">
                  <a:pos x="805" y="319"/>
                </a:cxn>
                <a:cxn ang="0">
                  <a:pos x="857" y="335"/>
                </a:cxn>
                <a:cxn ang="0">
                  <a:pos x="908" y="352"/>
                </a:cxn>
                <a:cxn ang="0">
                  <a:pos x="968" y="376"/>
                </a:cxn>
                <a:cxn ang="0">
                  <a:pos x="1026" y="401"/>
                </a:cxn>
                <a:cxn ang="0">
                  <a:pos x="1082" y="429"/>
                </a:cxn>
                <a:cxn ang="0">
                  <a:pos x="1130" y="458"/>
                </a:cxn>
                <a:cxn ang="0">
                  <a:pos x="1177" y="489"/>
                </a:cxn>
                <a:cxn ang="0">
                  <a:pos x="1231" y="526"/>
                </a:cxn>
                <a:cxn ang="0">
                  <a:pos x="1277" y="562"/>
                </a:cxn>
                <a:cxn ang="0">
                  <a:pos x="1351" y="627"/>
                </a:cxn>
                <a:cxn ang="0">
                  <a:pos x="1414" y="693"/>
                </a:cxn>
                <a:cxn ang="0">
                  <a:pos x="1465" y="753"/>
                </a:cxn>
                <a:cxn ang="0">
                  <a:pos x="1518" y="823"/>
                </a:cxn>
                <a:cxn ang="0">
                  <a:pos x="1568" y="899"/>
                </a:cxn>
                <a:cxn ang="0">
                  <a:pos x="1610" y="974"/>
                </a:cxn>
                <a:cxn ang="0">
                  <a:pos x="1649" y="1058"/>
                </a:cxn>
                <a:cxn ang="0">
                  <a:pos x="1681" y="1147"/>
                </a:cxn>
                <a:cxn ang="0">
                  <a:pos x="1714" y="1257"/>
                </a:cxn>
                <a:cxn ang="0">
                  <a:pos x="1734" y="1365"/>
                </a:cxn>
                <a:cxn ang="0">
                  <a:pos x="1750" y="1505"/>
                </a:cxn>
                <a:cxn ang="0">
                  <a:pos x="1750" y="1625"/>
                </a:cxn>
                <a:cxn ang="0">
                  <a:pos x="1738" y="1735"/>
                </a:cxn>
                <a:cxn ang="0">
                  <a:pos x="1719" y="1848"/>
                </a:cxn>
                <a:cxn ang="0">
                  <a:pos x="1683" y="1974"/>
                </a:cxn>
                <a:cxn ang="0">
                  <a:pos x="1132" y="1691"/>
                </a:cxn>
                <a:cxn ang="0">
                  <a:pos x="1145" y="1589"/>
                </a:cxn>
                <a:cxn ang="0">
                  <a:pos x="1143" y="1497"/>
                </a:cxn>
                <a:cxn ang="0">
                  <a:pos x="1127" y="1397"/>
                </a:cxn>
                <a:cxn ang="0">
                  <a:pos x="1096" y="1307"/>
                </a:cxn>
                <a:cxn ang="0">
                  <a:pos x="1058" y="1225"/>
                </a:cxn>
                <a:cxn ang="0">
                  <a:pos x="1020" y="1169"/>
                </a:cxn>
                <a:cxn ang="0">
                  <a:pos x="980" y="1119"/>
                </a:cxn>
                <a:cxn ang="0">
                  <a:pos x="936" y="1073"/>
                </a:cxn>
                <a:cxn ang="0">
                  <a:pos x="891" y="1031"/>
                </a:cxn>
                <a:cxn ang="0">
                  <a:pos x="833" y="991"/>
                </a:cxn>
                <a:cxn ang="0">
                  <a:pos x="783" y="960"/>
                </a:cxn>
                <a:cxn ang="0">
                  <a:pos x="721" y="930"/>
                </a:cxn>
                <a:cxn ang="0">
                  <a:pos x="669" y="911"/>
                </a:cxn>
                <a:cxn ang="0">
                  <a:pos x="591" y="895"/>
                </a:cxn>
                <a:cxn ang="0">
                  <a:pos x="514" y="888"/>
                </a:cxn>
                <a:cxn ang="0">
                  <a:pos x="493" y="1208"/>
                </a:cxn>
                <a:cxn ang="0">
                  <a:pos x="492" y="0"/>
                </a:cxn>
                <a:cxn ang="0">
                  <a:pos x="518" y="277"/>
                </a:cxn>
                <a:cxn ang="0">
                  <a:pos x="597" y="281"/>
                </a:cxn>
                <a:cxn ang="0">
                  <a:pos x="667" y="289"/>
                </a:cxn>
              </a:cxnLst>
              <a:rect l="0" t="0" r="r" b="b"/>
              <a:pathLst>
                <a:path w="1751" h="1974">
                  <a:moveTo>
                    <a:pt x="667" y="289"/>
                  </a:moveTo>
                  <a:lnTo>
                    <a:pt x="691" y="293"/>
                  </a:lnTo>
                  <a:lnTo>
                    <a:pt x="723" y="299"/>
                  </a:lnTo>
                  <a:lnTo>
                    <a:pt x="755" y="307"/>
                  </a:lnTo>
                  <a:lnTo>
                    <a:pt x="778" y="312"/>
                  </a:lnTo>
                  <a:lnTo>
                    <a:pt x="805" y="319"/>
                  </a:lnTo>
                  <a:lnTo>
                    <a:pt x="830" y="327"/>
                  </a:lnTo>
                  <a:lnTo>
                    <a:pt x="857" y="335"/>
                  </a:lnTo>
                  <a:lnTo>
                    <a:pt x="880" y="341"/>
                  </a:lnTo>
                  <a:lnTo>
                    <a:pt x="908" y="352"/>
                  </a:lnTo>
                  <a:lnTo>
                    <a:pt x="940" y="365"/>
                  </a:lnTo>
                  <a:lnTo>
                    <a:pt x="968" y="376"/>
                  </a:lnTo>
                  <a:lnTo>
                    <a:pt x="995" y="388"/>
                  </a:lnTo>
                  <a:lnTo>
                    <a:pt x="1026" y="401"/>
                  </a:lnTo>
                  <a:lnTo>
                    <a:pt x="1055" y="416"/>
                  </a:lnTo>
                  <a:lnTo>
                    <a:pt x="1082" y="429"/>
                  </a:lnTo>
                  <a:lnTo>
                    <a:pt x="1107" y="445"/>
                  </a:lnTo>
                  <a:lnTo>
                    <a:pt x="1130" y="458"/>
                  </a:lnTo>
                  <a:lnTo>
                    <a:pt x="1152" y="474"/>
                  </a:lnTo>
                  <a:lnTo>
                    <a:pt x="1177" y="489"/>
                  </a:lnTo>
                  <a:lnTo>
                    <a:pt x="1205" y="508"/>
                  </a:lnTo>
                  <a:lnTo>
                    <a:pt x="1231" y="526"/>
                  </a:lnTo>
                  <a:lnTo>
                    <a:pt x="1255" y="545"/>
                  </a:lnTo>
                  <a:lnTo>
                    <a:pt x="1277" y="562"/>
                  </a:lnTo>
                  <a:lnTo>
                    <a:pt x="1313" y="593"/>
                  </a:lnTo>
                  <a:lnTo>
                    <a:pt x="1351" y="627"/>
                  </a:lnTo>
                  <a:lnTo>
                    <a:pt x="1380" y="654"/>
                  </a:lnTo>
                  <a:lnTo>
                    <a:pt x="1414" y="693"/>
                  </a:lnTo>
                  <a:lnTo>
                    <a:pt x="1438" y="721"/>
                  </a:lnTo>
                  <a:lnTo>
                    <a:pt x="1465" y="753"/>
                  </a:lnTo>
                  <a:lnTo>
                    <a:pt x="1494" y="789"/>
                  </a:lnTo>
                  <a:lnTo>
                    <a:pt x="1518" y="823"/>
                  </a:lnTo>
                  <a:lnTo>
                    <a:pt x="1542" y="862"/>
                  </a:lnTo>
                  <a:lnTo>
                    <a:pt x="1568" y="899"/>
                  </a:lnTo>
                  <a:lnTo>
                    <a:pt x="1589" y="939"/>
                  </a:lnTo>
                  <a:lnTo>
                    <a:pt x="1610" y="974"/>
                  </a:lnTo>
                  <a:lnTo>
                    <a:pt x="1630" y="1016"/>
                  </a:lnTo>
                  <a:lnTo>
                    <a:pt x="1649" y="1058"/>
                  </a:lnTo>
                  <a:lnTo>
                    <a:pt x="1665" y="1100"/>
                  </a:lnTo>
                  <a:lnTo>
                    <a:pt x="1681" y="1147"/>
                  </a:lnTo>
                  <a:lnTo>
                    <a:pt x="1701" y="1204"/>
                  </a:lnTo>
                  <a:lnTo>
                    <a:pt x="1714" y="1257"/>
                  </a:lnTo>
                  <a:lnTo>
                    <a:pt x="1727" y="1312"/>
                  </a:lnTo>
                  <a:lnTo>
                    <a:pt x="1734" y="1365"/>
                  </a:lnTo>
                  <a:lnTo>
                    <a:pt x="1743" y="1428"/>
                  </a:lnTo>
                  <a:lnTo>
                    <a:pt x="1750" y="1505"/>
                  </a:lnTo>
                  <a:lnTo>
                    <a:pt x="1751" y="1565"/>
                  </a:lnTo>
                  <a:lnTo>
                    <a:pt x="1750" y="1625"/>
                  </a:lnTo>
                  <a:lnTo>
                    <a:pt x="1745" y="1682"/>
                  </a:lnTo>
                  <a:lnTo>
                    <a:pt x="1738" y="1735"/>
                  </a:lnTo>
                  <a:lnTo>
                    <a:pt x="1731" y="1791"/>
                  </a:lnTo>
                  <a:lnTo>
                    <a:pt x="1719" y="1848"/>
                  </a:lnTo>
                  <a:lnTo>
                    <a:pt x="1703" y="1910"/>
                  </a:lnTo>
                  <a:lnTo>
                    <a:pt x="1683" y="1974"/>
                  </a:lnTo>
                  <a:lnTo>
                    <a:pt x="1569" y="1617"/>
                  </a:lnTo>
                  <a:lnTo>
                    <a:pt x="1132" y="1691"/>
                  </a:lnTo>
                  <a:lnTo>
                    <a:pt x="1141" y="1629"/>
                  </a:lnTo>
                  <a:lnTo>
                    <a:pt x="1145" y="1589"/>
                  </a:lnTo>
                  <a:lnTo>
                    <a:pt x="1145" y="1546"/>
                  </a:lnTo>
                  <a:lnTo>
                    <a:pt x="1143" y="1497"/>
                  </a:lnTo>
                  <a:lnTo>
                    <a:pt x="1136" y="1450"/>
                  </a:lnTo>
                  <a:lnTo>
                    <a:pt x="1127" y="1397"/>
                  </a:lnTo>
                  <a:lnTo>
                    <a:pt x="1115" y="1354"/>
                  </a:lnTo>
                  <a:lnTo>
                    <a:pt x="1096" y="1307"/>
                  </a:lnTo>
                  <a:lnTo>
                    <a:pt x="1079" y="1265"/>
                  </a:lnTo>
                  <a:lnTo>
                    <a:pt x="1058" y="1225"/>
                  </a:lnTo>
                  <a:lnTo>
                    <a:pt x="1039" y="1195"/>
                  </a:lnTo>
                  <a:lnTo>
                    <a:pt x="1020" y="1169"/>
                  </a:lnTo>
                  <a:lnTo>
                    <a:pt x="1002" y="1144"/>
                  </a:lnTo>
                  <a:lnTo>
                    <a:pt x="980" y="1119"/>
                  </a:lnTo>
                  <a:lnTo>
                    <a:pt x="956" y="1092"/>
                  </a:lnTo>
                  <a:lnTo>
                    <a:pt x="936" y="1073"/>
                  </a:lnTo>
                  <a:lnTo>
                    <a:pt x="914" y="1051"/>
                  </a:lnTo>
                  <a:lnTo>
                    <a:pt x="891" y="1031"/>
                  </a:lnTo>
                  <a:lnTo>
                    <a:pt x="864" y="1011"/>
                  </a:lnTo>
                  <a:lnTo>
                    <a:pt x="833" y="991"/>
                  </a:lnTo>
                  <a:lnTo>
                    <a:pt x="806" y="972"/>
                  </a:lnTo>
                  <a:lnTo>
                    <a:pt x="783" y="960"/>
                  </a:lnTo>
                  <a:lnTo>
                    <a:pt x="750" y="940"/>
                  </a:lnTo>
                  <a:lnTo>
                    <a:pt x="721" y="930"/>
                  </a:lnTo>
                  <a:lnTo>
                    <a:pt x="695" y="920"/>
                  </a:lnTo>
                  <a:lnTo>
                    <a:pt x="669" y="911"/>
                  </a:lnTo>
                  <a:lnTo>
                    <a:pt x="629" y="902"/>
                  </a:lnTo>
                  <a:lnTo>
                    <a:pt x="591" y="895"/>
                  </a:lnTo>
                  <a:lnTo>
                    <a:pt x="553" y="891"/>
                  </a:lnTo>
                  <a:lnTo>
                    <a:pt x="514" y="888"/>
                  </a:lnTo>
                  <a:lnTo>
                    <a:pt x="493" y="887"/>
                  </a:lnTo>
                  <a:lnTo>
                    <a:pt x="493" y="1208"/>
                  </a:lnTo>
                  <a:lnTo>
                    <a:pt x="0" y="613"/>
                  </a:lnTo>
                  <a:lnTo>
                    <a:pt x="492" y="0"/>
                  </a:lnTo>
                  <a:lnTo>
                    <a:pt x="492" y="276"/>
                  </a:lnTo>
                  <a:lnTo>
                    <a:pt x="518" y="277"/>
                  </a:lnTo>
                  <a:lnTo>
                    <a:pt x="557" y="279"/>
                  </a:lnTo>
                  <a:lnTo>
                    <a:pt x="597" y="281"/>
                  </a:lnTo>
                  <a:lnTo>
                    <a:pt x="635" y="285"/>
                  </a:lnTo>
                  <a:lnTo>
                    <a:pt x="667" y="289"/>
                  </a:lnTo>
                  <a:close/>
                </a:path>
              </a:pathLst>
            </a:custGeom>
            <a:solidFill>
              <a:srgbClr val="006699"/>
            </a:solidFill>
            <a:ln w="12700">
              <a:solidFill>
                <a:schemeClr val="tx1"/>
              </a:solidFill>
              <a:round/>
              <a:headEnd/>
              <a:tailEnd/>
            </a:ln>
            <a:effectLst>
              <a:outerShdw dist="35921" dir="2700000" algn="ctr" rotWithShape="0">
                <a:schemeClr val="tx1"/>
              </a:outerShdw>
            </a:effectLst>
          </p:spPr>
          <p:txBody>
            <a:bodyPr/>
            <a:lstStyle/>
            <a:p>
              <a:pPr eaLnBrk="0" fontAlgn="base" hangingPunct="0">
                <a:lnSpc>
                  <a:spcPct val="60000"/>
                </a:lnSpc>
                <a:spcBef>
                  <a:spcPct val="50000"/>
                </a:spcBef>
                <a:spcAft>
                  <a:spcPct val="0"/>
                </a:spcAft>
                <a:buFont typeface="Wingdings" pitchFamily="2" charset="2"/>
                <a:buChar char="§"/>
                <a:defRPr/>
              </a:pPr>
              <a:endParaRPr lang="en-US" sz="2399" dirty="0">
                <a:solidFill>
                  <a:srgbClr val="000000"/>
                </a:solidFill>
                <a:latin typeface="Sydnie" pitchFamily="2" charset="0"/>
                <a:cs typeface="Times New Roman" pitchFamily="18" charset="0"/>
              </a:endParaRPr>
            </a:p>
          </p:txBody>
        </p:sp>
        <p:sp>
          <p:nvSpPr>
            <p:cNvPr id="12" name="WordArt 8"/>
            <p:cNvSpPr>
              <a:spLocks noChangeArrowheads="1" noChangeShapeType="1" noTextEdit="1"/>
            </p:cNvSpPr>
            <p:nvPr/>
          </p:nvSpPr>
          <p:spPr bwMode="auto">
            <a:xfrm rot="-4594493">
              <a:off x="2493283" y="2945720"/>
              <a:ext cx="1409700" cy="409575"/>
            </a:xfrm>
            <a:prstGeom prst="rect">
              <a:avLst/>
            </a:prstGeom>
          </p:spPr>
          <p:txBody>
            <a:bodyPr wrap="none" fromWordArt="1">
              <a:prstTxWarp prst="textChevron">
                <a:avLst>
                  <a:gd name="adj" fmla="val 25000"/>
                </a:avLst>
              </a:prstTxWarp>
            </a:bodyPr>
            <a:lstStyle/>
            <a:p>
              <a:pPr eaLnBrk="0" fontAlgn="base" hangingPunct="0">
                <a:lnSpc>
                  <a:spcPct val="60000"/>
                </a:lnSpc>
                <a:spcBef>
                  <a:spcPct val="50000"/>
                </a:spcBef>
                <a:spcAft>
                  <a:spcPct val="0"/>
                </a:spcAft>
                <a:buFont typeface="Wingdings" pitchFamily="2" charset="2"/>
                <a:buChar char="§"/>
              </a:pPr>
              <a:r>
                <a:rPr lang="en-US" sz="2799" kern="10" dirty="0">
                  <a:ln w="9525">
                    <a:noFill/>
                    <a:round/>
                    <a:headEnd/>
                    <a:tailEnd/>
                  </a:ln>
                  <a:solidFill>
                    <a:srgbClr val="FFFFFF"/>
                  </a:solidFill>
                  <a:latin typeface="Arial Narrow"/>
                </a:rPr>
                <a:t>PROCESS</a:t>
              </a:r>
            </a:p>
          </p:txBody>
        </p:sp>
        <p:sp>
          <p:nvSpPr>
            <p:cNvPr id="15" name="WordArt 12"/>
            <p:cNvSpPr>
              <a:spLocks noChangeArrowheads="1" noChangeShapeType="1" noTextEdit="1"/>
            </p:cNvSpPr>
            <p:nvPr/>
          </p:nvSpPr>
          <p:spPr bwMode="auto">
            <a:xfrm rot="2707978">
              <a:off x="4364945" y="2452007"/>
              <a:ext cx="1152525" cy="409575"/>
            </a:xfrm>
            <a:prstGeom prst="rect">
              <a:avLst/>
            </a:prstGeom>
          </p:spPr>
          <p:txBody>
            <a:bodyPr wrap="none" fromWordArt="1">
              <a:prstTxWarp prst="textChevron">
                <a:avLst>
                  <a:gd name="adj" fmla="val 25000"/>
                </a:avLst>
              </a:prstTxWarp>
            </a:bodyPr>
            <a:lstStyle/>
            <a:p>
              <a:pPr eaLnBrk="0" fontAlgn="base" hangingPunct="0">
                <a:lnSpc>
                  <a:spcPct val="60000"/>
                </a:lnSpc>
                <a:spcBef>
                  <a:spcPct val="50000"/>
                </a:spcBef>
                <a:spcAft>
                  <a:spcPct val="0"/>
                </a:spcAft>
                <a:buFont typeface="Wingdings" pitchFamily="2" charset="2"/>
                <a:buChar char="§"/>
              </a:pPr>
              <a:r>
                <a:rPr lang="en-US" sz="2799" kern="10" dirty="0">
                  <a:ln w="9525">
                    <a:noFill/>
                    <a:round/>
                    <a:headEnd/>
                    <a:tailEnd/>
                  </a:ln>
                  <a:solidFill>
                    <a:srgbClr val="FFFFFF"/>
                  </a:solidFill>
                  <a:latin typeface="Arial Narrow"/>
                </a:rPr>
                <a:t>PEOPLE</a:t>
              </a:r>
            </a:p>
          </p:txBody>
        </p:sp>
        <p:grpSp>
          <p:nvGrpSpPr>
            <p:cNvPr id="17" name="Group 557"/>
            <p:cNvGrpSpPr>
              <a:grpSpLocks/>
            </p:cNvGrpSpPr>
            <p:nvPr/>
          </p:nvGrpSpPr>
          <p:grpSpPr bwMode="auto">
            <a:xfrm>
              <a:off x="3428320" y="3175907"/>
              <a:ext cx="2266950" cy="2009775"/>
              <a:chOff x="3723" y="2668"/>
              <a:chExt cx="1428" cy="1266"/>
            </a:xfrm>
          </p:grpSpPr>
          <p:sp>
            <p:nvSpPr>
              <p:cNvPr id="18" name="Freeform 5"/>
              <p:cNvSpPr>
                <a:spLocks/>
              </p:cNvSpPr>
              <p:nvPr/>
            </p:nvSpPr>
            <p:spPr bwMode="auto">
              <a:xfrm rot="7222917">
                <a:off x="3804" y="2587"/>
                <a:ext cx="1266" cy="1428"/>
              </a:xfrm>
              <a:custGeom>
                <a:avLst/>
                <a:gdLst>
                  <a:gd name="T0" fmla="*/ 691 w 1751"/>
                  <a:gd name="T1" fmla="*/ 293 h 1974"/>
                  <a:gd name="T2" fmla="*/ 755 w 1751"/>
                  <a:gd name="T3" fmla="*/ 307 h 1974"/>
                  <a:gd name="T4" fmla="*/ 805 w 1751"/>
                  <a:gd name="T5" fmla="*/ 319 h 1974"/>
                  <a:gd name="T6" fmla="*/ 857 w 1751"/>
                  <a:gd name="T7" fmla="*/ 335 h 1974"/>
                  <a:gd name="T8" fmla="*/ 908 w 1751"/>
                  <a:gd name="T9" fmla="*/ 352 h 1974"/>
                  <a:gd name="T10" fmla="*/ 968 w 1751"/>
                  <a:gd name="T11" fmla="*/ 376 h 1974"/>
                  <a:gd name="T12" fmla="*/ 1026 w 1751"/>
                  <a:gd name="T13" fmla="*/ 401 h 1974"/>
                  <a:gd name="T14" fmla="*/ 1082 w 1751"/>
                  <a:gd name="T15" fmla="*/ 429 h 1974"/>
                  <a:gd name="T16" fmla="*/ 1130 w 1751"/>
                  <a:gd name="T17" fmla="*/ 458 h 1974"/>
                  <a:gd name="T18" fmla="*/ 1177 w 1751"/>
                  <a:gd name="T19" fmla="*/ 489 h 1974"/>
                  <a:gd name="T20" fmla="*/ 1231 w 1751"/>
                  <a:gd name="T21" fmla="*/ 526 h 1974"/>
                  <a:gd name="T22" fmla="*/ 1277 w 1751"/>
                  <a:gd name="T23" fmla="*/ 562 h 1974"/>
                  <a:gd name="T24" fmla="*/ 1351 w 1751"/>
                  <a:gd name="T25" fmla="*/ 627 h 1974"/>
                  <a:gd name="T26" fmla="*/ 1414 w 1751"/>
                  <a:gd name="T27" fmla="*/ 693 h 1974"/>
                  <a:gd name="T28" fmla="*/ 1465 w 1751"/>
                  <a:gd name="T29" fmla="*/ 753 h 1974"/>
                  <a:gd name="T30" fmla="*/ 1518 w 1751"/>
                  <a:gd name="T31" fmla="*/ 823 h 1974"/>
                  <a:gd name="T32" fmla="*/ 1568 w 1751"/>
                  <a:gd name="T33" fmla="*/ 899 h 1974"/>
                  <a:gd name="T34" fmla="*/ 1610 w 1751"/>
                  <a:gd name="T35" fmla="*/ 974 h 1974"/>
                  <a:gd name="T36" fmla="*/ 1649 w 1751"/>
                  <a:gd name="T37" fmla="*/ 1058 h 1974"/>
                  <a:gd name="T38" fmla="*/ 1681 w 1751"/>
                  <a:gd name="T39" fmla="*/ 1147 h 1974"/>
                  <a:gd name="T40" fmla="*/ 1714 w 1751"/>
                  <a:gd name="T41" fmla="*/ 1257 h 1974"/>
                  <a:gd name="T42" fmla="*/ 1734 w 1751"/>
                  <a:gd name="T43" fmla="*/ 1365 h 1974"/>
                  <a:gd name="T44" fmla="*/ 1750 w 1751"/>
                  <a:gd name="T45" fmla="*/ 1505 h 1974"/>
                  <a:gd name="T46" fmla="*/ 1750 w 1751"/>
                  <a:gd name="T47" fmla="*/ 1625 h 1974"/>
                  <a:gd name="T48" fmla="*/ 1738 w 1751"/>
                  <a:gd name="T49" fmla="*/ 1735 h 1974"/>
                  <a:gd name="T50" fmla="*/ 1719 w 1751"/>
                  <a:gd name="T51" fmla="*/ 1848 h 1974"/>
                  <a:gd name="T52" fmla="*/ 1683 w 1751"/>
                  <a:gd name="T53" fmla="*/ 1974 h 1974"/>
                  <a:gd name="T54" fmla="*/ 1132 w 1751"/>
                  <a:gd name="T55" fmla="*/ 1691 h 1974"/>
                  <a:gd name="T56" fmla="*/ 1145 w 1751"/>
                  <a:gd name="T57" fmla="*/ 1589 h 1974"/>
                  <a:gd name="T58" fmla="*/ 1143 w 1751"/>
                  <a:gd name="T59" fmla="*/ 1497 h 1974"/>
                  <a:gd name="T60" fmla="*/ 1127 w 1751"/>
                  <a:gd name="T61" fmla="*/ 1397 h 1974"/>
                  <a:gd name="T62" fmla="*/ 1096 w 1751"/>
                  <a:gd name="T63" fmla="*/ 1307 h 1974"/>
                  <a:gd name="T64" fmla="*/ 1058 w 1751"/>
                  <a:gd name="T65" fmla="*/ 1225 h 1974"/>
                  <a:gd name="T66" fmla="*/ 1020 w 1751"/>
                  <a:gd name="T67" fmla="*/ 1169 h 1974"/>
                  <a:gd name="T68" fmla="*/ 980 w 1751"/>
                  <a:gd name="T69" fmla="*/ 1119 h 1974"/>
                  <a:gd name="T70" fmla="*/ 936 w 1751"/>
                  <a:gd name="T71" fmla="*/ 1073 h 1974"/>
                  <a:gd name="T72" fmla="*/ 891 w 1751"/>
                  <a:gd name="T73" fmla="*/ 1031 h 1974"/>
                  <a:gd name="T74" fmla="*/ 833 w 1751"/>
                  <a:gd name="T75" fmla="*/ 991 h 1974"/>
                  <a:gd name="T76" fmla="*/ 783 w 1751"/>
                  <a:gd name="T77" fmla="*/ 960 h 1974"/>
                  <a:gd name="T78" fmla="*/ 721 w 1751"/>
                  <a:gd name="T79" fmla="*/ 930 h 1974"/>
                  <a:gd name="T80" fmla="*/ 669 w 1751"/>
                  <a:gd name="T81" fmla="*/ 911 h 1974"/>
                  <a:gd name="T82" fmla="*/ 591 w 1751"/>
                  <a:gd name="T83" fmla="*/ 895 h 1974"/>
                  <a:gd name="T84" fmla="*/ 514 w 1751"/>
                  <a:gd name="T85" fmla="*/ 888 h 1974"/>
                  <a:gd name="T86" fmla="*/ 493 w 1751"/>
                  <a:gd name="T87" fmla="*/ 1208 h 1974"/>
                  <a:gd name="T88" fmla="*/ 492 w 1751"/>
                  <a:gd name="T89" fmla="*/ 0 h 1974"/>
                  <a:gd name="T90" fmla="*/ 518 w 1751"/>
                  <a:gd name="T91" fmla="*/ 277 h 1974"/>
                  <a:gd name="T92" fmla="*/ 597 w 1751"/>
                  <a:gd name="T93" fmla="*/ 281 h 1974"/>
                  <a:gd name="T94" fmla="*/ 667 w 1751"/>
                  <a:gd name="T95" fmla="*/ 289 h 19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51"/>
                  <a:gd name="T145" fmla="*/ 0 h 1974"/>
                  <a:gd name="T146" fmla="*/ 1751 w 1751"/>
                  <a:gd name="T147" fmla="*/ 1974 h 19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51" h="1974">
                    <a:moveTo>
                      <a:pt x="667" y="289"/>
                    </a:moveTo>
                    <a:lnTo>
                      <a:pt x="691" y="293"/>
                    </a:lnTo>
                    <a:lnTo>
                      <a:pt x="723" y="299"/>
                    </a:lnTo>
                    <a:lnTo>
                      <a:pt x="755" y="307"/>
                    </a:lnTo>
                    <a:lnTo>
                      <a:pt x="778" y="312"/>
                    </a:lnTo>
                    <a:lnTo>
                      <a:pt x="805" y="319"/>
                    </a:lnTo>
                    <a:lnTo>
                      <a:pt x="830" y="327"/>
                    </a:lnTo>
                    <a:lnTo>
                      <a:pt x="857" y="335"/>
                    </a:lnTo>
                    <a:lnTo>
                      <a:pt x="880" y="341"/>
                    </a:lnTo>
                    <a:lnTo>
                      <a:pt x="908" y="352"/>
                    </a:lnTo>
                    <a:lnTo>
                      <a:pt x="940" y="365"/>
                    </a:lnTo>
                    <a:lnTo>
                      <a:pt x="968" y="376"/>
                    </a:lnTo>
                    <a:lnTo>
                      <a:pt x="995" y="388"/>
                    </a:lnTo>
                    <a:lnTo>
                      <a:pt x="1026" y="401"/>
                    </a:lnTo>
                    <a:lnTo>
                      <a:pt x="1055" y="416"/>
                    </a:lnTo>
                    <a:lnTo>
                      <a:pt x="1082" y="429"/>
                    </a:lnTo>
                    <a:lnTo>
                      <a:pt x="1107" y="445"/>
                    </a:lnTo>
                    <a:lnTo>
                      <a:pt x="1130" y="458"/>
                    </a:lnTo>
                    <a:lnTo>
                      <a:pt x="1152" y="474"/>
                    </a:lnTo>
                    <a:lnTo>
                      <a:pt x="1177" y="489"/>
                    </a:lnTo>
                    <a:lnTo>
                      <a:pt x="1205" y="508"/>
                    </a:lnTo>
                    <a:lnTo>
                      <a:pt x="1231" y="526"/>
                    </a:lnTo>
                    <a:lnTo>
                      <a:pt x="1255" y="545"/>
                    </a:lnTo>
                    <a:lnTo>
                      <a:pt x="1277" y="562"/>
                    </a:lnTo>
                    <a:lnTo>
                      <a:pt x="1313" y="593"/>
                    </a:lnTo>
                    <a:lnTo>
                      <a:pt x="1351" y="627"/>
                    </a:lnTo>
                    <a:lnTo>
                      <a:pt x="1380" y="654"/>
                    </a:lnTo>
                    <a:lnTo>
                      <a:pt x="1414" y="693"/>
                    </a:lnTo>
                    <a:lnTo>
                      <a:pt x="1438" y="721"/>
                    </a:lnTo>
                    <a:lnTo>
                      <a:pt x="1465" y="753"/>
                    </a:lnTo>
                    <a:lnTo>
                      <a:pt x="1494" y="789"/>
                    </a:lnTo>
                    <a:lnTo>
                      <a:pt x="1518" y="823"/>
                    </a:lnTo>
                    <a:lnTo>
                      <a:pt x="1542" y="862"/>
                    </a:lnTo>
                    <a:lnTo>
                      <a:pt x="1568" y="899"/>
                    </a:lnTo>
                    <a:lnTo>
                      <a:pt x="1589" y="939"/>
                    </a:lnTo>
                    <a:lnTo>
                      <a:pt x="1610" y="974"/>
                    </a:lnTo>
                    <a:lnTo>
                      <a:pt x="1630" y="1016"/>
                    </a:lnTo>
                    <a:lnTo>
                      <a:pt x="1649" y="1058"/>
                    </a:lnTo>
                    <a:lnTo>
                      <a:pt x="1665" y="1100"/>
                    </a:lnTo>
                    <a:lnTo>
                      <a:pt x="1681" y="1147"/>
                    </a:lnTo>
                    <a:lnTo>
                      <a:pt x="1701" y="1204"/>
                    </a:lnTo>
                    <a:lnTo>
                      <a:pt x="1714" y="1257"/>
                    </a:lnTo>
                    <a:lnTo>
                      <a:pt x="1727" y="1312"/>
                    </a:lnTo>
                    <a:lnTo>
                      <a:pt x="1734" y="1365"/>
                    </a:lnTo>
                    <a:lnTo>
                      <a:pt x="1743" y="1428"/>
                    </a:lnTo>
                    <a:lnTo>
                      <a:pt x="1750" y="1505"/>
                    </a:lnTo>
                    <a:lnTo>
                      <a:pt x="1751" y="1565"/>
                    </a:lnTo>
                    <a:lnTo>
                      <a:pt x="1750" y="1625"/>
                    </a:lnTo>
                    <a:lnTo>
                      <a:pt x="1745" y="1682"/>
                    </a:lnTo>
                    <a:lnTo>
                      <a:pt x="1738" y="1735"/>
                    </a:lnTo>
                    <a:lnTo>
                      <a:pt x="1731" y="1791"/>
                    </a:lnTo>
                    <a:lnTo>
                      <a:pt x="1719" y="1848"/>
                    </a:lnTo>
                    <a:lnTo>
                      <a:pt x="1703" y="1910"/>
                    </a:lnTo>
                    <a:lnTo>
                      <a:pt x="1683" y="1974"/>
                    </a:lnTo>
                    <a:lnTo>
                      <a:pt x="1569" y="1617"/>
                    </a:lnTo>
                    <a:lnTo>
                      <a:pt x="1132" y="1691"/>
                    </a:lnTo>
                    <a:lnTo>
                      <a:pt x="1141" y="1629"/>
                    </a:lnTo>
                    <a:lnTo>
                      <a:pt x="1145" y="1589"/>
                    </a:lnTo>
                    <a:lnTo>
                      <a:pt x="1145" y="1546"/>
                    </a:lnTo>
                    <a:lnTo>
                      <a:pt x="1143" y="1497"/>
                    </a:lnTo>
                    <a:lnTo>
                      <a:pt x="1136" y="1450"/>
                    </a:lnTo>
                    <a:lnTo>
                      <a:pt x="1127" y="1397"/>
                    </a:lnTo>
                    <a:lnTo>
                      <a:pt x="1115" y="1354"/>
                    </a:lnTo>
                    <a:lnTo>
                      <a:pt x="1096" y="1307"/>
                    </a:lnTo>
                    <a:lnTo>
                      <a:pt x="1079" y="1265"/>
                    </a:lnTo>
                    <a:lnTo>
                      <a:pt x="1058" y="1225"/>
                    </a:lnTo>
                    <a:lnTo>
                      <a:pt x="1039" y="1195"/>
                    </a:lnTo>
                    <a:lnTo>
                      <a:pt x="1020" y="1169"/>
                    </a:lnTo>
                    <a:lnTo>
                      <a:pt x="1002" y="1144"/>
                    </a:lnTo>
                    <a:lnTo>
                      <a:pt x="980" y="1119"/>
                    </a:lnTo>
                    <a:lnTo>
                      <a:pt x="956" y="1092"/>
                    </a:lnTo>
                    <a:lnTo>
                      <a:pt x="936" y="1073"/>
                    </a:lnTo>
                    <a:lnTo>
                      <a:pt x="914" y="1051"/>
                    </a:lnTo>
                    <a:lnTo>
                      <a:pt x="891" y="1031"/>
                    </a:lnTo>
                    <a:lnTo>
                      <a:pt x="864" y="1011"/>
                    </a:lnTo>
                    <a:lnTo>
                      <a:pt x="833" y="991"/>
                    </a:lnTo>
                    <a:lnTo>
                      <a:pt x="806" y="972"/>
                    </a:lnTo>
                    <a:lnTo>
                      <a:pt x="783" y="960"/>
                    </a:lnTo>
                    <a:lnTo>
                      <a:pt x="750" y="940"/>
                    </a:lnTo>
                    <a:lnTo>
                      <a:pt x="721" y="930"/>
                    </a:lnTo>
                    <a:lnTo>
                      <a:pt x="695" y="920"/>
                    </a:lnTo>
                    <a:lnTo>
                      <a:pt x="669" y="911"/>
                    </a:lnTo>
                    <a:lnTo>
                      <a:pt x="629" y="902"/>
                    </a:lnTo>
                    <a:lnTo>
                      <a:pt x="591" y="895"/>
                    </a:lnTo>
                    <a:lnTo>
                      <a:pt x="553" y="891"/>
                    </a:lnTo>
                    <a:lnTo>
                      <a:pt x="514" y="888"/>
                    </a:lnTo>
                    <a:lnTo>
                      <a:pt x="493" y="887"/>
                    </a:lnTo>
                    <a:lnTo>
                      <a:pt x="493" y="1208"/>
                    </a:lnTo>
                    <a:lnTo>
                      <a:pt x="0" y="613"/>
                    </a:lnTo>
                    <a:lnTo>
                      <a:pt x="492" y="0"/>
                    </a:lnTo>
                    <a:lnTo>
                      <a:pt x="492" y="276"/>
                    </a:lnTo>
                    <a:lnTo>
                      <a:pt x="518" y="277"/>
                    </a:lnTo>
                    <a:lnTo>
                      <a:pt x="557" y="279"/>
                    </a:lnTo>
                    <a:lnTo>
                      <a:pt x="597" y="281"/>
                    </a:lnTo>
                    <a:lnTo>
                      <a:pt x="635" y="285"/>
                    </a:lnTo>
                    <a:lnTo>
                      <a:pt x="667" y="289"/>
                    </a:lnTo>
                    <a:close/>
                  </a:path>
                </a:pathLst>
              </a:custGeom>
              <a:solidFill>
                <a:srgbClr val="006699"/>
              </a:solidFill>
              <a:ln w="12700">
                <a:solidFill>
                  <a:schemeClr val="tx1"/>
                </a:solidFill>
                <a:round/>
                <a:headEnd/>
                <a:tailEnd/>
              </a:ln>
              <a:effectLst>
                <a:outerShdw dist="35921" dir="2700000" algn="ctr" rotWithShape="0">
                  <a:schemeClr val="tx1"/>
                </a:outerShdw>
              </a:effectLst>
            </p:spPr>
            <p:txBody>
              <a:bodyPr rot="10800000" vert="eaVert"/>
              <a:lstStyle/>
              <a:p>
                <a:pPr eaLnBrk="0" fontAlgn="base" hangingPunct="0">
                  <a:lnSpc>
                    <a:spcPct val="60000"/>
                  </a:lnSpc>
                  <a:spcBef>
                    <a:spcPct val="50000"/>
                  </a:spcBef>
                  <a:spcAft>
                    <a:spcPct val="0"/>
                  </a:spcAft>
                  <a:buFont typeface="Wingdings" pitchFamily="2" charset="2"/>
                  <a:buChar char="§"/>
                  <a:defRPr/>
                </a:pPr>
                <a:endParaRPr lang="en-US" sz="2399" dirty="0">
                  <a:solidFill>
                    <a:srgbClr val="000000"/>
                  </a:solidFill>
                  <a:latin typeface="Sydnie" pitchFamily="2" charset="0"/>
                  <a:cs typeface="Times New Roman" pitchFamily="18" charset="0"/>
                </a:endParaRPr>
              </a:p>
            </p:txBody>
          </p:sp>
          <p:sp>
            <p:nvSpPr>
              <p:cNvPr id="19" name="WordArt 9"/>
              <p:cNvSpPr>
                <a:spLocks noChangeArrowheads="1" noChangeShapeType="1" noTextEdit="1"/>
              </p:cNvSpPr>
              <p:nvPr/>
            </p:nvSpPr>
            <p:spPr bwMode="auto">
              <a:xfrm rot="-1077985">
                <a:off x="3957" y="3228"/>
                <a:ext cx="754" cy="294"/>
              </a:xfrm>
              <a:prstGeom prst="rect">
                <a:avLst/>
              </a:prstGeom>
            </p:spPr>
            <p:txBody>
              <a:bodyPr wrap="none" fromWordArt="1">
                <a:prstTxWarp prst="textCanDown">
                  <a:avLst>
                    <a:gd name="adj" fmla="val 33333"/>
                  </a:avLst>
                </a:prstTxWarp>
              </a:bodyPr>
              <a:lstStyle/>
              <a:p>
                <a:pPr eaLnBrk="0" fontAlgn="base" hangingPunct="0">
                  <a:lnSpc>
                    <a:spcPct val="60000"/>
                  </a:lnSpc>
                  <a:spcBef>
                    <a:spcPct val="50000"/>
                  </a:spcBef>
                  <a:spcAft>
                    <a:spcPct val="0"/>
                  </a:spcAft>
                  <a:buFont typeface="Wingdings" pitchFamily="2" charset="2"/>
                  <a:buChar char="§"/>
                </a:pPr>
                <a:r>
                  <a:rPr lang="en-US" sz="1999" kern="10" dirty="0">
                    <a:ln w="9525">
                      <a:noFill/>
                      <a:round/>
                      <a:headEnd/>
                      <a:tailEnd/>
                    </a:ln>
                    <a:solidFill>
                      <a:srgbClr val="FFFFFF"/>
                    </a:solidFill>
                    <a:latin typeface="Arial Narrow"/>
                  </a:rPr>
                  <a:t>TOOLS</a:t>
                </a:r>
              </a:p>
            </p:txBody>
          </p:sp>
          <p:sp>
            <p:nvSpPr>
              <p:cNvPr id="20" name="WordArt 10"/>
              <p:cNvSpPr>
                <a:spLocks noChangeArrowheads="1" noChangeShapeType="1" noTextEdit="1"/>
              </p:cNvSpPr>
              <p:nvPr/>
            </p:nvSpPr>
            <p:spPr bwMode="auto">
              <a:xfrm rot="-1077985">
                <a:off x="4041" y="3446"/>
                <a:ext cx="754" cy="254"/>
              </a:xfrm>
              <a:prstGeom prst="rect">
                <a:avLst/>
              </a:prstGeom>
            </p:spPr>
            <p:txBody>
              <a:bodyPr wrap="none" fromWordArt="1">
                <a:prstTxWarp prst="textCanDown">
                  <a:avLst>
                    <a:gd name="adj" fmla="val 33333"/>
                  </a:avLst>
                </a:prstTxWarp>
              </a:bodyPr>
              <a:lstStyle/>
              <a:p>
                <a:pPr eaLnBrk="0" fontAlgn="base" hangingPunct="0">
                  <a:lnSpc>
                    <a:spcPct val="60000"/>
                  </a:lnSpc>
                  <a:spcBef>
                    <a:spcPct val="50000"/>
                  </a:spcBef>
                  <a:spcAft>
                    <a:spcPct val="0"/>
                  </a:spcAft>
                  <a:buFont typeface="Wingdings" pitchFamily="2" charset="2"/>
                  <a:buChar char="§"/>
                </a:pPr>
                <a:r>
                  <a:rPr lang="en-US" sz="1999" kern="10" dirty="0">
                    <a:ln w="9525">
                      <a:noFill/>
                      <a:round/>
                      <a:headEnd/>
                      <a:tailEnd/>
                    </a:ln>
                    <a:solidFill>
                      <a:srgbClr val="FFFFFF"/>
                    </a:solidFill>
                    <a:latin typeface="Arial Narrow"/>
                  </a:rPr>
                  <a:t>TECHNIQUES</a:t>
                </a:r>
              </a:p>
            </p:txBody>
          </p:sp>
        </p:grpSp>
      </p:grpSp>
      <p:sp>
        <p:nvSpPr>
          <p:cNvPr id="22" name="Slide Number Placeholder 3"/>
          <p:cNvSpPr txBox="1">
            <a:spLocks/>
          </p:cNvSpPr>
          <p:nvPr/>
        </p:nvSpPr>
        <p:spPr bwMode="auto">
          <a:xfrm>
            <a:off x="1525191" y="6649169"/>
            <a:ext cx="1142702" cy="230312"/>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p>
            <a:pPr eaLnBrk="0" fontAlgn="base" hangingPunct="0">
              <a:spcBef>
                <a:spcPct val="0"/>
              </a:spcBef>
              <a:spcAft>
                <a:spcPct val="0"/>
              </a:spcAft>
              <a:defRPr/>
            </a:pPr>
            <a:endParaRPr lang="en-US" sz="900" b="1" dirty="0">
              <a:solidFill>
                <a:srgbClr val="FFFFFF"/>
              </a:solidFill>
              <a:latin typeface="Arial" charset="0"/>
            </a:endParaRPr>
          </a:p>
        </p:txBody>
      </p:sp>
      <p:sp>
        <p:nvSpPr>
          <p:cNvPr id="23" name="Slide Number Placeholder 3"/>
          <p:cNvSpPr txBox="1">
            <a:spLocks/>
          </p:cNvSpPr>
          <p:nvPr/>
        </p:nvSpPr>
        <p:spPr>
          <a:xfrm>
            <a:off x="10468182" y="6629400"/>
            <a:ext cx="1647618" cy="152360"/>
          </a:xfrm>
          <a:prstGeom prst="rect">
            <a:avLst/>
          </a:prstGeom>
          <a:noFill/>
        </p:spPr>
        <p:txBody>
          <a:bodyPr/>
          <a:ls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algn="r" eaLnBrk="0" hangingPunct="0">
              <a:lnSpc>
                <a:spcPct val="60000"/>
              </a:lnSpc>
            </a:pPr>
            <a:r>
              <a:rPr lang="en-US" sz="1000" dirty="0">
                <a:solidFill>
                  <a:srgbClr val="FFFFFF"/>
                </a:solidFill>
              </a:rPr>
              <a:t> </a:t>
            </a:r>
            <a:fld id="{02CD60DE-9BBE-46A5-A55A-32BE0FAC2FD6}" type="slidenum">
              <a:rPr lang="en-US" sz="1000">
                <a:solidFill>
                  <a:schemeClr val="accent1">
                    <a:lumMod val="50000"/>
                  </a:schemeClr>
                </a:solidFill>
                <a:latin typeface="+mn-lt"/>
              </a:rPr>
              <a:pPr algn="r" eaLnBrk="0" hangingPunct="0">
                <a:lnSpc>
                  <a:spcPct val="60000"/>
                </a:lnSpc>
              </a:pPr>
              <a:t>12</a:t>
            </a:fld>
            <a:endParaRPr lang="en-US" sz="1000" dirty="0">
              <a:solidFill>
                <a:schemeClr val="accent1">
                  <a:lumMod val="50000"/>
                </a:schemeClr>
              </a:solidFill>
              <a:latin typeface="+mn-lt"/>
            </a:endParaRPr>
          </a:p>
        </p:txBody>
      </p:sp>
      <p:sp>
        <p:nvSpPr>
          <p:cNvPr id="8" name="Content Placeholder 7"/>
          <p:cNvSpPr>
            <a:spLocks noGrp="1"/>
          </p:cNvSpPr>
          <p:nvPr>
            <p:ph idx="1"/>
          </p:nvPr>
        </p:nvSpPr>
        <p:spPr>
          <a:xfrm>
            <a:off x="200483" y="1026866"/>
            <a:ext cx="7784053" cy="5150097"/>
          </a:xfrm>
        </p:spPr>
        <p:txBody>
          <a:bodyPr>
            <a:normAutofit fontScale="85000" lnSpcReduction="20000"/>
          </a:bodyPr>
          <a:lstStyle/>
          <a:p>
            <a:pPr marL="457200" indent="-457200" fontAlgn="base">
              <a:lnSpc>
                <a:spcPct val="60000"/>
              </a:lnSpc>
              <a:spcBef>
                <a:spcPct val="50000"/>
              </a:spcBef>
              <a:spcAft>
                <a:spcPct val="0"/>
              </a:spcAft>
            </a:pPr>
            <a:r>
              <a:rPr lang="en-US" sz="2799" b="1" dirty="0">
                <a:solidFill>
                  <a:srgbClr val="000000"/>
                </a:solidFill>
              </a:rPr>
              <a:t>Typical functions for DCMA personnel</a:t>
            </a:r>
          </a:p>
          <a:p>
            <a:pPr marL="457200" indent="-457200" fontAlgn="base">
              <a:lnSpc>
                <a:spcPct val="60000"/>
              </a:lnSpc>
              <a:spcBef>
                <a:spcPct val="50000"/>
              </a:spcBef>
              <a:spcAft>
                <a:spcPct val="0"/>
              </a:spcAft>
            </a:pPr>
            <a:endParaRPr lang="en-US" sz="2799" b="1" dirty="0">
              <a:solidFill>
                <a:srgbClr val="000000"/>
              </a:solidFill>
            </a:endParaRPr>
          </a:p>
          <a:p>
            <a:pPr marL="457200" indent="-457200" fontAlgn="base">
              <a:lnSpc>
                <a:spcPct val="60000"/>
              </a:lnSpc>
              <a:spcBef>
                <a:spcPct val="50000"/>
              </a:spcBef>
              <a:spcAft>
                <a:spcPct val="0"/>
              </a:spcAft>
            </a:pPr>
            <a:r>
              <a:rPr lang="en-US" sz="2799" b="1" dirty="0">
                <a:solidFill>
                  <a:srgbClr val="000000"/>
                </a:solidFill>
              </a:rPr>
              <a:t> DCMA Capabilities</a:t>
            </a:r>
          </a:p>
          <a:p>
            <a:pPr marL="799963" lvl="1" indent="-342900" fontAlgn="base">
              <a:lnSpc>
                <a:spcPct val="60000"/>
              </a:lnSpc>
              <a:spcBef>
                <a:spcPct val="50000"/>
              </a:spcBef>
              <a:spcAft>
                <a:spcPct val="0"/>
              </a:spcAft>
              <a:buFont typeface="Arial" panose="020B0604020202020204" pitchFamily="34" charset="0"/>
              <a:buChar char="•"/>
            </a:pPr>
            <a:r>
              <a:rPr lang="en-US" sz="1999" dirty="0">
                <a:solidFill>
                  <a:srgbClr val="000000"/>
                </a:solidFill>
              </a:rPr>
              <a:t>Acquisition Directorate (AQ)</a:t>
            </a:r>
          </a:p>
          <a:p>
            <a:pPr marL="1257163" lvl="2" indent="-342900" fontAlgn="base">
              <a:lnSpc>
                <a:spcPct val="60000"/>
              </a:lnSpc>
              <a:spcBef>
                <a:spcPct val="50000"/>
              </a:spcBef>
              <a:spcAft>
                <a:spcPct val="0"/>
              </a:spcAft>
            </a:pPr>
            <a:r>
              <a:rPr lang="en-US" sz="1599" b="1" dirty="0">
                <a:solidFill>
                  <a:srgbClr val="000000"/>
                </a:solidFill>
              </a:rPr>
              <a:t>Contract Administration Support</a:t>
            </a:r>
          </a:p>
          <a:p>
            <a:pPr marL="1257163" lvl="2" indent="-342900" fontAlgn="base">
              <a:lnSpc>
                <a:spcPct val="60000"/>
              </a:lnSpc>
              <a:spcBef>
                <a:spcPct val="50000"/>
              </a:spcBef>
              <a:spcAft>
                <a:spcPct val="0"/>
              </a:spcAft>
            </a:pPr>
            <a:r>
              <a:rPr lang="en-US" sz="1599" dirty="0">
                <a:solidFill>
                  <a:srgbClr val="000000"/>
                </a:solidFill>
              </a:rPr>
              <a:t>Contractor Business Systems</a:t>
            </a:r>
          </a:p>
          <a:p>
            <a:pPr marL="1257163" lvl="2" indent="-342900" fontAlgn="base">
              <a:lnSpc>
                <a:spcPct val="60000"/>
              </a:lnSpc>
              <a:spcBef>
                <a:spcPct val="50000"/>
              </a:spcBef>
              <a:spcAft>
                <a:spcPct val="0"/>
              </a:spcAft>
            </a:pPr>
            <a:r>
              <a:rPr lang="en-US" sz="1599" b="1" dirty="0">
                <a:solidFill>
                  <a:srgbClr val="000000"/>
                </a:solidFill>
              </a:rPr>
              <a:t>Property and Plant Clearance</a:t>
            </a:r>
          </a:p>
          <a:p>
            <a:pPr marL="1257163" lvl="2" indent="-342900" fontAlgn="base">
              <a:lnSpc>
                <a:spcPct val="60000"/>
              </a:lnSpc>
              <a:spcBef>
                <a:spcPct val="50000"/>
              </a:spcBef>
              <a:spcAft>
                <a:spcPct val="0"/>
              </a:spcAft>
            </a:pPr>
            <a:r>
              <a:rPr lang="en-US" sz="1599" dirty="0">
                <a:solidFill>
                  <a:srgbClr val="000000"/>
                </a:solidFill>
              </a:rPr>
              <a:t>Small Business Support</a:t>
            </a:r>
          </a:p>
          <a:p>
            <a:pPr marL="1257163" lvl="2" indent="-342900" fontAlgn="base">
              <a:lnSpc>
                <a:spcPct val="60000"/>
              </a:lnSpc>
              <a:spcBef>
                <a:spcPct val="50000"/>
              </a:spcBef>
              <a:spcAft>
                <a:spcPct val="0"/>
              </a:spcAft>
            </a:pPr>
            <a:r>
              <a:rPr lang="en-US" sz="1599" dirty="0">
                <a:solidFill>
                  <a:srgbClr val="000000"/>
                </a:solidFill>
              </a:rPr>
              <a:t>Contract Terminations</a:t>
            </a:r>
          </a:p>
          <a:p>
            <a:pPr marL="1257163" lvl="2" indent="-342900" fontAlgn="base">
              <a:lnSpc>
                <a:spcPct val="60000"/>
              </a:lnSpc>
              <a:spcBef>
                <a:spcPct val="50000"/>
              </a:spcBef>
              <a:spcAft>
                <a:spcPct val="0"/>
              </a:spcAft>
            </a:pPr>
            <a:r>
              <a:rPr lang="en-US" sz="1600" dirty="0">
                <a:solidFill>
                  <a:srgbClr val="000000"/>
                </a:solidFill>
              </a:rPr>
              <a:t>International Contract Administration</a:t>
            </a:r>
            <a:endParaRPr lang="en-US" sz="1800" dirty="0"/>
          </a:p>
          <a:p>
            <a:pPr marL="914263" lvl="2" indent="0" fontAlgn="base">
              <a:lnSpc>
                <a:spcPct val="60000"/>
              </a:lnSpc>
              <a:spcBef>
                <a:spcPct val="50000"/>
              </a:spcBef>
              <a:spcAft>
                <a:spcPct val="0"/>
              </a:spcAft>
              <a:buNone/>
            </a:pPr>
            <a:endParaRPr lang="en-US" sz="1599" dirty="0">
              <a:solidFill>
                <a:srgbClr val="000000"/>
              </a:solidFill>
            </a:endParaRPr>
          </a:p>
          <a:p>
            <a:pPr marL="799963" lvl="1" indent="-342900" fontAlgn="base">
              <a:lnSpc>
                <a:spcPct val="60000"/>
              </a:lnSpc>
              <a:spcBef>
                <a:spcPct val="50000"/>
              </a:spcBef>
              <a:spcAft>
                <a:spcPct val="0"/>
              </a:spcAft>
              <a:buFont typeface="Arial" panose="020B0604020202020204" pitchFamily="34" charset="0"/>
              <a:buChar char="•"/>
            </a:pPr>
            <a:r>
              <a:rPr lang="en-US" sz="1999" dirty="0">
                <a:solidFill>
                  <a:srgbClr val="000000"/>
                </a:solidFill>
              </a:rPr>
              <a:t>Technical Directorate (TD)</a:t>
            </a:r>
          </a:p>
          <a:p>
            <a:pPr marL="1257163" lvl="2" indent="-342900" fontAlgn="base">
              <a:lnSpc>
                <a:spcPct val="60000"/>
              </a:lnSpc>
              <a:spcBef>
                <a:spcPct val="50000"/>
              </a:spcBef>
              <a:spcAft>
                <a:spcPct val="0"/>
              </a:spcAft>
            </a:pPr>
            <a:r>
              <a:rPr lang="en-US" sz="1599" b="1" dirty="0">
                <a:solidFill>
                  <a:srgbClr val="000000"/>
                </a:solidFill>
              </a:rPr>
              <a:t>Quality Assurance</a:t>
            </a:r>
          </a:p>
          <a:p>
            <a:pPr marL="1257163" lvl="2" indent="-342900" fontAlgn="base">
              <a:lnSpc>
                <a:spcPct val="60000"/>
              </a:lnSpc>
              <a:spcBef>
                <a:spcPct val="50000"/>
              </a:spcBef>
              <a:spcAft>
                <a:spcPct val="0"/>
              </a:spcAft>
            </a:pPr>
            <a:r>
              <a:rPr lang="en-US" sz="1599" dirty="0">
                <a:solidFill>
                  <a:srgbClr val="000000"/>
                </a:solidFill>
              </a:rPr>
              <a:t>Contract Safety Services</a:t>
            </a:r>
          </a:p>
          <a:p>
            <a:pPr marL="1257163" lvl="2" indent="-342900" fontAlgn="base">
              <a:lnSpc>
                <a:spcPct val="60000"/>
              </a:lnSpc>
              <a:spcBef>
                <a:spcPct val="50000"/>
              </a:spcBef>
              <a:spcAft>
                <a:spcPct val="0"/>
              </a:spcAft>
            </a:pPr>
            <a:r>
              <a:rPr lang="en-US" sz="1599" dirty="0">
                <a:solidFill>
                  <a:srgbClr val="000000"/>
                </a:solidFill>
              </a:rPr>
              <a:t>Engineering &amp; Manufacturing</a:t>
            </a:r>
          </a:p>
          <a:p>
            <a:pPr marL="1257163" lvl="2" indent="-342900" fontAlgn="base">
              <a:lnSpc>
                <a:spcPct val="60000"/>
              </a:lnSpc>
              <a:spcBef>
                <a:spcPct val="50000"/>
              </a:spcBef>
              <a:spcAft>
                <a:spcPct val="0"/>
              </a:spcAft>
            </a:pPr>
            <a:r>
              <a:rPr lang="en-US" sz="1599" dirty="0">
                <a:solidFill>
                  <a:srgbClr val="000000"/>
                </a:solidFill>
              </a:rPr>
              <a:t>Transportation</a:t>
            </a:r>
          </a:p>
          <a:p>
            <a:pPr marL="1257163" lvl="2" indent="-342900" fontAlgn="base">
              <a:lnSpc>
                <a:spcPct val="60000"/>
              </a:lnSpc>
              <a:spcBef>
                <a:spcPct val="50000"/>
              </a:spcBef>
              <a:spcAft>
                <a:spcPct val="0"/>
              </a:spcAft>
            </a:pPr>
            <a:r>
              <a:rPr lang="en-US" sz="1599" dirty="0">
                <a:solidFill>
                  <a:srgbClr val="000000"/>
                </a:solidFill>
              </a:rPr>
              <a:t>Packaging</a:t>
            </a:r>
          </a:p>
          <a:p>
            <a:pPr marL="914263" lvl="2" indent="0" fontAlgn="base">
              <a:lnSpc>
                <a:spcPct val="60000"/>
              </a:lnSpc>
              <a:spcBef>
                <a:spcPct val="50000"/>
              </a:spcBef>
              <a:spcAft>
                <a:spcPct val="0"/>
              </a:spcAft>
              <a:buNone/>
            </a:pPr>
            <a:endParaRPr lang="en-US" sz="1599" dirty="0">
              <a:solidFill>
                <a:srgbClr val="000000"/>
              </a:solidFill>
            </a:endParaRPr>
          </a:p>
          <a:p>
            <a:pPr marL="799963" lvl="1" indent="-342900" fontAlgn="base">
              <a:lnSpc>
                <a:spcPct val="60000"/>
              </a:lnSpc>
              <a:spcBef>
                <a:spcPct val="50000"/>
              </a:spcBef>
              <a:spcAft>
                <a:spcPct val="0"/>
              </a:spcAft>
              <a:buFont typeface="Arial" panose="020B0604020202020204" pitchFamily="34" charset="0"/>
              <a:buChar char="•"/>
            </a:pPr>
            <a:r>
              <a:rPr lang="en-US" sz="1999" dirty="0">
                <a:solidFill>
                  <a:srgbClr val="000000"/>
                </a:solidFill>
              </a:rPr>
              <a:t>Enterprise Analytics and Modernization Directorate</a:t>
            </a:r>
          </a:p>
          <a:p>
            <a:pPr marL="1257163" lvl="2" indent="-342900" fontAlgn="base">
              <a:lnSpc>
                <a:spcPct val="60000"/>
              </a:lnSpc>
              <a:spcBef>
                <a:spcPct val="50000"/>
              </a:spcBef>
              <a:spcAft>
                <a:spcPct val="0"/>
              </a:spcAft>
            </a:pPr>
            <a:r>
              <a:rPr lang="en-US" sz="1599" dirty="0">
                <a:solidFill>
                  <a:srgbClr val="000000"/>
                </a:solidFill>
              </a:rPr>
              <a:t>Chief Data Officer</a:t>
            </a:r>
          </a:p>
          <a:p>
            <a:pPr marL="1257163" lvl="2" indent="-342900" fontAlgn="base">
              <a:lnSpc>
                <a:spcPct val="60000"/>
              </a:lnSpc>
              <a:spcBef>
                <a:spcPct val="50000"/>
              </a:spcBef>
              <a:spcAft>
                <a:spcPct val="0"/>
              </a:spcAft>
            </a:pPr>
            <a:r>
              <a:rPr lang="en-US" sz="1599" b="1" dirty="0">
                <a:solidFill>
                  <a:srgbClr val="000000"/>
                </a:solidFill>
              </a:rPr>
              <a:t>Major Program Support Division</a:t>
            </a:r>
          </a:p>
          <a:p>
            <a:pPr marL="1257163" lvl="2" indent="-342900" fontAlgn="base">
              <a:lnSpc>
                <a:spcPct val="60000"/>
              </a:lnSpc>
              <a:spcBef>
                <a:spcPct val="50000"/>
              </a:spcBef>
              <a:spcAft>
                <a:spcPct val="0"/>
              </a:spcAft>
            </a:pPr>
            <a:r>
              <a:rPr lang="en-US" sz="1599" dirty="0">
                <a:solidFill>
                  <a:srgbClr val="000000"/>
                </a:solidFill>
              </a:rPr>
              <a:t>Industrial Analysis Division</a:t>
            </a:r>
          </a:p>
          <a:p>
            <a:pPr marL="914263" lvl="2" indent="0" fontAlgn="base">
              <a:lnSpc>
                <a:spcPct val="60000"/>
              </a:lnSpc>
              <a:spcBef>
                <a:spcPct val="50000"/>
              </a:spcBef>
              <a:spcAft>
                <a:spcPct val="0"/>
              </a:spcAft>
              <a:buNone/>
            </a:pPr>
            <a:endParaRPr lang="en-US" sz="1599" dirty="0">
              <a:solidFill>
                <a:srgbClr val="000000"/>
              </a:solidFill>
            </a:endParaRPr>
          </a:p>
          <a:p>
            <a:pPr marL="799963" lvl="1" indent="-342900" fontAlgn="base">
              <a:lnSpc>
                <a:spcPct val="60000"/>
              </a:lnSpc>
              <a:spcBef>
                <a:spcPct val="50000"/>
              </a:spcBef>
              <a:spcAft>
                <a:spcPct val="0"/>
              </a:spcAft>
              <a:buFont typeface="Arial" panose="020B0604020202020204" pitchFamily="34" charset="0"/>
              <a:buChar char="•"/>
            </a:pPr>
            <a:r>
              <a:rPr lang="en-US" sz="1999" dirty="0">
                <a:solidFill>
                  <a:srgbClr val="000000"/>
                </a:solidFill>
              </a:rPr>
              <a:t>Aircraft Operations</a:t>
            </a:r>
          </a:p>
        </p:txBody>
      </p:sp>
      <p:sp>
        <p:nvSpPr>
          <p:cNvPr id="13" name="Text Placeholder 12"/>
          <p:cNvSpPr>
            <a:spLocks noGrp="1"/>
          </p:cNvSpPr>
          <p:nvPr>
            <p:ph type="body" sz="quarter" idx="10"/>
          </p:nvPr>
        </p:nvSpPr>
        <p:spPr/>
        <p:txBody>
          <a:bodyPr/>
          <a:lstStyle/>
          <a:p>
            <a:r>
              <a:rPr lang="en-US" kern="0" dirty="0"/>
              <a:t>DCMA’s Role in Post Award</a:t>
            </a:r>
            <a:endParaRPr lang="en-US" dirty="0"/>
          </a:p>
        </p:txBody>
      </p:sp>
      <p:sp>
        <p:nvSpPr>
          <p:cNvPr id="3" name="Text Placeholder 6">
            <a:extLst>
              <a:ext uri="{FF2B5EF4-FFF2-40B4-BE49-F238E27FC236}">
                <a16:creationId xmlns:a16="http://schemas.microsoft.com/office/drawing/2014/main" id="{A19FD5D7-639C-2782-71B9-B9F12F15CD6D}"/>
              </a:ext>
            </a:extLst>
          </p:cNvPr>
          <p:cNvSpPr txBox="1">
            <a:spLocks/>
          </p:cNvSpPr>
          <p:nvPr/>
        </p:nvSpPr>
        <p:spPr>
          <a:xfrm>
            <a:off x="4477544" y="11922"/>
            <a:ext cx="3236913" cy="2007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1000" b="1" kern="1200">
                <a:solidFill>
                  <a:srgbClr val="C00000"/>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t>UNCLASSIFIED</a:t>
            </a:r>
          </a:p>
          <a:p>
            <a:endParaRPr lang="en-US" b="0" dirty="0"/>
          </a:p>
        </p:txBody>
      </p:sp>
      <p:sp>
        <p:nvSpPr>
          <p:cNvPr id="4" name="Text Placeholder 6">
            <a:extLst>
              <a:ext uri="{FF2B5EF4-FFF2-40B4-BE49-F238E27FC236}">
                <a16:creationId xmlns:a16="http://schemas.microsoft.com/office/drawing/2014/main" id="{D589AC6D-A1FD-10C5-66F4-E0875172D164}"/>
              </a:ext>
            </a:extLst>
          </p:cNvPr>
          <p:cNvSpPr txBox="1">
            <a:spLocks/>
          </p:cNvSpPr>
          <p:nvPr/>
        </p:nvSpPr>
        <p:spPr>
          <a:xfrm>
            <a:off x="4519774" y="6355817"/>
            <a:ext cx="3236913" cy="2007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1000" b="1" kern="1200">
                <a:solidFill>
                  <a:srgbClr val="C00000"/>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t>UNCLASSIFIED</a:t>
            </a:r>
          </a:p>
          <a:p>
            <a:endParaRPr lang="en-US" b="0" dirty="0"/>
          </a:p>
        </p:txBody>
      </p:sp>
    </p:spTree>
    <p:extLst>
      <p:ext uri="{BB962C8B-B14F-4D97-AF65-F5344CB8AC3E}">
        <p14:creationId xmlns:p14="http://schemas.microsoft.com/office/powerpoint/2010/main" val="18293291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85801" y="976392"/>
            <a:ext cx="4189909" cy="1630791"/>
          </a:xfrm>
          <a:prstGeom prst="rect">
            <a:avLst/>
          </a:prstGeom>
          <a:solidFill>
            <a:srgbClr val="072C55"/>
          </a:solidFill>
          <a:ln w="9525">
            <a:solidFill>
              <a:schemeClr val="tx1"/>
            </a:solidFill>
            <a:miter lim="800000"/>
            <a:headEnd/>
            <a:tailEnd/>
          </a:ln>
          <a:effectLst/>
        </p:spPr>
        <p:txBody>
          <a:bodyPr wrap="square">
            <a:spAutoFit/>
          </a:bodyPr>
          <a:lstStyle/>
          <a:p>
            <a:pPr algn="ctr" eaLnBrk="0" fontAlgn="base" hangingPunct="0">
              <a:spcAft>
                <a:spcPct val="0"/>
              </a:spcAft>
            </a:pPr>
            <a:r>
              <a:rPr lang="en-US" sz="1999" b="1">
                <a:solidFill>
                  <a:srgbClr val="FFFFFF"/>
                </a:solidFill>
                <a:latin typeface="Arial" charset="0"/>
              </a:rPr>
              <a:t>Mission </a:t>
            </a:r>
          </a:p>
          <a:p>
            <a:pPr algn="ctr" eaLnBrk="0" fontAlgn="base" hangingPunct="0">
              <a:spcAft>
                <a:spcPct val="0"/>
              </a:spcAft>
            </a:pPr>
            <a:r>
              <a:rPr lang="en-US" sz="1999">
                <a:solidFill>
                  <a:srgbClr val="FFFFFF"/>
                </a:solidFill>
                <a:latin typeface="Arial" charset="0"/>
              </a:rPr>
              <a:t>Provide contract administration support and advice on all contract related matters and improve the overall contracting mission</a:t>
            </a:r>
          </a:p>
        </p:txBody>
      </p:sp>
      <p:sp>
        <p:nvSpPr>
          <p:cNvPr id="17" name="Slide Number Placeholder 3"/>
          <p:cNvSpPr txBox="1">
            <a:spLocks/>
          </p:cNvSpPr>
          <p:nvPr/>
        </p:nvSpPr>
        <p:spPr>
          <a:xfrm>
            <a:off x="10468182" y="6629400"/>
            <a:ext cx="1647618" cy="152360"/>
          </a:xfrm>
          <a:prstGeom prst="rect">
            <a:avLst/>
          </a:prstGeom>
          <a:noFill/>
        </p:spPr>
        <p:txBody>
          <a:bodyPr/>
          <a:ls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algn="r" eaLnBrk="0" hangingPunct="0">
              <a:lnSpc>
                <a:spcPct val="60000"/>
              </a:lnSpc>
            </a:pPr>
            <a:r>
              <a:rPr lang="en-US" sz="1000">
                <a:solidFill>
                  <a:srgbClr val="FFFFFF"/>
                </a:solidFill>
              </a:rPr>
              <a:t> </a:t>
            </a:r>
            <a:fld id="{02CD60DE-9BBE-46A5-A55A-32BE0FAC2FD6}" type="slidenum">
              <a:rPr lang="en-US" sz="1000">
                <a:solidFill>
                  <a:schemeClr val="accent1">
                    <a:lumMod val="50000"/>
                  </a:schemeClr>
                </a:solidFill>
                <a:latin typeface="+mn-lt"/>
              </a:rPr>
              <a:pPr algn="r" eaLnBrk="0" hangingPunct="0">
                <a:lnSpc>
                  <a:spcPct val="60000"/>
                </a:lnSpc>
              </a:pPr>
              <a:t>13</a:t>
            </a:fld>
            <a:endParaRPr lang="en-US" sz="1000">
              <a:solidFill>
                <a:schemeClr val="accent1">
                  <a:lumMod val="50000"/>
                </a:schemeClr>
              </a:solidFill>
              <a:latin typeface="+mn-lt"/>
            </a:endParaRPr>
          </a:p>
        </p:txBody>
      </p:sp>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7674" y="2971800"/>
            <a:ext cx="3351927" cy="2011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3"/>
          <p:cNvSpPr txBox="1">
            <a:spLocks/>
          </p:cNvSpPr>
          <p:nvPr/>
        </p:nvSpPr>
        <p:spPr bwMode="auto">
          <a:xfrm>
            <a:off x="1525191" y="6649169"/>
            <a:ext cx="1142702" cy="230312"/>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p>
            <a:pPr eaLnBrk="0" fontAlgn="base" hangingPunct="0">
              <a:spcBef>
                <a:spcPct val="0"/>
              </a:spcBef>
              <a:spcAft>
                <a:spcPct val="0"/>
              </a:spcAft>
              <a:defRPr/>
            </a:pPr>
            <a:endParaRPr lang="en-US" sz="900" b="1">
              <a:solidFill>
                <a:srgbClr val="FFFFFF"/>
              </a:solidFill>
              <a:latin typeface="Arial" charset="0"/>
            </a:endParaRPr>
          </a:p>
        </p:txBody>
      </p:sp>
      <p:sp>
        <p:nvSpPr>
          <p:cNvPr id="8" name="Text Box 19"/>
          <p:cNvSpPr txBox="1">
            <a:spLocks noChangeArrowheads="1"/>
          </p:cNvSpPr>
          <p:nvPr/>
        </p:nvSpPr>
        <p:spPr bwMode="auto">
          <a:xfrm>
            <a:off x="457200" y="5334000"/>
            <a:ext cx="5410200" cy="1015628"/>
          </a:xfrm>
          <a:prstGeom prst="rect">
            <a:avLst/>
          </a:prstGeom>
          <a:solidFill>
            <a:srgbClr val="000066"/>
          </a:solidFill>
          <a:ln w="9525">
            <a:noFill/>
            <a:miter lim="800000"/>
            <a:headEnd/>
            <a:tailEnd/>
          </a:ln>
        </p:spPr>
        <p:txBody>
          <a:bodyPr wrap="square" lIns="91408" tIns="45703" rIns="91408" bIns="45703">
            <a:spAutoFit/>
          </a:bodyPr>
          <a:lstStyle/>
          <a:p>
            <a:pPr marL="0" lvl="2" algn="ctr" defTabSz="914126" eaLnBrk="0" fontAlgn="base" hangingPunct="0"/>
            <a:r>
              <a:rPr lang="en-US" sz="2000" b="1" kern="0">
                <a:solidFill>
                  <a:srgbClr val="FFFF00"/>
                </a:solidFill>
              </a:rPr>
              <a:t>Basic Contract Administration Assignment Rule – Contractor (CAGE) Can Only Be Administered By One CMO</a:t>
            </a:r>
            <a:endParaRPr lang="en-US" sz="2000" b="1" i="1" kern="0">
              <a:solidFill>
                <a:srgbClr val="FFFF00"/>
              </a:solidFill>
            </a:endParaRPr>
          </a:p>
        </p:txBody>
      </p:sp>
      <p:sp>
        <p:nvSpPr>
          <p:cNvPr id="4" name="Content Placeholder 3"/>
          <p:cNvSpPr>
            <a:spLocks noGrp="1"/>
          </p:cNvSpPr>
          <p:nvPr>
            <p:ph idx="1"/>
          </p:nvPr>
        </p:nvSpPr>
        <p:spPr>
          <a:xfrm>
            <a:off x="6096000" y="1026866"/>
            <a:ext cx="5870362" cy="5150097"/>
          </a:xfrm>
        </p:spPr>
        <p:txBody>
          <a:bodyPr>
            <a:normAutofit fontScale="92500" lnSpcReduction="10000"/>
          </a:bodyPr>
          <a:lstStyle/>
          <a:p>
            <a:pPr marL="0" indent="0" algn="ctr" eaLnBrk="0" fontAlgn="base" hangingPunct="0">
              <a:lnSpc>
                <a:spcPct val="60000"/>
              </a:lnSpc>
              <a:spcBef>
                <a:spcPct val="50000"/>
              </a:spcBef>
              <a:spcAft>
                <a:spcPct val="0"/>
              </a:spcAft>
              <a:buNone/>
            </a:pPr>
            <a:r>
              <a:rPr lang="en-US" b="1" dirty="0">
                <a:solidFill>
                  <a:srgbClr val="000000"/>
                </a:solidFill>
              </a:rPr>
              <a:t>Functions</a:t>
            </a:r>
          </a:p>
          <a:p>
            <a:pPr marL="285664" indent="-285664" eaLnBrk="0" fontAlgn="base" hangingPunct="0">
              <a:spcBef>
                <a:spcPts val="600"/>
              </a:spcBef>
              <a:spcAft>
                <a:spcPct val="0"/>
              </a:spcAft>
            </a:pPr>
            <a:r>
              <a:rPr lang="en-US" dirty="0">
                <a:solidFill>
                  <a:srgbClr val="000000"/>
                </a:solidFill>
              </a:rPr>
              <a:t>Provide pre-award support</a:t>
            </a:r>
          </a:p>
          <a:p>
            <a:pPr marL="285664" indent="-285664" eaLnBrk="0" fontAlgn="base" hangingPunct="0">
              <a:spcBef>
                <a:spcPts val="600"/>
              </a:spcBef>
              <a:spcAft>
                <a:spcPct val="0"/>
              </a:spcAft>
            </a:pPr>
            <a:r>
              <a:rPr lang="en-US" dirty="0">
                <a:solidFill>
                  <a:srgbClr val="000000"/>
                </a:solidFill>
              </a:rPr>
              <a:t>Identify potential performance risks throughout the entire lifecycle of the contract/Other Transaction/Grant/Agreement</a:t>
            </a:r>
          </a:p>
          <a:p>
            <a:pPr marL="285664" indent="-285664" eaLnBrk="0" fontAlgn="base" hangingPunct="0">
              <a:spcBef>
                <a:spcPts val="600"/>
              </a:spcBef>
              <a:spcAft>
                <a:spcPct val="0"/>
              </a:spcAft>
            </a:pPr>
            <a:r>
              <a:rPr lang="en-US" dirty="0">
                <a:solidFill>
                  <a:srgbClr val="000000"/>
                </a:solidFill>
              </a:rPr>
              <a:t>Support contract negotiations</a:t>
            </a:r>
          </a:p>
          <a:p>
            <a:pPr marL="285664" indent="-285664" eaLnBrk="0" fontAlgn="base" hangingPunct="0">
              <a:spcBef>
                <a:spcPts val="600"/>
              </a:spcBef>
              <a:spcAft>
                <a:spcPct val="0"/>
              </a:spcAft>
            </a:pPr>
            <a:r>
              <a:rPr lang="en-US" dirty="0">
                <a:solidFill>
                  <a:srgbClr val="000000"/>
                </a:solidFill>
              </a:rPr>
              <a:t>Negotiate and execute ACO mods</a:t>
            </a:r>
          </a:p>
          <a:p>
            <a:pPr marL="285664" indent="-285664" eaLnBrk="0" fontAlgn="base" hangingPunct="0">
              <a:spcBef>
                <a:spcPts val="600"/>
              </a:spcBef>
              <a:spcAft>
                <a:spcPct val="0"/>
              </a:spcAft>
            </a:pPr>
            <a:r>
              <a:rPr lang="en-US" dirty="0">
                <a:solidFill>
                  <a:srgbClr val="000000"/>
                </a:solidFill>
              </a:rPr>
              <a:t>Monitor contract performance</a:t>
            </a:r>
          </a:p>
          <a:p>
            <a:pPr marL="285664" indent="-285664" eaLnBrk="0" fontAlgn="base" hangingPunct="0">
              <a:spcBef>
                <a:spcPts val="600"/>
              </a:spcBef>
              <a:spcAft>
                <a:spcPct val="0"/>
              </a:spcAft>
            </a:pPr>
            <a:r>
              <a:rPr lang="en-US" dirty="0">
                <a:solidFill>
                  <a:srgbClr val="000000"/>
                </a:solidFill>
              </a:rPr>
              <a:t>Review and process contract financing payments, vouchers, and invoices</a:t>
            </a:r>
          </a:p>
          <a:p>
            <a:pPr marL="285664" indent="-285664" eaLnBrk="0" fontAlgn="base" hangingPunct="0">
              <a:spcBef>
                <a:spcPts val="600"/>
              </a:spcBef>
              <a:spcAft>
                <a:spcPct val="0"/>
              </a:spcAft>
            </a:pPr>
            <a:r>
              <a:rPr lang="en-US" dirty="0">
                <a:solidFill>
                  <a:srgbClr val="000000"/>
                </a:solidFill>
              </a:rPr>
              <a:t>Contract closeout </a:t>
            </a:r>
          </a:p>
          <a:p>
            <a:pPr marL="285664" indent="-285664" eaLnBrk="0" fontAlgn="base" hangingPunct="0">
              <a:spcBef>
                <a:spcPts val="600"/>
              </a:spcBef>
              <a:spcAft>
                <a:spcPct val="0"/>
              </a:spcAft>
            </a:pPr>
            <a:r>
              <a:rPr lang="en-US" dirty="0">
                <a:solidFill>
                  <a:srgbClr val="000000"/>
                </a:solidFill>
              </a:rPr>
              <a:t>Cost Accounting Standards compliance</a:t>
            </a:r>
          </a:p>
          <a:p>
            <a:pPr marL="285664" indent="-285664" eaLnBrk="0" fontAlgn="base" hangingPunct="0">
              <a:spcBef>
                <a:spcPts val="600"/>
              </a:spcBef>
              <a:spcAft>
                <a:spcPct val="0"/>
              </a:spcAft>
            </a:pPr>
            <a:r>
              <a:rPr lang="en-US" dirty="0">
                <a:solidFill>
                  <a:srgbClr val="000000"/>
                </a:solidFill>
              </a:rPr>
              <a:t>Resolve contract issues</a:t>
            </a:r>
          </a:p>
          <a:p>
            <a:endParaRPr lang="en-US" dirty="0"/>
          </a:p>
        </p:txBody>
      </p:sp>
      <p:sp>
        <p:nvSpPr>
          <p:cNvPr id="6" name="Text Placeholder 5"/>
          <p:cNvSpPr>
            <a:spLocks noGrp="1"/>
          </p:cNvSpPr>
          <p:nvPr>
            <p:ph type="body" sz="quarter" idx="10"/>
          </p:nvPr>
        </p:nvSpPr>
        <p:spPr/>
        <p:txBody>
          <a:bodyPr>
            <a:normAutofit fontScale="92500"/>
          </a:bodyPr>
          <a:lstStyle/>
          <a:p>
            <a:r>
              <a:rPr lang="en-US" kern="0" dirty="0"/>
              <a:t>(AQ) Contract Administration Support and Services</a:t>
            </a:r>
            <a:endParaRPr lang="en-US" dirty="0"/>
          </a:p>
        </p:txBody>
      </p:sp>
      <p:sp>
        <p:nvSpPr>
          <p:cNvPr id="2" name="Text Placeholder 6">
            <a:extLst>
              <a:ext uri="{FF2B5EF4-FFF2-40B4-BE49-F238E27FC236}">
                <a16:creationId xmlns:a16="http://schemas.microsoft.com/office/drawing/2014/main" id="{BA8A793B-D7F1-904D-F0CB-F13780222E52}"/>
              </a:ext>
            </a:extLst>
          </p:cNvPr>
          <p:cNvSpPr txBox="1">
            <a:spLocks/>
          </p:cNvSpPr>
          <p:nvPr/>
        </p:nvSpPr>
        <p:spPr>
          <a:xfrm>
            <a:off x="4477544" y="11922"/>
            <a:ext cx="3236913" cy="2007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1000" b="1" kern="1200">
                <a:solidFill>
                  <a:srgbClr val="C00000"/>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t>UNCLASSIFIED</a:t>
            </a:r>
          </a:p>
          <a:p>
            <a:endParaRPr lang="en-US" b="0" dirty="0"/>
          </a:p>
        </p:txBody>
      </p:sp>
      <p:sp>
        <p:nvSpPr>
          <p:cNvPr id="7" name="Text Placeholder 6">
            <a:extLst>
              <a:ext uri="{FF2B5EF4-FFF2-40B4-BE49-F238E27FC236}">
                <a16:creationId xmlns:a16="http://schemas.microsoft.com/office/drawing/2014/main" id="{FF66BC15-F421-2A7F-C0A6-5CC79E884427}"/>
              </a:ext>
            </a:extLst>
          </p:cNvPr>
          <p:cNvSpPr txBox="1">
            <a:spLocks/>
          </p:cNvSpPr>
          <p:nvPr/>
        </p:nvSpPr>
        <p:spPr>
          <a:xfrm>
            <a:off x="4629944" y="6366833"/>
            <a:ext cx="3236913" cy="2007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1000" b="1" kern="1200">
                <a:solidFill>
                  <a:srgbClr val="C00000"/>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t>UNCLASSIFIED</a:t>
            </a:r>
          </a:p>
          <a:p>
            <a:endParaRPr lang="en-US" b="0" dirty="0"/>
          </a:p>
        </p:txBody>
      </p:sp>
    </p:spTree>
    <p:extLst>
      <p:ext uri="{BB962C8B-B14F-4D97-AF65-F5344CB8AC3E}">
        <p14:creationId xmlns:p14="http://schemas.microsoft.com/office/powerpoint/2010/main" val="1934513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914400" y="1045369"/>
            <a:ext cx="4243754" cy="1938864"/>
          </a:xfrm>
          <a:prstGeom prst="rect">
            <a:avLst/>
          </a:prstGeom>
          <a:solidFill>
            <a:srgbClr val="072C55"/>
          </a:solidFill>
          <a:ln w="9525">
            <a:solidFill>
              <a:schemeClr val="tx1"/>
            </a:solidFill>
            <a:miter lim="800000"/>
            <a:headEnd/>
            <a:tailEnd/>
          </a:ln>
          <a:effectLst/>
        </p:spPr>
        <p:txBody>
          <a:bodyPr wrap="square">
            <a:spAutoFit/>
          </a:bodyPr>
          <a:lstStyle/>
          <a:p>
            <a:pPr algn="ctr" eaLnBrk="0" fontAlgn="base" hangingPunct="0">
              <a:spcAft>
                <a:spcPct val="0"/>
              </a:spcAft>
            </a:pPr>
            <a:r>
              <a:rPr lang="en-US" sz="1999" b="1">
                <a:solidFill>
                  <a:srgbClr val="FFFFFF"/>
                </a:solidFill>
              </a:rPr>
              <a:t>Mission</a:t>
            </a:r>
          </a:p>
          <a:p>
            <a:pPr algn="ctr" eaLnBrk="0" fontAlgn="base" hangingPunct="0">
              <a:spcAft>
                <a:spcPct val="0"/>
              </a:spcAft>
            </a:pPr>
            <a:r>
              <a:rPr lang="en-US" sz="1999">
                <a:solidFill>
                  <a:srgbClr val="FFFFFF"/>
                </a:solidFill>
              </a:rPr>
              <a:t>To </a:t>
            </a:r>
            <a:r>
              <a:rPr lang="en-US" sz="2000">
                <a:solidFill>
                  <a:prstClr val="white"/>
                </a:solidFill>
              </a:rPr>
              <a:t>Ensure Government assets in the possession of contractors are appropriately managed, accounted for, utilized, and maintained from initial receipt through final disposition.</a:t>
            </a:r>
            <a:endParaRPr lang="en-US" sz="1999">
              <a:solidFill>
                <a:srgbClr val="FFFFFF"/>
              </a:solidFill>
            </a:endParaRPr>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4332" y="3272756"/>
            <a:ext cx="3098519" cy="2323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990" y="4495801"/>
            <a:ext cx="1867010" cy="1792011"/>
          </a:xfrm>
          <a:prstGeom prst="rect">
            <a:avLst/>
          </a:prstGeom>
        </p:spPr>
      </p:pic>
      <p:sp>
        <p:nvSpPr>
          <p:cNvPr id="17" name="Slide Number Placeholder 3"/>
          <p:cNvSpPr txBox="1">
            <a:spLocks/>
          </p:cNvSpPr>
          <p:nvPr/>
        </p:nvSpPr>
        <p:spPr>
          <a:xfrm>
            <a:off x="10468182" y="6629400"/>
            <a:ext cx="1647618" cy="152360"/>
          </a:xfrm>
          <a:prstGeom prst="rect">
            <a:avLst/>
          </a:prstGeom>
          <a:noFill/>
        </p:spPr>
        <p:txBody>
          <a:bodyPr/>
          <a:ls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algn="r" eaLnBrk="0" hangingPunct="0">
              <a:lnSpc>
                <a:spcPct val="60000"/>
              </a:lnSpc>
            </a:pPr>
            <a:r>
              <a:rPr lang="en-US" sz="1000">
                <a:solidFill>
                  <a:srgbClr val="FFFFFF"/>
                </a:solidFill>
              </a:rPr>
              <a:t> </a:t>
            </a:r>
            <a:fld id="{02CD60DE-9BBE-46A5-A55A-32BE0FAC2FD6}" type="slidenum">
              <a:rPr lang="en-US" sz="1000">
                <a:solidFill>
                  <a:schemeClr val="accent1">
                    <a:lumMod val="50000"/>
                  </a:schemeClr>
                </a:solidFill>
                <a:latin typeface="+mn-lt"/>
              </a:rPr>
              <a:pPr algn="r" eaLnBrk="0" hangingPunct="0">
                <a:lnSpc>
                  <a:spcPct val="60000"/>
                </a:lnSpc>
              </a:pPr>
              <a:t>14</a:t>
            </a:fld>
            <a:endParaRPr lang="en-US" sz="1000">
              <a:solidFill>
                <a:schemeClr val="accent1">
                  <a:lumMod val="50000"/>
                </a:schemeClr>
              </a:solidFill>
              <a:latin typeface="+mn-lt"/>
            </a:endParaRPr>
          </a:p>
        </p:txBody>
      </p:sp>
      <p:sp>
        <p:nvSpPr>
          <p:cNvPr id="12" name="Slide Number Placeholder 3"/>
          <p:cNvSpPr txBox="1">
            <a:spLocks/>
          </p:cNvSpPr>
          <p:nvPr/>
        </p:nvSpPr>
        <p:spPr bwMode="auto">
          <a:xfrm>
            <a:off x="1525191" y="6649169"/>
            <a:ext cx="1142702" cy="230312"/>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p>
            <a:pPr eaLnBrk="0" fontAlgn="base" hangingPunct="0">
              <a:spcBef>
                <a:spcPct val="0"/>
              </a:spcBef>
              <a:spcAft>
                <a:spcPct val="0"/>
              </a:spcAft>
              <a:defRPr/>
            </a:pPr>
            <a:endParaRPr lang="en-US" sz="900" b="1">
              <a:solidFill>
                <a:srgbClr val="FFFFFF"/>
              </a:solidFill>
              <a:latin typeface="Arial" charset="0"/>
            </a:endParaRPr>
          </a:p>
        </p:txBody>
      </p:sp>
      <p:sp>
        <p:nvSpPr>
          <p:cNvPr id="8" name="Text Placeholder 7"/>
          <p:cNvSpPr>
            <a:spLocks noGrp="1"/>
          </p:cNvSpPr>
          <p:nvPr>
            <p:ph type="body" sz="quarter" idx="10"/>
          </p:nvPr>
        </p:nvSpPr>
        <p:spPr/>
        <p:txBody>
          <a:bodyPr/>
          <a:lstStyle/>
          <a:p>
            <a:r>
              <a:rPr lang="en-US" kern="0" dirty="0"/>
              <a:t>(AQ) Property Management and Plant Clearance</a:t>
            </a:r>
            <a:endParaRPr lang="en-US" dirty="0"/>
          </a:p>
        </p:txBody>
      </p:sp>
      <p:sp>
        <p:nvSpPr>
          <p:cNvPr id="4" name="Content Placeholder 3"/>
          <p:cNvSpPr>
            <a:spLocks noGrp="1"/>
          </p:cNvSpPr>
          <p:nvPr>
            <p:ph idx="4294967295"/>
          </p:nvPr>
        </p:nvSpPr>
        <p:spPr>
          <a:xfrm>
            <a:off x="6040438" y="1003300"/>
            <a:ext cx="6151562" cy="5449888"/>
          </a:xfrm>
        </p:spPr>
        <p:txBody>
          <a:bodyPr>
            <a:normAutofit fontScale="92500" lnSpcReduction="20000"/>
          </a:bodyPr>
          <a:lstStyle/>
          <a:p>
            <a:pPr algn="ctr" eaLnBrk="0" fontAlgn="base" hangingPunct="0">
              <a:lnSpc>
                <a:spcPts val="2099"/>
              </a:lnSpc>
              <a:spcAft>
                <a:spcPct val="0"/>
              </a:spcAft>
            </a:pPr>
            <a:r>
              <a:rPr lang="en-US" b="1" dirty="0">
                <a:solidFill>
                  <a:srgbClr val="000000"/>
                </a:solidFill>
              </a:rPr>
              <a:t>Functions</a:t>
            </a:r>
          </a:p>
          <a:p>
            <a:pPr marL="182825" indent="-182825" eaLnBrk="0" fontAlgn="base" hangingPunct="0">
              <a:spcBef>
                <a:spcPts val="600"/>
              </a:spcBef>
              <a:spcAft>
                <a:spcPct val="0"/>
              </a:spcAft>
              <a:buFontTx/>
              <a:buChar char="•"/>
              <a:defRPr/>
            </a:pPr>
            <a:r>
              <a:rPr lang="en-US" kern="0" dirty="0">
                <a:solidFill>
                  <a:srgbClr val="000000"/>
                </a:solidFill>
              </a:rPr>
              <a:t>Conduct Property Management System Analysis (PMSA)</a:t>
            </a:r>
          </a:p>
          <a:p>
            <a:pPr marL="182825" indent="-182825" eaLnBrk="0" fontAlgn="base" hangingPunct="0">
              <a:spcBef>
                <a:spcPts val="600"/>
              </a:spcBef>
              <a:spcAft>
                <a:spcPct val="0"/>
              </a:spcAft>
              <a:buFontTx/>
              <a:buChar char="•"/>
              <a:defRPr/>
            </a:pPr>
            <a:r>
              <a:rPr lang="en-US" kern="0" dirty="0">
                <a:solidFill>
                  <a:srgbClr val="000000"/>
                </a:solidFill>
              </a:rPr>
              <a:t>Adjudicate property loss cases (includes theft, damage, and destruction) and determine liability</a:t>
            </a:r>
          </a:p>
          <a:p>
            <a:pPr marL="182825" indent="-182825" eaLnBrk="0" fontAlgn="base" hangingPunct="0">
              <a:spcBef>
                <a:spcPts val="600"/>
              </a:spcBef>
              <a:spcAft>
                <a:spcPct val="0"/>
              </a:spcAft>
              <a:buFontTx/>
              <a:buChar char="•"/>
              <a:defRPr/>
            </a:pPr>
            <a:r>
              <a:rPr lang="en-US" dirty="0">
                <a:solidFill>
                  <a:prstClr val="black"/>
                </a:solidFill>
                <a:cs typeface="Arial" panose="020B0604020202020204" pitchFamily="34" charset="0"/>
              </a:rPr>
              <a:t>Direct timely, cost-effective disposal of excess government property in the possession of contractors (Plant Clearance)</a:t>
            </a:r>
          </a:p>
          <a:p>
            <a:pPr marL="182825" indent="-182825" eaLnBrk="0" fontAlgn="base" hangingPunct="0">
              <a:spcBef>
                <a:spcPts val="600"/>
              </a:spcBef>
              <a:spcAft>
                <a:spcPct val="0"/>
              </a:spcAft>
              <a:buFontTx/>
              <a:buChar char="•"/>
              <a:defRPr/>
            </a:pPr>
            <a:r>
              <a:rPr lang="en-US" dirty="0">
                <a:solidFill>
                  <a:prstClr val="black"/>
                </a:solidFill>
                <a:cs typeface="Arial" panose="020B0604020202020204" pitchFamily="34" charset="0"/>
              </a:rPr>
              <a:t>Ensure </a:t>
            </a:r>
            <a:r>
              <a:rPr lang="en-US" dirty="0">
                <a:solidFill>
                  <a:schemeClr val="tx1"/>
                </a:solidFill>
              </a:rPr>
              <a:t>defense against unauthorized release of sensitive defense articles</a:t>
            </a:r>
            <a:r>
              <a:rPr lang="en-US" dirty="0">
                <a:solidFill>
                  <a:prstClr val="black"/>
                </a:solidFill>
                <a:cs typeface="Arial" panose="020B0604020202020204" pitchFamily="34" charset="0"/>
              </a:rPr>
              <a:t> </a:t>
            </a:r>
          </a:p>
          <a:p>
            <a:pPr marL="182825" indent="-182825" eaLnBrk="0" fontAlgn="base" hangingPunct="0">
              <a:spcBef>
                <a:spcPts val="600"/>
              </a:spcBef>
              <a:spcAft>
                <a:spcPct val="0"/>
              </a:spcAft>
              <a:buFontTx/>
              <a:buChar char="•"/>
              <a:defRPr/>
            </a:pPr>
            <a:r>
              <a:rPr lang="en-US" kern="0" dirty="0">
                <a:solidFill>
                  <a:srgbClr val="000000"/>
                </a:solidFill>
              </a:rPr>
              <a:t>Accept delegations from other federal agencies, e.g., NASA</a:t>
            </a:r>
          </a:p>
          <a:p>
            <a:pPr marL="182825" indent="-182825" eaLnBrk="0" fontAlgn="base" hangingPunct="0">
              <a:spcBef>
                <a:spcPts val="600"/>
              </a:spcBef>
              <a:spcAft>
                <a:spcPct val="0"/>
              </a:spcAft>
              <a:buFontTx/>
              <a:buChar char="•"/>
              <a:defRPr/>
            </a:pPr>
            <a:r>
              <a:rPr lang="en-US" kern="0" dirty="0">
                <a:solidFill>
                  <a:srgbClr val="000000"/>
                </a:solidFill>
              </a:rPr>
              <a:t>Support CCAS property administration</a:t>
            </a:r>
          </a:p>
          <a:p>
            <a:pPr marL="182825" indent="-182825" eaLnBrk="0" fontAlgn="base" hangingPunct="0">
              <a:spcBef>
                <a:spcPts val="600"/>
              </a:spcBef>
              <a:spcAft>
                <a:spcPct val="0"/>
              </a:spcAft>
              <a:buFontTx/>
              <a:buChar char="•"/>
              <a:defRPr/>
            </a:pPr>
            <a:r>
              <a:rPr lang="en-US" kern="0" dirty="0">
                <a:solidFill>
                  <a:srgbClr val="000000"/>
                </a:solidFill>
              </a:rPr>
              <a:t>Support CMO contract closeout efforts</a:t>
            </a:r>
          </a:p>
          <a:p>
            <a:pPr marL="182825" indent="-182825" eaLnBrk="0" fontAlgn="base" hangingPunct="0">
              <a:spcBef>
                <a:spcPts val="600"/>
              </a:spcBef>
              <a:spcAft>
                <a:spcPct val="0"/>
              </a:spcAft>
              <a:buFontTx/>
              <a:buChar char="•"/>
              <a:defRPr/>
            </a:pPr>
            <a:r>
              <a:rPr lang="en-US" kern="0" dirty="0">
                <a:solidFill>
                  <a:srgbClr val="000000"/>
                </a:solidFill>
              </a:rPr>
              <a:t>Plant Clearance and Property loss administration is managed within PIEE</a:t>
            </a:r>
            <a:endParaRPr lang="en-US" dirty="0">
              <a:solidFill>
                <a:srgbClr val="000000"/>
              </a:solidFill>
            </a:endParaRPr>
          </a:p>
          <a:p>
            <a:endParaRPr lang="en-US" dirty="0"/>
          </a:p>
        </p:txBody>
      </p:sp>
      <p:sp>
        <p:nvSpPr>
          <p:cNvPr id="2" name="Text Placeholder 6">
            <a:extLst>
              <a:ext uri="{FF2B5EF4-FFF2-40B4-BE49-F238E27FC236}">
                <a16:creationId xmlns:a16="http://schemas.microsoft.com/office/drawing/2014/main" id="{77C492CE-8CA6-48B8-D94F-9D5BCE7B3884}"/>
              </a:ext>
            </a:extLst>
          </p:cNvPr>
          <p:cNvSpPr txBox="1">
            <a:spLocks/>
          </p:cNvSpPr>
          <p:nvPr/>
        </p:nvSpPr>
        <p:spPr>
          <a:xfrm>
            <a:off x="4477544" y="11922"/>
            <a:ext cx="3236913" cy="2007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1000" b="1" kern="1200">
                <a:solidFill>
                  <a:srgbClr val="C00000"/>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t>UNCLASSIFIED</a:t>
            </a:r>
          </a:p>
          <a:p>
            <a:endParaRPr lang="en-US" b="0" dirty="0"/>
          </a:p>
        </p:txBody>
      </p:sp>
      <p:sp>
        <p:nvSpPr>
          <p:cNvPr id="3" name="Text Placeholder 6">
            <a:extLst>
              <a:ext uri="{FF2B5EF4-FFF2-40B4-BE49-F238E27FC236}">
                <a16:creationId xmlns:a16="http://schemas.microsoft.com/office/drawing/2014/main" id="{8490E21D-D76A-7A9C-0F8C-5EDCB683566E}"/>
              </a:ext>
            </a:extLst>
          </p:cNvPr>
          <p:cNvSpPr txBox="1">
            <a:spLocks/>
          </p:cNvSpPr>
          <p:nvPr/>
        </p:nvSpPr>
        <p:spPr>
          <a:xfrm>
            <a:off x="4497740" y="6399885"/>
            <a:ext cx="3236913" cy="2007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1000" b="1" kern="1200">
                <a:solidFill>
                  <a:srgbClr val="C00000"/>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t>UNCLASSIFIED</a:t>
            </a:r>
          </a:p>
          <a:p>
            <a:endParaRPr lang="en-US" b="0" dirty="0"/>
          </a:p>
        </p:txBody>
      </p:sp>
    </p:spTree>
    <p:extLst>
      <p:ext uri="{BB962C8B-B14F-4D97-AF65-F5344CB8AC3E}">
        <p14:creationId xmlns:p14="http://schemas.microsoft.com/office/powerpoint/2010/main" val="4251671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203896" y="912720"/>
            <a:ext cx="4113728" cy="2553520"/>
          </a:xfrm>
          <a:prstGeom prst="rect">
            <a:avLst/>
          </a:prstGeom>
          <a:solidFill>
            <a:srgbClr val="072C55"/>
          </a:solidFill>
          <a:ln w="9525">
            <a:solidFill>
              <a:srgbClr val="000000"/>
            </a:solidFill>
            <a:miter lim="800000"/>
            <a:headEnd/>
            <a:tailEnd/>
          </a:ln>
          <a:effectLst/>
        </p:spPr>
        <p:txBody>
          <a:bodyPr wrap="square">
            <a:spAutoFit/>
          </a:bodyPr>
          <a:lstStyle/>
          <a:p>
            <a:pPr algn="ctr" eaLnBrk="0" fontAlgn="base" hangingPunct="0">
              <a:spcAft>
                <a:spcPct val="0"/>
              </a:spcAft>
              <a:defRPr/>
            </a:pPr>
            <a:r>
              <a:rPr lang="en-US" sz="1999" b="1" kern="0" dirty="0">
                <a:solidFill>
                  <a:srgbClr val="FFFFFF"/>
                </a:solidFill>
              </a:rPr>
              <a:t>Mission</a:t>
            </a:r>
          </a:p>
          <a:p>
            <a:pPr algn="ctr" eaLnBrk="0" fontAlgn="base" hangingPunct="0">
              <a:spcAft>
                <a:spcPct val="0"/>
              </a:spcAft>
              <a:defRPr/>
            </a:pPr>
            <a:r>
              <a:rPr lang="en-US" sz="1999" b="1" kern="0" dirty="0">
                <a:solidFill>
                  <a:srgbClr val="FFFFFF"/>
                </a:solidFill>
              </a:rPr>
              <a:t>We are the independent eyes and ears of DoD and its partners,</a:t>
            </a:r>
          </a:p>
          <a:p>
            <a:pPr algn="ctr" eaLnBrk="0" fontAlgn="base" hangingPunct="0">
              <a:spcAft>
                <a:spcPct val="0"/>
              </a:spcAft>
              <a:defRPr/>
            </a:pPr>
            <a:r>
              <a:rPr lang="en-US" sz="1999" b="1" kern="0" dirty="0">
                <a:solidFill>
                  <a:srgbClr val="FFFFFF"/>
                </a:solidFill>
              </a:rPr>
              <a:t>enhancing warfighter lethality by</a:t>
            </a:r>
          </a:p>
          <a:p>
            <a:pPr algn="ctr" eaLnBrk="0" fontAlgn="base" hangingPunct="0">
              <a:spcAft>
                <a:spcPct val="0"/>
              </a:spcAft>
              <a:defRPr/>
            </a:pPr>
            <a:r>
              <a:rPr lang="en-US" sz="1999" b="1" kern="0" dirty="0">
                <a:solidFill>
                  <a:srgbClr val="FFFFFF"/>
                </a:solidFill>
              </a:rPr>
              <a:t>ensuring timely delivery of quality</a:t>
            </a:r>
          </a:p>
          <a:p>
            <a:pPr algn="ctr" eaLnBrk="0" fontAlgn="base" hangingPunct="0">
              <a:spcAft>
                <a:spcPct val="0"/>
              </a:spcAft>
              <a:defRPr/>
            </a:pPr>
            <a:r>
              <a:rPr lang="en-US" sz="1999" b="1" kern="0" dirty="0">
                <a:solidFill>
                  <a:srgbClr val="FFFFFF"/>
                </a:solidFill>
              </a:rPr>
              <a:t>products, and providing relevant</a:t>
            </a:r>
          </a:p>
          <a:p>
            <a:pPr algn="ctr" eaLnBrk="0" fontAlgn="base" hangingPunct="0">
              <a:spcAft>
                <a:spcPct val="0"/>
              </a:spcAft>
              <a:defRPr/>
            </a:pPr>
            <a:r>
              <a:rPr lang="en-US" sz="1999" b="1" kern="0" dirty="0">
                <a:solidFill>
                  <a:srgbClr val="FFFFFF"/>
                </a:solidFill>
              </a:rPr>
              <a:t>acquisition insight supporting</a:t>
            </a:r>
          </a:p>
          <a:p>
            <a:pPr algn="ctr" eaLnBrk="0" fontAlgn="base" hangingPunct="0">
              <a:spcAft>
                <a:spcPct val="0"/>
              </a:spcAft>
              <a:defRPr/>
            </a:pPr>
            <a:r>
              <a:rPr lang="en-US" sz="1999" b="1" kern="0" dirty="0">
                <a:solidFill>
                  <a:srgbClr val="FFFFFF"/>
                </a:solidFill>
              </a:rPr>
              <a:t>affordability and readiness.</a:t>
            </a:r>
            <a:endParaRPr lang="en-US" sz="1999" kern="0" dirty="0">
              <a:solidFill>
                <a:srgbClr val="FFFFFF"/>
              </a:solidFill>
            </a:endParaRPr>
          </a:p>
        </p:txBody>
      </p:sp>
      <p:sp>
        <p:nvSpPr>
          <p:cNvPr id="6" name="Text Box 5"/>
          <p:cNvSpPr txBox="1">
            <a:spLocks noChangeArrowheads="1"/>
          </p:cNvSpPr>
          <p:nvPr/>
        </p:nvSpPr>
        <p:spPr bwMode="auto">
          <a:xfrm>
            <a:off x="4441372" y="873970"/>
            <a:ext cx="7674428" cy="3661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lnSpc>
                <a:spcPct val="60000"/>
              </a:lnSpc>
              <a:spcBef>
                <a:spcPts val="500"/>
              </a:spcBef>
              <a:spcAft>
                <a:spcPct val="0"/>
              </a:spcAft>
              <a:defRPr/>
            </a:pPr>
            <a:r>
              <a:rPr lang="en-US" sz="1999" b="1" kern="0" dirty="0">
                <a:solidFill>
                  <a:srgbClr val="000000"/>
                </a:solidFill>
              </a:rPr>
              <a:t>Objectives</a:t>
            </a:r>
          </a:p>
          <a:p>
            <a:pPr marL="182825" indent="-182825" eaLnBrk="0" fontAlgn="base" hangingPunct="0">
              <a:spcBef>
                <a:spcPts val="600"/>
              </a:spcBef>
              <a:spcAft>
                <a:spcPct val="0"/>
              </a:spcAft>
              <a:buFont typeface="Arial" pitchFamily="34" charset="0"/>
              <a:buChar char="•"/>
              <a:defRPr/>
            </a:pPr>
            <a:r>
              <a:rPr lang="en-US" sz="1999" kern="0" dirty="0">
                <a:solidFill>
                  <a:srgbClr val="000000"/>
                </a:solidFill>
              </a:rPr>
              <a:t>Verify the contractors’ quality management system is meeting contractual standards</a:t>
            </a:r>
          </a:p>
          <a:p>
            <a:pPr marL="182825" indent="-182825" eaLnBrk="0" fontAlgn="base" hangingPunct="0">
              <a:spcBef>
                <a:spcPts val="600"/>
              </a:spcBef>
              <a:spcAft>
                <a:spcPct val="0"/>
              </a:spcAft>
              <a:buFont typeface="Arial" pitchFamily="34" charset="0"/>
              <a:buChar char="•"/>
              <a:defRPr/>
            </a:pPr>
            <a:r>
              <a:rPr lang="en-US" sz="1999" kern="0" dirty="0">
                <a:solidFill>
                  <a:srgbClr val="000000"/>
                </a:solidFill>
              </a:rPr>
              <a:t>Conduct risk assessments of contractor's processes with greater rigor placed on processes most likely to contribute to nonconformance or noncompliance</a:t>
            </a:r>
          </a:p>
          <a:p>
            <a:pPr marL="182825" indent="-182825" eaLnBrk="0" fontAlgn="base" hangingPunct="0">
              <a:spcBef>
                <a:spcPts val="600"/>
              </a:spcBef>
              <a:spcAft>
                <a:spcPct val="0"/>
              </a:spcAft>
              <a:buFont typeface="Arial" pitchFamily="34" charset="0"/>
              <a:buChar char="•"/>
              <a:defRPr/>
            </a:pPr>
            <a:r>
              <a:rPr lang="en-US" sz="1999" kern="0" dirty="0">
                <a:solidFill>
                  <a:srgbClr val="000000"/>
                </a:solidFill>
              </a:rPr>
              <a:t>Evaluate contractors' Technical Assessment business system based on past and present performance</a:t>
            </a:r>
          </a:p>
          <a:p>
            <a:pPr marL="182825" indent="-182825" eaLnBrk="0" fontAlgn="base" hangingPunct="0">
              <a:spcBef>
                <a:spcPts val="600"/>
              </a:spcBef>
              <a:spcAft>
                <a:spcPct val="0"/>
              </a:spcAft>
              <a:buFont typeface="Arial" pitchFamily="34" charset="0"/>
              <a:buChar char="•"/>
              <a:defRPr/>
            </a:pPr>
            <a:r>
              <a:rPr lang="en-US" sz="1999" kern="0" dirty="0">
                <a:solidFill>
                  <a:srgbClr val="000000"/>
                </a:solidFill>
              </a:rPr>
              <a:t>Evaluate contractor’s inspection system, to ensure results are credible and provide adequate objective evidence to perform government acceptance	</a:t>
            </a:r>
          </a:p>
        </p:txBody>
      </p:sp>
      <p:sp>
        <p:nvSpPr>
          <p:cNvPr id="9" name="Rectangle 2"/>
          <p:cNvSpPr txBox="1">
            <a:spLocks noChangeArrowheads="1"/>
          </p:cNvSpPr>
          <p:nvPr/>
        </p:nvSpPr>
        <p:spPr>
          <a:xfrm>
            <a:off x="2667893" y="643675"/>
            <a:ext cx="12188824" cy="599919"/>
          </a:xfrm>
          <a:prstGeom prst="rect">
            <a:avLst/>
          </a:prstGeom>
        </p:spPr>
        <p:txBody>
          <a:bodyPr/>
          <a:lstStyle/>
          <a:p>
            <a:pPr algn="r" fontAlgn="base">
              <a:spcBef>
                <a:spcPct val="0"/>
              </a:spcBef>
              <a:spcAft>
                <a:spcPct val="0"/>
              </a:spcAft>
              <a:defRPr/>
            </a:pPr>
            <a:endParaRPr lang="en-US" sz="3000" b="1" kern="0"/>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896" y="4049486"/>
            <a:ext cx="3602705" cy="244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Slide Number Placeholder 3"/>
          <p:cNvSpPr txBox="1">
            <a:spLocks/>
          </p:cNvSpPr>
          <p:nvPr/>
        </p:nvSpPr>
        <p:spPr>
          <a:xfrm>
            <a:off x="10468182" y="6629400"/>
            <a:ext cx="1647618" cy="152360"/>
          </a:xfrm>
          <a:prstGeom prst="rect">
            <a:avLst/>
          </a:prstGeom>
          <a:noFill/>
        </p:spPr>
        <p:txBody>
          <a:bodyPr/>
          <a:ls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algn="r" eaLnBrk="0" hangingPunct="0">
              <a:lnSpc>
                <a:spcPct val="60000"/>
              </a:lnSpc>
            </a:pPr>
            <a:r>
              <a:rPr lang="en-US" sz="1000">
                <a:solidFill>
                  <a:srgbClr val="FFFFFF"/>
                </a:solidFill>
              </a:rPr>
              <a:t> </a:t>
            </a:r>
            <a:endParaRPr lang="en-US" sz="1000">
              <a:solidFill>
                <a:schemeClr val="accent1">
                  <a:lumMod val="50000"/>
                </a:schemeClr>
              </a:solidFill>
              <a:latin typeface="+mn-lt"/>
            </a:endParaRPr>
          </a:p>
        </p:txBody>
      </p:sp>
      <p:sp>
        <p:nvSpPr>
          <p:cNvPr id="12" name="Slide Number Placeholder 3"/>
          <p:cNvSpPr txBox="1">
            <a:spLocks/>
          </p:cNvSpPr>
          <p:nvPr/>
        </p:nvSpPr>
        <p:spPr bwMode="auto">
          <a:xfrm>
            <a:off x="1525191" y="6649169"/>
            <a:ext cx="1142702" cy="230312"/>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p>
            <a:pPr eaLnBrk="0" fontAlgn="base" hangingPunct="0">
              <a:spcBef>
                <a:spcPct val="0"/>
              </a:spcBef>
              <a:spcAft>
                <a:spcPct val="0"/>
              </a:spcAft>
              <a:defRPr/>
            </a:pPr>
            <a:endParaRPr lang="en-US" sz="900" b="1">
              <a:solidFill>
                <a:srgbClr val="FFFFFF"/>
              </a:solidFill>
              <a:latin typeface="Arial" charset="0"/>
            </a:endParaRPr>
          </a:p>
        </p:txBody>
      </p:sp>
      <p:sp>
        <p:nvSpPr>
          <p:cNvPr id="10" name="Text Box 5"/>
          <p:cNvSpPr txBox="1">
            <a:spLocks noChangeArrowheads="1"/>
          </p:cNvSpPr>
          <p:nvPr/>
        </p:nvSpPr>
        <p:spPr bwMode="auto">
          <a:xfrm rot="10800000" flipV="1">
            <a:off x="4441372" y="4363981"/>
            <a:ext cx="7567126" cy="204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lnSpc>
                <a:spcPct val="60000"/>
              </a:lnSpc>
              <a:spcBef>
                <a:spcPts val="500"/>
              </a:spcBef>
              <a:spcAft>
                <a:spcPct val="0"/>
              </a:spcAft>
              <a:defRPr/>
            </a:pPr>
            <a:r>
              <a:rPr lang="en-US" sz="1999" b="1" kern="0" dirty="0">
                <a:solidFill>
                  <a:srgbClr val="000000"/>
                </a:solidFill>
              </a:rPr>
              <a:t>Functions</a:t>
            </a:r>
          </a:p>
          <a:p>
            <a:pPr marL="182825" indent="-182825" eaLnBrk="0" fontAlgn="base" hangingPunct="0">
              <a:spcBef>
                <a:spcPts val="600"/>
              </a:spcBef>
              <a:spcAft>
                <a:spcPct val="0"/>
              </a:spcAft>
              <a:buFont typeface="Arial" pitchFamily="34" charset="0"/>
              <a:buChar char="•"/>
              <a:defRPr/>
            </a:pPr>
            <a:r>
              <a:rPr lang="en-US" sz="1999" kern="0" dirty="0">
                <a:solidFill>
                  <a:srgbClr val="000000"/>
                </a:solidFill>
              </a:rPr>
              <a:t>Conduct audits and assess capability of contractor quality systems</a:t>
            </a:r>
          </a:p>
          <a:p>
            <a:pPr marL="182825" indent="-182825" eaLnBrk="0" fontAlgn="base" hangingPunct="0">
              <a:spcBef>
                <a:spcPts val="600"/>
              </a:spcBef>
              <a:spcAft>
                <a:spcPct val="0"/>
              </a:spcAft>
              <a:buFont typeface="Arial" pitchFamily="34" charset="0"/>
              <a:buChar char="•"/>
              <a:defRPr/>
            </a:pPr>
            <a:r>
              <a:rPr lang="en-US" sz="1999" kern="0" dirty="0">
                <a:solidFill>
                  <a:srgbClr val="000000"/>
                </a:solidFill>
              </a:rPr>
              <a:t>Provide insight to contractors’ Quality Management System based on past and present performance</a:t>
            </a:r>
          </a:p>
          <a:p>
            <a:pPr marL="182825" indent="-182825" eaLnBrk="0" fontAlgn="base" hangingPunct="0">
              <a:spcBef>
                <a:spcPts val="600"/>
              </a:spcBef>
              <a:spcAft>
                <a:spcPct val="0"/>
              </a:spcAft>
              <a:buFont typeface="Arial" pitchFamily="34" charset="0"/>
              <a:buChar char="•"/>
              <a:defRPr/>
            </a:pPr>
            <a:r>
              <a:rPr lang="en-US" sz="1999" kern="0" dirty="0">
                <a:solidFill>
                  <a:srgbClr val="000000"/>
                </a:solidFill>
              </a:rPr>
              <a:t>Ensure product meets contract quality and technical requirements and perform government acceptance		</a:t>
            </a:r>
          </a:p>
        </p:txBody>
      </p:sp>
      <p:sp>
        <p:nvSpPr>
          <p:cNvPr id="3" name="Slide Number Placeholder 2"/>
          <p:cNvSpPr>
            <a:spLocks noGrp="1"/>
          </p:cNvSpPr>
          <p:nvPr>
            <p:ph type="sldNum" sz="quarter" idx="4"/>
          </p:nvPr>
        </p:nvSpPr>
        <p:spPr/>
        <p:txBody>
          <a:bodyPr/>
          <a:lstStyle/>
          <a:p>
            <a:fld id="{2820A522-6B54-4D34-AC86-31513DF2172F}" type="slidenum">
              <a:rPr lang="en-US" smtClean="0"/>
              <a:pPr/>
              <a:t>15</a:t>
            </a:fld>
            <a:endParaRPr lang="en-US"/>
          </a:p>
        </p:txBody>
      </p:sp>
      <p:sp>
        <p:nvSpPr>
          <p:cNvPr id="2" name="Text Placeholder 1"/>
          <p:cNvSpPr>
            <a:spLocks noGrp="1"/>
          </p:cNvSpPr>
          <p:nvPr>
            <p:ph type="body" sz="quarter" idx="10"/>
          </p:nvPr>
        </p:nvSpPr>
        <p:spPr/>
        <p:txBody>
          <a:bodyPr/>
          <a:lstStyle/>
          <a:p>
            <a:r>
              <a:rPr lang="en-US" kern="0" dirty="0"/>
              <a:t>(TD) Quality Assurance Services</a:t>
            </a:r>
            <a:endParaRPr lang="en-US" dirty="0"/>
          </a:p>
        </p:txBody>
      </p:sp>
      <p:sp>
        <p:nvSpPr>
          <p:cNvPr id="4" name="Text Placeholder 6">
            <a:extLst>
              <a:ext uri="{FF2B5EF4-FFF2-40B4-BE49-F238E27FC236}">
                <a16:creationId xmlns:a16="http://schemas.microsoft.com/office/drawing/2014/main" id="{A0B2CA5E-E725-3DDD-05CF-EFE9B85D8471}"/>
              </a:ext>
            </a:extLst>
          </p:cNvPr>
          <p:cNvSpPr txBox="1">
            <a:spLocks/>
          </p:cNvSpPr>
          <p:nvPr/>
        </p:nvSpPr>
        <p:spPr>
          <a:xfrm>
            <a:off x="4477544" y="11922"/>
            <a:ext cx="3236913" cy="2007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1000" b="1" kern="1200">
                <a:solidFill>
                  <a:srgbClr val="C00000"/>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t>UNCLASSIFIED</a:t>
            </a:r>
          </a:p>
          <a:p>
            <a:endParaRPr lang="en-US" b="0" dirty="0"/>
          </a:p>
        </p:txBody>
      </p:sp>
      <p:sp>
        <p:nvSpPr>
          <p:cNvPr id="7" name="Text Placeholder 6">
            <a:extLst>
              <a:ext uri="{FF2B5EF4-FFF2-40B4-BE49-F238E27FC236}">
                <a16:creationId xmlns:a16="http://schemas.microsoft.com/office/drawing/2014/main" id="{4C794075-3D4C-0DA7-B335-35C19E5EAB30}"/>
              </a:ext>
            </a:extLst>
          </p:cNvPr>
          <p:cNvSpPr txBox="1">
            <a:spLocks/>
          </p:cNvSpPr>
          <p:nvPr/>
        </p:nvSpPr>
        <p:spPr>
          <a:xfrm>
            <a:off x="4497740" y="6388867"/>
            <a:ext cx="3236913" cy="2007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1000" b="1" kern="1200">
                <a:solidFill>
                  <a:srgbClr val="C00000"/>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t>UNCLASSIFIED</a:t>
            </a:r>
          </a:p>
          <a:p>
            <a:endParaRPr lang="en-US" b="0" dirty="0"/>
          </a:p>
        </p:txBody>
      </p:sp>
    </p:spTree>
    <p:extLst>
      <p:ext uri="{BB962C8B-B14F-4D97-AF65-F5344CB8AC3E}">
        <p14:creationId xmlns:p14="http://schemas.microsoft.com/office/powerpoint/2010/main" val="3073921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820A522-6B54-4D34-AC86-31513DF2172F}" type="slidenum">
              <a:rPr lang="en-US" dirty="0" smtClean="0"/>
              <a:pPr/>
              <a:t>16</a:t>
            </a:fld>
            <a:endParaRPr lang="en-US" dirty="0"/>
          </a:p>
        </p:txBody>
      </p:sp>
      <p:sp>
        <p:nvSpPr>
          <p:cNvPr id="5" name="Text Placeholder 4">
            <a:extLst>
              <a:ext uri="{C183D7F6-B498-43B3-948B-1728B52AA6E4}">
                <adec:decorative xmlns:adec="http://schemas.microsoft.com/office/drawing/2017/decorative" val="1"/>
              </a:ext>
            </a:extLst>
          </p:cNvPr>
          <p:cNvSpPr>
            <a:spLocks noGrp="1"/>
          </p:cNvSpPr>
          <p:nvPr>
            <p:ph type="body" sz="quarter" idx="11"/>
          </p:nvPr>
        </p:nvSpPr>
        <p:spPr/>
        <p:txBody>
          <a:bodyPr/>
          <a:lstStyle/>
          <a:p>
            <a:r>
              <a:rPr lang="en-US" b="0" dirty="0"/>
              <a:t>Unclassified</a:t>
            </a:r>
          </a:p>
        </p:txBody>
      </p:sp>
      <p:sp>
        <p:nvSpPr>
          <p:cNvPr id="6" name="Text Placeholder 5"/>
          <p:cNvSpPr>
            <a:spLocks noGrp="1"/>
          </p:cNvSpPr>
          <p:nvPr>
            <p:ph type="body" sz="quarter" idx="16"/>
          </p:nvPr>
        </p:nvSpPr>
        <p:spPr/>
        <p:txBody>
          <a:bodyPr/>
          <a:lstStyle/>
          <a:p>
            <a:r>
              <a:rPr lang="en-US" b="0" dirty="0"/>
              <a:t>Unclassified</a:t>
            </a:r>
          </a:p>
        </p:txBody>
      </p:sp>
      <p:sp>
        <p:nvSpPr>
          <p:cNvPr id="7" name="Title 6"/>
          <p:cNvSpPr>
            <a:spLocks noGrp="1"/>
          </p:cNvSpPr>
          <p:nvPr>
            <p:ph type="title" idx="4294967295"/>
          </p:nvPr>
        </p:nvSpPr>
        <p:spPr>
          <a:xfrm>
            <a:off x="-57150" y="2809876"/>
            <a:ext cx="12252960" cy="1729851"/>
          </a:xfrm>
          <a:prstGeom prst="rect">
            <a:avLst/>
          </a:prstGeom>
          <a:solidFill>
            <a:srgbClr val="101129"/>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Tool/Video Orientation:</a:t>
            </a:r>
            <a:endParaRPr kumimoji="0" lang="en-US" sz="2800" b="1" i="0" u="none" strike="noStrike" kern="1200" cap="none" spc="-10" normalizeH="0" baseline="0" noProof="0" dirty="0">
              <a:ln>
                <a:noFill/>
              </a:ln>
              <a:solidFill>
                <a:schemeClr val="lt1"/>
              </a:solidFill>
              <a:effectLst/>
              <a:uLnTx/>
              <a:uFill>
                <a:solidFill>
                  <a:srgbClr val="101129"/>
                </a:solidFill>
              </a:uFill>
              <a:latin typeface="+mn-lt"/>
              <a:ea typeface="+mn-ea"/>
              <a:cs typeface="Calibri"/>
            </a:endParaRP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DCMA Award Management Team (AMT)</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From Paper to Product: We Are DCMA/What DCMA Does</a:t>
            </a:r>
            <a:br>
              <a:rPr kumimoji="0" lang="en-US" sz="2800" b="1" i="0" u="none" strike="noStrike" kern="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br>
            <a:r>
              <a:rPr kumimoji="0" lang="en-US" sz="2800" b="1" i="0" u="none" strike="noStrike" kern="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rPr>
              <a:t>How to Find Us</a:t>
            </a:r>
          </a:p>
          <a:p>
            <a:pPr marL="0" marR="0" lvl="0" indent="0" algn="ctr" defTabSz="914400" rtl="0" eaLnBrk="0" fontAlgn="base" latinLnBrk="0" hangingPunct="0">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chemeClr val="lt1"/>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37421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820A522-6B54-4D34-AC86-31513DF2172F}" type="slidenum">
              <a:rPr lang="en-US" smtClean="0"/>
              <a:pPr/>
              <a:t>17</a:t>
            </a:fld>
            <a:endParaRPr lang="en-US" dirty="0"/>
          </a:p>
        </p:txBody>
      </p:sp>
      <p:sp>
        <p:nvSpPr>
          <p:cNvPr id="8" name="Text Placeholder 7"/>
          <p:cNvSpPr>
            <a:spLocks noGrp="1"/>
          </p:cNvSpPr>
          <p:nvPr>
            <p:ph type="body" sz="quarter" idx="16"/>
          </p:nvPr>
        </p:nvSpPr>
        <p:spPr/>
        <p:txBody>
          <a:bodyPr/>
          <a:lstStyle/>
          <a:p>
            <a:r>
              <a:rPr lang="en-US" b="0" dirty="0"/>
              <a:t>Unclassified</a:t>
            </a:r>
          </a:p>
        </p:txBody>
      </p:sp>
      <p:sp>
        <p:nvSpPr>
          <p:cNvPr id="5" name="Text Placeholder 4"/>
          <p:cNvSpPr>
            <a:spLocks noGrp="1"/>
          </p:cNvSpPr>
          <p:nvPr>
            <p:ph type="title" idx="4294967295"/>
          </p:nvPr>
        </p:nvSpPr>
        <p:spPr>
          <a:xfrm>
            <a:off x="3805238" y="41275"/>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3000" b="1" i="0" u="none" strike="noStrike" kern="1200" cap="none" spc="0" normalizeH="0" baseline="0" noProof="0" dirty="0">
                <a:ln>
                  <a:noFill/>
                </a:ln>
                <a:solidFill>
                  <a:srgbClr val="101129"/>
                </a:solidFill>
                <a:effectLst/>
                <a:uLnTx/>
                <a:uFillTx/>
                <a:latin typeface="+mn-lt"/>
                <a:ea typeface="+mn-ea"/>
                <a:cs typeface="+mn-cs"/>
              </a:rPr>
              <a:t>DCMA Award Management Team (AMT) </a:t>
            </a:r>
            <a:endParaRPr kumimoji="0" lang="en-US" sz="2600" b="1" i="0" u="none" strike="noStrike" kern="0" cap="none" spc="0" normalizeH="0" baseline="0" noProof="0" dirty="0">
              <a:ln>
                <a:noFill/>
              </a:ln>
              <a:solidFill>
                <a:sysClr val="windowText" lastClr="000000"/>
              </a:solidFill>
              <a:effectLst/>
              <a:uLnTx/>
              <a:uFillTx/>
              <a:latin typeface="+mn-lt"/>
              <a:ea typeface="+mn-ea"/>
              <a:cs typeface="+mn-cs"/>
            </a:endParaRPr>
          </a:p>
        </p:txBody>
      </p:sp>
      <p:sp>
        <p:nvSpPr>
          <p:cNvPr id="7" name="Content Placeholder 2"/>
          <p:cNvSpPr>
            <a:spLocks noGrp="1"/>
          </p:cNvSpPr>
          <p:nvPr>
            <p:ph idx="1"/>
          </p:nvPr>
        </p:nvSpPr>
        <p:spPr>
          <a:xfrm>
            <a:off x="200483" y="863576"/>
            <a:ext cx="11765879" cy="5580309"/>
          </a:xfrm>
        </p:spPr>
        <p:txBody>
          <a:bodyPr>
            <a:normAutofit/>
          </a:bodyPr>
          <a:lstStyle/>
          <a:p>
            <a:pPr marL="288925" indent="-288925"/>
            <a:r>
              <a:rPr lang="en-US" altLang="en-US" sz="2400" b="1" dirty="0"/>
              <a:t>To reach proper DCMA Functional Specialists, Administrative Contracting Officer (ACO), Industrial Specialists (IS), Quality Assurance (QA), Transportation Officer (TO), etc... from a Personal Computer, is available within Procurement Integrated Enterprise Environment (PIEE). </a:t>
            </a:r>
            <a:r>
              <a:rPr lang="en-US" altLang="en-US" sz="2000" dirty="0">
                <a:hlinkClick r:id="rId3"/>
              </a:rPr>
              <a:t>https://piee.be.mil</a:t>
            </a:r>
            <a:endParaRPr lang="en-US" dirty="0"/>
          </a:p>
        </p:txBody>
      </p:sp>
      <p:sp>
        <p:nvSpPr>
          <p:cNvPr id="6" name="Text Placeholder 5">
            <a:extLst>
              <a:ext uri="{C183D7F6-B498-43B3-948B-1728B52AA6E4}">
                <adec:decorative xmlns:adec="http://schemas.microsoft.com/office/drawing/2017/decorative" val="1"/>
              </a:ext>
            </a:extLst>
          </p:cNvPr>
          <p:cNvSpPr>
            <a:spLocks noGrp="1"/>
          </p:cNvSpPr>
          <p:nvPr>
            <p:ph type="body" sz="quarter" idx="11"/>
          </p:nvPr>
        </p:nvSpPr>
        <p:spPr/>
        <p:txBody>
          <a:bodyPr/>
          <a:lstStyle/>
          <a:p>
            <a:r>
              <a:rPr lang="en-US" b="0" dirty="0"/>
              <a:t>Unclassified</a:t>
            </a:r>
          </a:p>
          <a:p>
            <a:endParaRPr lang="en-US" dirty="0"/>
          </a:p>
        </p:txBody>
      </p:sp>
      <p:pic>
        <p:nvPicPr>
          <p:cNvPr id="2" name="Picture 1" descr="Step by step process screen shot on how to look-up DCMA POC within the Award Management Tool">
            <a:extLst>
              <a:ext uri="{FF2B5EF4-FFF2-40B4-BE49-F238E27FC236}">
                <a16:creationId xmlns:a16="http://schemas.microsoft.com/office/drawing/2014/main" id="{F6B510CF-7493-1F13-FA1E-59A4AAB5E045}"/>
              </a:ext>
            </a:extLst>
          </p:cNvPr>
          <p:cNvPicPr>
            <a:picLocks noChangeAspect="1"/>
          </p:cNvPicPr>
          <p:nvPr/>
        </p:nvPicPr>
        <p:blipFill>
          <a:blip r:embed="rId4"/>
          <a:stretch>
            <a:fillRect/>
          </a:stretch>
        </p:blipFill>
        <p:spPr>
          <a:xfrm>
            <a:off x="1953153" y="2216507"/>
            <a:ext cx="7746798" cy="4184294"/>
          </a:xfrm>
          <a:prstGeom prst="rect">
            <a:avLst/>
          </a:prstGeom>
        </p:spPr>
      </p:pic>
    </p:spTree>
    <p:extLst>
      <p:ext uri="{BB962C8B-B14F-4D97-AF65-F5344CB8AC3E}">
        <p14:creationId xmlns:p14="http://schemas.microsoft.com/office/powerpoint/2010/main" val="3351548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820A522-6B54-4D34-AC86-31513DF2172F}" type="slidenum">
              <a:rPr lang="en-US" dirty="0" smtClean="0"/>
              <a:pPr/>
              <a:t>18</a:t>
            </a:fld>
            <a:endParaRPr lang="en-US"/>
          </a:p>
        </p:txBody>
      </p:sp>
      <p:sp>
        <p:nvSpPr>
          <p:cNvPr id="6" name="Text Placeholder 5"/>
          <p:cNvSpPr>
            <a:spLocks noGrp="1"/>
          </p:cNvSpPr>
          <p:nvPr>
            <p:ph type="body" sz="quarter" idx="16"/>
          </p:nvPr>
        </p:nvSpPr>
        <p:spPr/>
        <p:txBody>
          <a:bodyPr/>
          <a:lstStyle/>
          <a:p>
            <a:r>
              <a:rPr lang="en-US" b="0" dirty="0"/>
              <a:t>Unclassified</a:t>
            </a:r>
          </a:p>
        </p:txBody>
      </p:sp>
      <p:sp>
        <p:nvSpPr>
          <p:cNvPr id="4" name="Text Placeholder 3"/>
          <p:cNvSpPr>
            <a:spLocks noGrp="1"/>
          </p:cNvSpPr>
          <p:nvPr>
            <p:ph type="title" idx="4294967295"/>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101129"/>
                </a:solidFill>
                <a:effectLst/>
                <a:uLnTx/>
                <a:uFillTx/>
                <a:latin typeface="+mn-lt"/>
                <a:ea typeface="+mn-ea"/>
                <a:cs typeface="+mn-cs"/>
              </a:rPr>
              <a:t>From Paper to Product: We Are DCMA</a:t>
            </a:r>
          </a:p>
        </p:txBody>
      </p:sp>
      <p:sp>
        <p:nvSpPr>
          <p:cNvPr id="5" name="Text Placeholder 4">
            <a:extLst>
              <a:ext uri="{C183D7F6-B498-43B3-948B-1728B52AA6E4}">
                <adec:decorative xmlns:adec="http://schemas.microsoft.com/office/drawing/2017/decorative" val="1"/>
              </a:ext>
            </a:extLst>
          </p:cNvPr>
          <p:cNvSpPr>
            <a:spLocks noGrp="1"/>
          </p:cNvSpPr>
          <p:nvPr>
            <p:ph type="body" sz="quarter" idx="11"/>
          </p:nvPr>
        </p:nvSpPr>
        <p:spPr/>
        <p:txBody>
          <a:bodyPr/>
          <a:lstStyle/>
          <a:p>
            <a:r>
              <a:rPr lang="en-US" b="0" dirty="0"/>
              <a:t>Unclassified</a:t>
            </a:r>
          </a:p>
        </p:txBody>
      </p:sp>
      <p:grpSp>
        <p:nvGrpSpPr>
          <p:cNvPr id="7" name="Group 6" descr="Slide is a training Video found on DCMA home page  with link to the site titled &quot;From paper to Product&quot;"/>
          <p:cNvGrpSpPr/>
          <p:nvPr/>
        </p:nvGrpSpPr>
        <p:grpSpPr>
          <a:xfrm>
            <a:off x="-153988" y="1086763"/>
            <a:ext cx="12188825" cy="5589569"/>
            <a:chOff x="-153988" y="1295400"/>
            <a:chExt cx="12188825" cy="5589569"/>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3412" y="1295400"/>
              <a:ext cx="8097449" cy="4554815"/>
            </a:xfrm>
            <a:prstGeom prst="rect">
              <a:avLst/>
            </a:prstGeom>
          </p:spPr>
        </p:pic>
        <p:sp>
          <p:nvSpPr>
            <p:cNvPr id="9" name="Rectangle 8"/>
            <p:cNvSpPr/>
            <p:nvPr/>
          </p:nvSpPr>
          <p:spPr>
            <a:xfrm>
              <a:off x="-153988" y="5930862"/>
              <a:ext cx="12188825" cy="954107"/>
            </a:xfrm>
            <a:prstGeom prst="rect">
              <a:avLst/>
            </a:prstGeom>
          </p:spPr>
          <p:txBody>
            <a:bodyPr wrap="square">
              <a:spAutoFit/>
            </a:bodyPr>
            <a:lstStyle/>
            <a:p>
              <a:pPr lvl="0" algn="ctr"/>
              <a:r>
                <a:rPr lang="en-US" sz="2800" dirty="0">
                  <a:solidFill>
                    <a:prstClr val="black"/>
                  </a:solidFill>
                  <a:hlinkClick r:id="rId3"/>
                </a:rPr>
                <a:t>https://www.dvidshub.net/video/691167/paper-product-we-dcma</a:t>
              </a:r>
              <a:endParaRPr lang="en-US" sz="2800" dirty="0">
                <a:solidFill>
                  <a:prstClr val="black"/>
                </a:solidFill>
              </a:endParaRPr>
            </a:p>
            <a:p>
              <a:pPr lvl="0" algn="ctr"/>
              <a:endParaRPr lang="en-US" sz="2800" dirty="0">
                <a:solidFill>
                  <a:prstClr val="black"/>
                </a:solidFill>
              </a:endParaRPr>
            </a:p>
          </p:txBody>
        </p:sp>
      </p:grpSp>
    </p:spTree>
    <p:extLst>
      <p:ext uri="{BB962C8B-B14F-4D97-AF65-F5344CB8AC3E}">
        <p14:creationId xmlns:p14="http://schemas.microsoft.com/office/powerpoint/2010/main" val="2508892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820A522-6B54-4D34-AC86-31513DF2172F}" type="slidenum">
              <a:rPr lang="en-US" smtClean="0"/>
              <a:pPr/>
              <a:t>19</a:t>
            </a:fld>
            <a:endParaRPr lang="en-US"/>
          </a:p>
        </p:txBody>
      </p:sp>
      <p:sp>
        <p:nvSpPr>
          <p:cNvPr id="6" name="Text Placeholder 5"/>
          <p:cNvSpPr>
            <a:spLocks noGrp="1"/>
          </p:cNvSpPr>
          <p:nvPr>
            <p:ph type="body" sz="quarter" idx="16"/>
          </p:nvPr>
        </p:nvSpPr>
        <p:spPr/>
        <p:txBody>
          <a:bodyPr/>
          <a:lstStyle/>
          <a:p>
            <a:r>
              <a:rPr lang="en-US" b="0" dirty="0"/>
              <a:t>Unclassified</a:t>
            </a:r>
          </a:p>
        </p:txBody>
      </p:sp>
      <p:sp>
        <p:nvSpPr>
          <p:cNvPr id="4" name="Text Placeholder 3"/>
          <p:cNvSpPr>
            <a:spLocks noGrp="1"/>
          </p:cNvSpPr>
          <p:nvPr>
            <p:ph type="title" idx="4294967295"/>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3000" b="1" i="0" u="none" strike="noStrike" kern="1200" cap="none" spc="0" normalizeH="0" baseline="0" noProof="0" dirty="0">
                <a:ln>
                  <a:noFill/>
                </a:ln>
                <a:solidFill>
                  <a:srgbClr val="101129"/>
                </a:solidFill>
                <a:effectLst/>
                <a:uLnTx/>
                <a:uFillTx/>
                <a:latin typeface="+mn-lt"/>
                <a:ea typeface="+mn-ea"/>
                <a:cs typeface="+mn-cs"/>
              </a:rPr>
              <a:t>What DCMA Does</a:t>
            </a:r>
          </a:p>
        </p:txBody>
      </p:sp>
      <p:sp>
        <p:nvSpPr>
          <p:cNvPr id="5" name="Text Placeholder 4">
            <a:extLst>
              <a:ext uri="{C183D7F6-B498-43B3-948B-1728B52AA6E4}">
                <adec:decorative xmlns:adec="http://schemas.microsoft.com/office/drawing/2017/decorative" val="1"/>
              </a:ext>
            </a:extLst>
          </p:cNvPr>
          <p:cNvSpPr>
            <a:spLocks noGrp="1"/>
          </p:cNvSpPr>
          <p:nvPr>
            <p:ph type="body" sz="quarter" idx="11"/>
          </p:nvPr>
        </p:nvSpPr>
        <p:spPr/>
        <p:txBody>
          <a:bodyPr/>
          <a:lstStyle/>
          <a:p>
            <a:r>
              <a:rPr lang="en-US" b="0" dirty="0"/>
              <a:t>Unclassified</a:t>
            </a:r>
          </a:p>
        </p:txBody>
      </p:sp>
      <p:grpSp>
        <p:nvGrpSpPr>
          <p:cNvPr id="7" name="Group 6" descr="Training video What DCMA Does with site location"/>
          <p:cNvGrpSpPr/>
          <p:nvPr/>
        </p:nvGrpSpPr>
        <p:grpSpPr>
          <a:xfrm>
            <a:off x="1930929" y="1143000"/>
            <a:ext cx="8125883" cy="5599048"/>
            <a:chOff x="1930929" y="1258952"/>
            <a:chExt cx="8125883" cy="5599048"/>
          </a:xfrm>
        </p:grpSpPr>
        <p:sp>
          <p:nvSpPr>
            <p:cNvPr id="8" name="Rectangle 7"/>
            <p:cNvSpPr/>
            <p:nvPr/>
          </p:nvSpPr>
          <p:spPr>
            <a:xfrm>
              <a:off x="1930929" y="5903893"/>
              <a:ext cx="8125883" cy="954107"/>
            </a:xfrm>
            <a:prstGeom prst="rect">
              <a:avLst/>
            </a:prstGeom>
          </p:spPr>
          <p:txBody>
            <a:bodyPr wrap="square">
              <a:spAutoFit/>
            </a:bodyPr>
            <a:lstStyle/>
            <a:p>
              <a:pPr algn="ctr"/>
              <a:r>
                <a:rPr lang="en-US" sz="2800" dirty="0">
                  <a:hlinkClick r:id="rId2"/>
                </a:rPr>
                <a:t>https://www.dvidshub.net/video/480264/dcma-does</a:t>
              </a:r>
              <a:endParaRPr lang="en-US" sz="2800" dirty="0"/>
            </a:p>
            <a:p>
              <a:pPr algn="ctr"/>
              <a:endParaRPr lang="en-US" sz="2800" dirty="0"/>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9612" y="1258952"/>
              <a:ext cx="8077200" cy="4543425"/>
            </a:xfrm>
            <a:prstGeom prst="rect">
              <a:avLst/>
            </a:prstGeom>
          </p:spPr>
        </p:pic>
      </p:grpSp>
    </p:spTree>
    <p:extLst>
      <p:ext uri="{BB962C8B-B14F-4D97-AF65-F5344CB8AC3E}">
        <p14:creationId xmlns:p14="http://schemas.microsoft.com/office/powerpoint/2010/main" val="2914157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820A522-6B54-4D34-AC86-31513DF2172F}" type="slidenum">
              <a:rPr lang="en-US" smtClean="0"/>
              <a:pPr/>
              <a:t>2</a:t>
            </a:fld>
            <a:endParaRPr lang="en-US" dirty="0"/>
          </a:p>
        </p:txBody>
      </p:sp>
      <p:sp>
        <p:nvSpPr>
          <p:cNvPr id="8" name="Text Placeholder 7"/>
          <p:cNvSpPr>
            <a:spLocks noGrp="1"/>
          </p:cNvSpPr>
          <p:nvPr>
            <p:ph type="body" sz="quarter" idx="16"/>
          </p:nvPr>
        </p:nvSpPr>
        <p:spPr/>
        <p:txBody>
          <a:bodyPr/>
          <a:lstStyle/>
          <a:p>
            <a:r>
              <a:rPr lang="en-US" b="0" dirty="0"/>
              <a:t>Unclassified</a:t>
            </a:r>
          </a:p>
        </p:txBody>
      </p:sp>
      <p:sp>
        <p:nvSpPr>
          <p:cNvPr id="5" name="Text Placeholder 4"/>
          <p:cNvSpPr>
            <a:spLocks noGrp="1"/>
          </p:cNvSpPr>
          <p:nvPr>
            <p:ph type="title" idx="4294967295"/>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101129"/>
                </a:solidFill>
                <a:effectLst/>
                <a:uLnTx/>
                <a:uFillTx/>
                <a:latin typeface="+mn-lt"/>
                <a:ea typeface="+mn-ea"/>
                <a:cs typeface="+mn-cs"/>
              </a:rPr>
              <a:t>Agenda</a:t>
            </a:r>
          </a:p>
        </p:txBody>
      </p:sp>
      <p:sp>
        <p:nvSpPr>
          <p:cNvPr id="6" name="Text Placeholder 5">
            <a:extLst>
              <a:ext uri="{C183D7F6-B498-43B3-948B-1728B52AA6E4}">
                <adec:decorative xmlns:adec="http://schemas.microsoft.com/office/drawing/2017/decorative" val="1"/>
              </a:ext>
            </a:extLst>
          </p:cNvPr>
          <p:cNvSpPr>
            <a:spLocks noGrp="1"/>
          </p:cNvSpPr>
          <p:nvPr>
            <p:ph type="body" sz="quarter" idx="11"/>
          </p:nvPr>
        </p:nvSpPr>
        <p:spPr/>
        <p:txBody>
          <a:bodyPr/>
          <a:lstStyle/>
          <a:p>
            <a:r>
              <a:rPr lang="en-US" b="0" dirty="0"/>
              <a:t>Unclassified</a:t>
            </a:r>
          </a:p>
          <a:p>
            <a:endParaRPr lang="en-US" dirty="0"/>
          </a:p>
        </p:txBody>
      </p:sp>
      <p:sp>
        <p:nvSpPr>
          <p:cNvPr id="9" name="TextBox 8"/>
          <p:cNvSpPr txBox="1"/>
          <p:nvPr/>
        </p:nvSpPr>
        <p:spPr>
          <a:xfrm>
            <a:off x="531628" y="977711"/>
            <a:ext cx="9909544" cy="543225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b="1" dirty="0"/>
              <a:t>DCMA Overview</a:t>
            </a:r>
          </a:p>
          <a:p>
            <a:pPr marL="914400" lvl="1" indent="-457200">
              <a:buFont typeface="Wingdings" panose="05000000000000000000" pitchFamily="2" charset="2"/>
              <a:buChar char="Ø"/>
            </a:pPr>
            <a:r>
              <a:rPr lang="en-US" sz="2000" b="1" dirty="0"/>
              <a:t>Mission, Vision, Values</a:t>
            </a:r>
          </a:p>
          <a:p>
            <a:pPr marL="914400" lvl="1" indent="-457200">
              <a:buFont typeface="Wingdings" panose="05000000000000000000" pitchFamily="2" charset="2"/>
              <a:buChar char="Ø"/>
            </a:pPr>
            <a:r>
              <a:rPr lang="en-US" sz="2000" b="1" dirty="0"/>
              <a:t>Authority &amp; Functions</a:t>
            </a:r>
          </a:p>
          <a:p>
            <a:pPr marL="914400" lvl="1" indent="-457200">
              <a:buFont typeface="Wingdings" panose="05000000000000000000" pitchFamily="2" charset="2"/>
              <a:buChar char="Ø"/>
            </a:pPr>
            <a:r>
              <a:rPr lang="en-US" sz="2000" b="1" dirty="0"/>
              <a:t>DCMA Leadership</a:t>
            </a:r>
          </a:p>
          <a:p>
            <a:pPr marL="914400" lvl="1" indent="-457200">
              <a:buFont typeface="Wingdings" panose="05000000000000000000" pitchFamily="2" charset="2"/>
              <a:buChar char="Ø"/>
            </a:pPr>
            <a:r>
              <a:rPr lang="en-US" sz="2000" b="1" dirty="0"/>
              <a:t>DCMA Presence </a:t>
            </a:r>
          </a:p>
          <a:p>
            <a:pPr marL="914400" lvl="1" indent="-457200">
              <a:buFont typeface="Wingdings" panose="05000000000000000000" pitchFamily="2" charset="2"/>
              <a:buChar char="Ø"/>
            </a:pPr>
            <a:r>
              <a:rPr lang="en-US" sz="2000" b="1" dirty="0"/>
              <a:t>Contract Management Office/Acquisition Community</a:t>
            </a:r>
          </a:p>
          <a:p>
            <a:pPr marL="914400" lvl="1" indent="-457200">
              <a:buFont typeface="Wingdings" panose="05000000000000000000" pitchFamily="2" charset="2"/>
              <a:buChar char="Ø"/>
            </a:pPr>
            <a:r>
              <a:rPr lang="en-US" sz="2000" b="1" dirty="0"/>
              <a:t>DCMA Contribution</a:t>
            </a:r>
          </a:p>
          <a:p>
            <a:pPr marL="914400" lvl="1" indent="-457200">
              <a:buFont typeface="Wingdings" panose="05000000000000000000" pitchFamily="2" charset="2"/>
              <a:buChar char="Ø"/>
            </a:pPr>
            <a:r>
              <a:rPr lang="en-US" sz="2000" b="1" dirty="0"/>
              <a:t>DCMA Role In Post Award</a:t>
            </a:r>
          </a:p>
          <a:p>
            <a:pPr marL="285750" indent="-285750">
              <a:spcAft>
                <a:spcPts val="600"/>
              </a:spcAft>
              <a:buFont typeface="Arial" panose="020B0604020202020204" pitchFamily="34" charset="0"/>
              <a:buChar char="•"/>
            </a:pPr>
            <a:r>
              <a:rPr lang="en-US" sz="2400" b="1" dirty="0"/>
              <a:t>Tool/Video Orientation</a:t>
            </a:r>
            <a:r>
              <a:rPr lang="en-US" sz="2000" b="1" dirty="0"/>
              <a:t>:  </a:t>
            </a:r>
          </a:p>
          <a:p>
            <a:pPr marL="914400" lvl="1" indent="-457200">
              <a:spcAft>
                <a:spcPts val="600"/>
              </a:spcAft>
              <a:buFont typeface="Wingdings" panose="05000000000000000000" pitchFamily="2" charset="2"/>
              <a:buChar char="Ø"/>
            </a:pPr>
            <a:r>
              <a:rPr lang="en-US" sz="2000" b="1" dirty="0"/>
              <a:t>DCMA Award Management Team (AMT)</a:t>
            </a:r>
          </a:p>
          <a:p>
            <a:pPr marL="914400" lvl="1" indent="-457200">
              <a:spcAft>
                <a:spcPts val="600"/>
              </a:spcAft>
              <a:buFont typeface="Wingdings" panose="05000000000000000000" pitchFamily="2" charset="2"/>
              <a:buChar char="Ø"/>
            </a:pPr>
            <a:r>
              <a:rPr lang="en-US" sz="2000" b="1" dirty="0"/>
              <a:t>From Paper to Product: We Are DCMA</a:t>
            </a:r>
          </a:p>
          <a:p>
            <a:pPr marL="914400" lvl="1" indent="-457200">
              <a:spcAft>
                <a:spcPts val="600"/>
              </a:spcAft>
              <a:buFont typeface="Wingdings" panose="05000000000000000000" pitchFamily="2" charset="2"/>
              <a:buChar char="Ø"/>
            </a:pPr>
            <a:r>
              <a:rPr lang="en-US" sz="2000" b="1" dirty="0"/>
              <a:t>What DCMA Does</a:t>
            </a:r>
          </a:p>
          <a:p>
            <a:pPr marL="914400" lvl="1" indent="-457200">
              <a:spcAft>
                <a:spcPts val="600"/>
              </a:spcAft>
              <a:buFont typeface="Wingdings" panose="05000000000000000000" pitchFamily="2" charset="2"/>
              <a:buChar char="Ø"/>
            </a:pPr>
            <a:r>
              <a:rPr lang="en-US" sz="2000" b="1" dirty="0"/>
              <a:t>How To find Us</a:t>
            </a:r>
          </a:p>
          <a:p>
            <a:pPr marL="285750" indent="-285750">
              <a:spcAft>
                <a:spcPts val="600"/>
              </a:spcAft>
              <a:buFont typeface="Arial" panose="020B0604020202020204" pitchFamily="34" charset="0"/>
              <a:buChar char="•"/>
            </a:pPr>
            <a:r>
              <a:rPr lang="en-US" sz="2400" b="1" dirty="0"/>
              <a:t>Questions</a:t>
            </a:r>
          </a:p>
          <a:p>
            <a:pPr lvl="1"/>
            <a:endParaRPr lang="en-US" sz="2000" b="1" spc="-10" dirty="0">
              <a:uFill>
                <a:solidFill>
                  <a:srgbClr val="101129"/>
                </a:solidFill>
              </a:uFill>
              <a:cs typeface="Calibri"/>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9794" y="1044221"/>
            <a:ext cx="899226" cy="1092730"/>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74925" y="987847"/>
            <a:ext cx="1205478" cy="1205478"/>
          </a:xfrm>
          <a:prstGeom prst="rect">
            <a:avLst/>
          </a:prstGeom>
        </p:spPr>
      </p:pic>
    </p:spTree>
    <p:extLst>
      <p:ext uri="{BB962C8B-B14F-4D97-AF65-F5344CB8AC3E}">
        <p14:creationId xmlns:p14="http://schemas.microsoft.com/office/powerpoint/2010/main" val="2771302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9CE1FB6-D238-FA4A-4692-422F5DB10D34}"/>
              </a:ext>
            </a:extLst>
          </p:cNvPr>
          <p:cNvPicPr>
            <a:picLocks noChangeAspect="1"/>
          </p:cNvPicPr>
          <p:nvPr/>
        </p:nvPicPr>
        <p:blipFill>
          <a:blip r:embed="rId3"/>
          <a:stretch>
            <a:fillRect/>
          </a:stretch>
        </p:blipFill>
        <p:spPr>
          <a:xfrm>
            <a:off x="318153" y="854058"/>
            <a:ext cx="11648209" cy="5561808"/>
          </a:xfrm>
          <a:prstGeom prst="rect">
            <a:avLst/>
          </a:prstGeom>
        </p:spPr>
      </p:pic>
      <p:sp>
        <p:nvSpPr>
          <p:cNvPr id="20" name="Text Placeholder 19"/>
          <p:cNvSpPr>
            <a:spLocks noGrp="1"/>
          </p:cNvSpPr>
          <p:nvPr>
            <p:ph type="body" sz="quarter" idx="10"/>
          </p:nvPr>
        </p:nvSpPr>
        <p:spPr/>
        <p:txBody>
          <a:bodyPr>
            <a:normAutofit/>
          </a:bodyPr>
          <a:lstStyle/>
          <a:p>
            <a:r>
              <a:rPr lang="en-US" dirty="0">
                <a:solidFill>
                  <a:schemeClr val="tx1"/>
                </a:solidFill>
              </a:rPr>
              <a:t>How to Find Us (www.dcma.mil)</a:t>
            </a:r>
            <a:endParaRPr lang="en-US" dirty="0"/>
          </a:p>
        </p:txBody>
      </p:sp>
      <p:sp>
        <p:nvSpPr>
          <p:cNvPr id="3" name="Slide Number Placeholder 2"/>
          <p:cNvSpPr>
            <a:spLocks noGrp="1"/>
          </p:cNvSpPr>
          <p:nvPr>
            <p:ph type="sldNum" sz="quarter" idx="4294967295"/>
          </p:nvPr>
        </p:nvSpPr>
        <p:spPr>
          <a:xfrm>
            <a:off x="9448800" y="6496050"/>
            <a:ext cx="2743200" cy="365125"/>
          </a:xfrm>
        </p:spPr>
        <p:txBody>
          <a:bodyPr/>
          <a:lstStyle/>
          <a:p>
            <a:fld id="{443E7389-DF79-4E18-9900-785D4C296F30}" type="slidenum">
              <a:rPr lang="en-US" smtClean="0"/>
              <a:t>20</a:t>
            </a:fld>
            <a:endParaRPr lang="en-US" dirty="0"/>
          </a:p>
        </p:txBody>
      </p:sp>
      <p:sp>
        <p:nvSpPr>
          <p:cNvPr id="9" name="AutoShape 8"/>
          <p:cNvSpPr>
            <a:spLocks noChangeArrowheads="1"/>
          </p:cNvSpPr>
          <p:nvPr/>
        </p:nvSpPr>
        <p:spPr bwMode="auto">
          <a:xfrm rot="10800000">
            <a:off x="7232710" y="4444128"/>
            <a:ext cx="2216090" cy="793741"/>
          </a:xfrm>
          <a:prstGeom prst="wedgeRoundRectCallout">
            <a:avLst>
              <a:gd name="adj1" fmla="val -43209"/>
              <a:gd name="adj2" fmla="val 101837"/>
              <a:gd name="adj3" fmla="val 16667"/>
            </a:avLst>
          </a:prstGeom>
          <a:solidFill>
            <a:srgbClr val="FFFF99"/>
          </a:solidFill>
          <a:ln w="9525">
            <a:solidFill>
              <a:schemeClr val="tx1"/>
            </a:solidFill>
            <a:miter lim="800000"/>
            <a:headEnd/>
            <a:tailEnd/>
          </a:ln>
        </p:spPr>
        <p:txBody>
          <a:bodyPr rot="10800000"/>
          <a:lstStyle/>
          <a:p>
            <a:r>
              <a:rPr lang="en-US" dirty="0"/>
              <a:t>Request External Access</a:t>
            </a:r>
          </a:p>
        </p:txBody>
      </p:sp>
      <p:sp>
        <p:nvSpPr>
          <p:cNvPr id="17" name="Title 2"/>
          <p:cNvSpPr txBox="1">
            <a:spLocks/>
          </p:cNvSpPr>
          <p:nvPr/>
        </p:nvSpPr>
        <p:spPr>
          <a:xfrm>
            <a:off x="2521506" y="2344482"/>
            <a:ext cx="12190412" cy="609600"/>
          </a:xfrm>
          <a:prstGeom prst="rect">
            <a:avLst/>
          </a:prstGeom>
        </p:spPr>
        <p:txBody>
          <a:bodyPr/>
          <a:lstStyle>
            <a:lvl1pPr algn="r" defTabSz="914400" rtl="0" eaLnBrk="1" latinLnBrk="0" hangingPunct="1">
              <a:lnSpc>
                <a:spcPct val="90000"/>
              </a:lnSpc>
              <a:spcBef>
                <a:spcPct val="0"/>
              </a:spcBef>
              <a:buNone/>
              <a:defRPr sz="4000" b="1" kern="1200">
                <a:solidFill>
                  <a:srgbClr val="002060"/>
                </a:solidFill>
                <a:latin typeface="+mj-lt"/>
                <a:ea typeface="+mj-ea"/>
                <a:cs typeface="+mj-cs"/>
              </a:defRPr>
            </a:lvl1pPr>
          </a:lstStyle>
          <a:p>
            <a:endParaRPr lang="en-US" sz="3200" dirty="0">
              <a:solidFill>
                <a:schemeClr val="tx1"/>
              </a:solidFill>
              <a:latin typeface="+mn-lt"/>
            </a:endParaRPr>
          </a:p>
        </p:txBody>
      </p:sp>
      <p:pic>
        <p:nvPicPr>
          <p:cNvPr id="10" name="Picture 9"/>
          <p:cNvPicPr>
            <a:picLocks noChangeAspect="1"/>
          </p:cNvPicPr>
          <p:nvPr/>
        </p:nvPicPr>
        <p:blipFill>
          <a:blip r:embed="rId4"/>
          <a:stretch>
            <a:fillRect/>
          </a:stretch>
        </p:blipFill>
        <p:spPr>
          <a:xfrm>
            <a:off x="6813614" y="1584592"/>
            <a:ext cx="1582963" cy="2536847"/>
          </a:xfrm>
          <a:prstGeom prst="rect">
            <a:avLst/>
          </a:prstGeom>
        </p:spPr>
      </p:pic>
      <p:sp>
        <p:nvSpPr>
          <p:cNvPr id="5" name="AutoShape 8"/>
          <p:cNvSpPr>
            <a:spLocks noChangeArrowheads="1"/>
          </p:cNvSpPr>
          <p:nvPr/>
        </p:nvSpPr>
        <p:spPr bwMode="auto">
          <a:xfrm rot="10800000">
            <a:off x="6310934" y="935560"/>
            <a:ext cx="2588322" cy="483129"/>
          </a:xfrm>
          <a:prstGeom prst="wedgeRoundRectCallout">
            <a:avLst>
              <a:gd name="adj1" fmla="val -66099"/>
              <a:gd name="adj2" fmla="val -98683"/>
              <a:gd name="adj3" fmla="val 16667"/>
            </a:avLst>
          </a:prstGeom>
          <a:solidFill>
            <a:srgbClr val="FFFF99"/>
          </a:solidFill>
          <a:ln w="9525">
            <a:solidFill>
              <a:schemeClr val="tx1"/>
            </a:solidFill>
            <a:miter lim="800000"/>
            <a:headEnd/>
            <a:tailEnd/>
          </a:ln>
        </p:spPr>
        <p:txBody>
          <a:bodyPr rot="10800000"/>
          <a:lstStyle/>
          <a:p>
            <a:r>
              <a:rPr lang="en-US" dirty="0"/>
              <a:t>Hover Over Customers</a:t>
            </a:r>
          </a:p>
        </p:txBody>
      </p:sp>
      <p:sp>
        <p:nvSpPr>
          <p:cNvPr id="6" name="AutoShape 8"/>
          <p:cNvSpPr>
            <a:spLocks noChangeArrowheads="1"/>
          </p:cNvSpPr>
          <p:nvPr/>
        </p:nvSpPr>
        <p:spPr bwMode="auto">
          <a:xfrm rot="10800000">
            <a:off x="3982683" y="1361667"/>
            <a:ext cx="1258621" cy="761012"/>
          </a:xfrm>
          <a:prstGeom prst="wedgeRoundRectCallout">
            <a:avLst>
              <a:gd name="adj1" fmla="val -181431"/>
              <a:gd name="adj2" fmla="val -238089"/>
              <a:gd name="adj3" fmla="val 16667"/>
            </a:avLst>
          </a:prstGeom>
          <a:solidFill>
            <a:srgbClr val="FFFF99"/>
          </a:solidFill>
          <a:ln w="9525">
            <a:solidFill>
              <a:schemeClr val="tx1"/>
            </a:solidFill>
            <a:miter lim="800000"/>
            <a:headEnd/>
            <a:tailEnd/>
          </a:ln>
        </p:spPr>
        <p:txBody>
          <a:bodyPr rot="10800000"/>
          <a:lstStyle/>
          <a:p>
            <a:r>
              <a:rPr lang="en-US" dirty="0"/>
              <a:t>Link to </a:t>
            </a:r>
          </a:p>
          <a:p>
            <a:r>
              <a:rPr lang="en-US" dirty="0"/>
              <a:t>Policies</a:t>
            </a:r>
          </a:p>
        </p:txBody>
      </p:sp>
      <p:pic>
        <p:nvPicPr>
          <p:cNvPr id="15" name="Picture 14">
            <a:extLst>
              <a:ext uri="{FF2B5EF4-FFF2-40B4-BE49-F238E27FC236}">
                <a16:creationId xmlns:a16="http://schemas.microsoft.com/office/drawing/2014/main" id="{BD6A17C2-1930-0384-EC3A-B5F18D13AF9A}"/>
              </a:ext>
            </a:extLst>
          </p:cNvPr>
          <p:cNvPicPr>
            <a:picLocks noChangeAspect="1"/>
          </p:cNvPicPr>
          <p:nvPr/>
        </p:nvPicPr>
        <p:blipFill>
          <a:blip r:embed="rId5"/>
          <a:stretch>
            <a:fillRect/>
          </a:stretch>
        </p:blipFill>
        <p:spPr>
          <a:xfrm>
            <a:off x="9314364" y="1636048"/>
            <a:ext cx="1836142" cy="2691002"/>
          </a:xfrm>
          <a:prstGeom prst="rect">
            <a:avLst/>
          </a:prstGeom>
        </p:spPr>
      </p:pic>
      <p:pic>
        <p:nvPicPr>
          <p:cNvPr id="19" name="Picture 18">
            <a:extLst>
              <a:ext uri="{FF2B5EF4-FFF2-40B4-BE49-F238E27FC236}">
                <a16:creationId xmlns:a16="http://schemas.microsoft.com/office/drawing/2014/main" id="{4B8BB61D-3A3F-7049-6583-B54442270B87}"/>
              </a:ext>
            </a:extLst>
          </p:cNvPr>
          <p:cNvPicPr>
            <a:picLocks noChangeAspect="1"/>
          </p:cNvPicPr>
          <p:nvPr/>
        </p:nvPicPr>
        <p:blipFill>
          <a:blip r:embed="rId6"/>
          <a:stretch>
            <a:fillRect/>
          </a:stretch>
        </p:blipFill>
        <p:spPr>
          <a:xfrm>
            <a:off x="10005151" y="1313359"/>
            <a:ext cx="1883827" cy="1066892"/>
          </a:xfrm>
          <a:prstGeom prst="rect">
            <a:avLst/>
          </a:prstGeom>
        </p:spPr>
      </p:pic>
      <p:pic>
        <p:nvPicPr>
          <p:cNvPr id="21" name="Picture 20">
            <a:extLst>
              <a:ext uri="{FF2B5EF4-FFF2-40B4-BE49-F238E27FC236}">
                <a16:creationId xmlns:a16="http://schemas.microsoft.com/office/drawing/2014/main" id="{A743D4E0-C50A-43B6-DC81-77547A0797C6}"/>
              </a:ext>
            </a:extLst>
          </p:cNvPr>
          <p:cNvPicPr>
            <a:picLocks noChangeAspect="1"/>
          </p:cNvPicPr>
          <p:nvPr/>
        </p:nvPicPr>
        <p:blipFill>
          <a:blip r:embed="rId7"/>
          <a:stretch>
            <a:fillRect/>
          </a:stretch>
        </p:blipFill>
        <p:spPr>
          <a:xfrm>
            <a:off x="10362975" y="3503077"/>
            <a:ext cx="1603387" cy="780356"/>
          </a:xfrm>
          <a:prstGeom prst="rect">
            <a:avLst/>
          </a:prstGeom>
        </p:spPr>
      </p:pic>
      <p:sp>
        <p:nvSpPr>
          <p:cNvPr id="22" name="AutoShape 8">
            <a:extLst>
              <a:ext uri="{FF2B5EF4-FFF2-40B4-BE49-F238E27FC236}">
                <a16:creationId xmlns:a16="http://schemas.microsoft.com/office/drawing/2014/main" id="{A6E080A2-6C33-8A9F-25A4-523EBAF5ABBA}"/>
              </a:ext>
            </a:extLst>
          </p:cNvPr>
          <p:cNvSpPr>
            <a:spLocks noChangeArrowheads="1"/>
          </p:cNvSpPr>
          <p:nvPr/>
        </p:nvSpPr>
        <p:spPr bwMode="auto">
          <a:xfrm rot="10800000">
            <a:off x="10909230" y="2320862"/>
            <a:ext cx="1159063" cy="780355"/>
          </a:xfrm>
          <a:prstGeom prst="wedgeRoundRectCallout">
            <a:avLst>
              <a:gd name="adj1" fmla="val 78690"/>
              <a:gd name="adj2" fmla="val 38659"/>
              <a:gd name="adj3" fmla="val 16667"/>
            </a:avLst>
          </a:prstGeom>
          <a:solidFill>
            <a:srgbClr val="FFFF99"/>
          </a:solidFill>
          <a:ln w="9525">
            <a:solidFill>
              <a:schemeClr val="tx1"/>
            </a:solidFill>
            <a:miter lim="800000"/>
            <a:headEnd/>
            <a:tailEnd/>
          </a:ln>
        </p:spPr>
        <p:txBody>
          <a:bodyPr rot="10800000"/>
          <a:lstStyle/>
          <a:p>
            <a:r>
              <a:rPr lang="en-US" dirty="0"/>
              <a:t> Pricing Support</a:t>
            </a:r>
          </a:p>
        </p:txBody>
      </p:sp>
      <p:sp>
        <p:nvSpPr>
          <p:cNvPr id="2" name="TextBox 1">
            <a:extLst>
              <a:ext uri="{FF2B5EF4-FFF2-40B4-BE49-F238E27FC236}">
                <a16:creationId xmlns:a16="http://schemas.microsoft.com/office/drawing/2014/main" id="{04E9F7E7-72EA-D820-302E-8642F132DD86}"/>
              </a:ext>
            </a:extLst>
          </p:cNvPr>
          <p:cNvSpPr txBox="1"/>
          <p:nvPr/>
        </p:nvSpPr>
        <p:spPr>
          <a:xfrm>
            <a:off x="5094516" y="163281"/>
            <a:ext cx="805029" cy="246221"/>
          </a:xfrm>
          <a:prstGeom prst="rect">
            <a:avLst/>
          </a:prstGeom>
          <a:noFill/>
        </p:spPr>
        <p:txBody>
          <a:bodyPr wrap="none" rtlCol="0">
            <a:spAutoFit/>
          </a:bodyPr>
          <a:lstStyle/>
          <a:p>
            <a:pPr algn="ctr"/>
            <a:r>
              <a:rPr lang="en-US" sz="1000" dirty="0">
                <a:solidFill>
                  <a:srgbClr val="FF0000"/>
                </a:solidFill>
              </a:rPr>
              <a:t>Unclassified</a:t>
            </a:r>
          </a:p>
        </p:txBody>
      </p:sp>
      <p:sp>
        <p:nvSpPr>
          <p:cNvPr id="7" name="TextBox 6">
            <a:extLst>
              <a:ext uri="{FF2B5EF4-FFF2-40B4-BE49-F238E27FC236}">
                <a16:creationId xmlns:a16="http://schemas.microsoft.com/office/drawing/2014/main" id="{E168CE3B-19ED-BBB8-DCD8-14269CF90BED}"/>
              </a:ext>
            </a:extLst>
          </p:cNvPr>
          <p:cNvSpPr txBox="1"/>
          <p:nvPr/>
        </p:nvSpPr>
        <p:spPr>
          <a:xfrm>
            <a:off x="5100616" y="6409237"/>
            <a:ext cx="805029" cy="246221"/>
          </a:xfrm>
          <a:prstGeom prst="rect">
            <a:avLst/>
          </a:prstGeom>
          <a:noFill/>
        </p:spPr>
        <p:txBody>
          <a:bodyPr wrap="none" rtlCol="0">
            <a:spAutoFit/>
          </a:bodyPr>
          <a:lstStyle/>
          <a:p>
            <a:pPr algn="ctr"/>
            <a:r>
              <a:rPr lang="en-US" sz="1000" dirty="0">
                <a:solidFill>
                  <a:srgbClr val="FF0000"/>
                </a:solidFill>
              </a:rPr>
              <a:t>Unclassified</a:t>
            </a:r>
          </a:p>
        </p:txBody>
      </p:sp>
    </p:spTree>
    <p:extLst>
      <p:ext uri="{BB962C8B-B14F-4D97-AF65-F5344CB8AC3E}">
        <p14:creationId xmlns:p14="http://schemas.microsoft.com/office/powerpoint/2010/main" val="4151368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820A522-6B54-4D34-AC86-31513DF2172F}" type="slidenum">
              <a:rPr lang="en-US" smtClean="0"/>
              <a:pPr/>
              <a:t>21</a:t>
            </a:fld>
            <a:endParaRPr lang="en-US" dirty="0"/>
          </a:p>
        </p:txBody>
      </p:sp>
      <p:sp>
        <p:nvSpPr>
          <p:cNvPr id="3" name="Text Placeholder 2"/>
          <p:cNvSpPr>
            <a:spLocks noGrp="1"/>
          </p:cNvSpPr>
          <p:nvPr>
            <p:ph type="body" sz="quarter" idx="10"/>
          </p:nvPr>
        </p:nvSpPr>
        <p:spPr/>
        <p:txBody>
          <a:bodyPr/>
          <a:lstStyle/>
          <a:p>
            <a:r>
              <a:rPr lang="en-US" dirty="0"/>
              <a:t>Questions</a:t>
            </a:r>
          </a:p>
        </p:txBody>
      </p:sp>
      <p:sp>
        <p:nvSpPr>
          <p:cNvPr id="6" name="TextBox 5"/>
          <p:cNvSpPr txBox="1"/>
          <p:nvPr/>
        </p:nvSpPr>
        <p:spPr>
          <a:xfrm>
            <a:off x="3382166" y="2393779"/>
            <a:ext cx="5427668" cy="1477328"/>
          </a:xfrm>
          <a:prstGeom prst="rect">
            <a:avLst/>
          </a:prstGeom>
          <a:noFill/>
        </p:spPr>
        <p:txBody>
          <a:bodyPr wrap="square" rtlCol="0">
            <a:spAutoFit/>
          </a:bodyPr>
          <a:lstStyle/>
          <a:p>
            <a:endParaRPr lang="en-US" dirty="0"/>
          </a:p>
          <a:p>
            <a:endParaRPr lang="en-US" b="1" dirty="0"/>
          </a:p>
          <a:p>
            <a:pPr algn="ctr"/>
            <a:r>
              <a:rPr lang="en-US" b="1" dirty="0"/>
              <a:t>Customer Engagement Division:</a:t>
            </a:r>
          </a:p>
          <a:p>
            <a:pPr algn="ctr"/>
            <a:r>
              <a:rPr lang="en-US" sz="1800" u="sng" dirty="0">
                <a:solidFill>
                  <a:srgbClr val="0563C1"/>
                </a:solidFill>
                <a:effectLst/>
                <a:latin typeface="Calibri" panose="020F0502020204030204" pitchFamily="34" charset="0"/>
                <a:ea typeface="Times New Roman" panose="02020603050405020304" pitchFamily="18" charset="0"/>
                <a:hlinkClick r:id="rId3"/>
              </a:rPr>
              <a:t>dcma.gregg-adams.hq.list.dcn@mail.mil</a:t>
            </a:r>
            <a:r>
              <a:rPr lang="en-US" b="1" dirty="0"/>
              <a:t> </a:t>
            </a:r>
          </a:p>
          <a:p>
            <a:pPr algn="ctr"/>
            <a:endParaRPr lang="en-US" dirty="0"/>
          </a:p>
        </p:txBody>
      </p:sp>
      <p:pic>
        <p:nvPicPr>
          <p:cNvPr id="7" name="Picture 6"/>
          <p:cNvPicPr>
            <a:picLocks noChangeAspect="1"/>
          </p:cNvPicPr>
          <p:nvPr/>
        </p:nvPicPr>
        <p:blipFill>
          <a:blip r:embed="rId4"/>
          <a:stretch>
            <a:fillRect/>
          </a:stretch>
        </p:blipFill>
        <p:spPr>
          <a:xfrm>
            <a:off x="5504636" y="1636190"/>
            <a:ext cx="1182727" cy="1048603"/>
          </a:xfrm>
          <a:prstGeom prst="rect">
            <a:avLst/>
          </a:prstGeom>
        </p:spPr>
      </p:pic>
      <p:sp>
        <p:nvSpPr>
          <p:cNvPr id="10" name="Rectangle 9"/>
          <p:cNvSpPr/>
          <p:nvPr/>
        </p:nvSpPr>
        <p:spPr>
          <a:xfrm>
            <a:off x="387642" y="890693"/>
            <a:ext cx="11392680" cy="830868"/>
          </a:xfrm>
          <a:prstGeom prst="rect">
            <a:avLst/>
          </a:prstGeom>
        </p:spPr>
        <p:txBody>
          <a:bodyPr wrap="square">
            <a:spAutoFit/>
          </a:bodyPr>
          <a:lstStyle/>
          <a:p>
            <a:pPr algn="ctr"/>
            <a:r>
              <a:rPr lang="it-IT" sz="2800" b="1" dirty="0">
                <a:solidFill>
                  <a:srgbClr val="002060"/>
                </a:solidFill>
                <a:cs typeface="Arial" panose="020B0604020202020204" pitchFamily="34" charset="0"/>
              </a:rPr>
              <a:t>How to reach your DCMA HQ team: </a:t>
            </a:r>
          </a:p>
          <a:p>
            <a:endParaRPr lang="it-IT" sz="1999" b="1" dirty="0">
              <a:solidFill>
                <a:srgbClr val="002060"/>
              </a:solidFill>
              <a:cs typeface="Arial" panose="020B0604020202020204" pitchFamily="34" charset="0"/>
            </a:endParaRPr>
          </a:p>
        </p:txBody>
      </p:sp>
      <p:sp>
        <p:nvSpPr>
          <p:cNvPr id="4" name="Text Placeholder 7">
            <a:extLst>
              <a:ext uri="{FF2B5EF4-FFF2-40B4-BE49-F238E27FC236}">
                <a16:creationId xmlns:a16="http://schemas.microsoft.com/office/drawing/2014/main" id="{C9BFA1CB-05E6-D600-0A21-A84824E6DB73}"/>
              </a:ext>
            </a:extLst>
          </p:cNvPr>
          <p:cNvSpPr txBox="1">
            <a:spLocks/>
          </p:cNvSpPr>
          <p:nvPr/>
        </p:nvSpPr>
        <p:spPr>
          <a:xfrm>
            <a:off x="4477544" y="11922"/>
            <a:ext cx="3236913" cy="2007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1000" b="1" kern="1200">
                <a:solidFill>
                  <a:srgbClr val="C00000"/>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a:t>Unclassified</a:t>
            </a:r>
            <a:endParaRPr lang="en-US" b="0" dirty="0"/>
          </a:p>
        </p:txBody>
      </p:sp>
      <p:sp>
        <p:nvSpPr>
          <p:cNvPr id="5" name="Text Placeholder 7">
            <a:extLst>
              <a:ext uri="{FF2B5EF4-FFF2-40B4-BE49-F238E27FC236}">
                <a16:creationId xmlns:a16="http://schemas.microsoft.com/office/drawing/2014/main" id="{75C6B5FB-3735-1B03-B809-2CAFC5BAA8D9}"/>
              </a:ext>
            </a:extLst>
          </p:cNvPr>
          <p:cNvSpPr txBox="1">
            <a:spLocks/>
          </p:cNvSpPr>
          <p:nvPr/>
        </p:nvSpPr>
        <p:spPr>
          <a:xfrm>
            <a:off x="4486723" y="6344800"/>
            <a:ext cx="3236913" cy="2007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1000" b="1" kern="1200">
                <a:solidFill>
                  <a:srgbClr val="C00000"/>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a:t>Unclassified</a:t>
            </a:r>
            <a:endParaRPr lang="en-US" b="0" dirty="0"/>
          </a:p>
        </p:txBody>
      </p:sp>
    </p:spTree>
    <p:extLst>
      <p:ext uri="{BB962C8B-B14F-4D97-AF65-F5344CB8AC3E}">
        <p14:creationId xmlns:p14="http://schemas.microsoft.com/office/powerpoint/2010/main" val="1198586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820A522-6B54-4D34-AC86-31513DF2172F}" type="slidenum">
              <a:rPr lang="en-US" smtClean="0"/>
              <a:pPr/>
              <a:t>3</a:t>
            </a:fld>
            <a:endParaRPr lang="en-US" dirty="0"/>
          </a:p>
        </p:txBody>
      </p:sp>
      <p:sp>
        <p:nvSpPr>
          <p:cNvPr id="4" name="Text Placeholder 3"/>
          <p:cNvSpPr>
            <a:spLocks noGrp="1"/>
          </p:cNvSpPr>
          <p:nvPr>
            <p:ph type="body" sz="quarter" idx="10"/>
          </p:nvPr>
        </p:nvSpPr>
        <p:spPr/>
        <p:txBody>
          <a:bodyPr/>
          <a:lstStyle/>
          <a:p>
            <a:r>
              <a:rPr lang="en-US" dirty="0"/>
              <a:t>Mission, Vision, Values</a:t>
            </a:r>
          </a:p>
        </p:txBody>
      </p:sp>
      <p:sp>
        <p:nvSpPr>
          <p:cNvPr id="7" name="Content Placeholder 1"/>
          <p:cNvSpPr>
            <a:spLocks noGrp="1"/>
          </p:cNvSpPr>
          <p:nvPr>
            <p:ph idx="4294967295"/>
          </p:nvPr>
        </p:nvSpPr>
        <p:spPr>
          <a:xfrm>
            <a:off x="311285" y="1066800"/>
            <a:ext cx="6769999" cy="5181600"/>
          </a:xfrm>
        </p:spPr>
        <p:txBody>
          <a:bodyPr vert="horz" lIns="91440" tIns="45720" rIns="91440" bIns="45720" rtlCol="0" anchor="t">
            <a:normAutofit/>
          </a:bodyPr>
          <a:lstStyle/>
          <a:p>
            <a:r>
              <a:rPr lang="en-US" sz="2400" b="1" dirty="0"/>
              <a:t>Mission</a:t>
            </a:r>
          </a:p>
          <a:p>
            <a:pPr marL="914400" lvl="1" indent="-282575">
              <a:buFont typeface="Calibri" panose="020F0502020204030204" pitchFamily="34" charset="0"/>
              <a:buChar char="̶"/>
            </a:pPr>
            <a:r>
              <a:rPr lang="en-US" sz="2000" dirty="0"/>
              <a:t>We are the independent eyes and ears of DoD and its partners, enhancing warfighter lethality by ensuring timely delivery of quality products, and providing relevant acquisition insight supporting affordability and readiness.</a:t>
            </a:r>
            <a:br>
              <a:rPr lang="en-US" sz="2000" dirty="0"/>
            </a:br>
            <a:endParaRPr lang="en-US" sz="2000" dirty="0"/>
          </a:p>
          <a:p>
            <a:r>
              <a:rPr lang="en-US" sz="2400" b="1" dirty="0"/>
              <a:t>Vision</a:t>
            </a:r>
          </a:p>
          <a:p>
            <a:pPr marL="914400" lvl="1" indent="-282575">
              <a:buFont typeface="Calibri" panose="020F0502020204030204" pitchFamily="34" charset="0"/>
              <a:buChar char="̶"/>
            </a:pPr>
            <a:r>
              <a:rPr lang="en-US" sz="2000" dirty="0"/>
              <a:t>A team of trusted professionals delivering value to our Warfighters throughout the acquisition lifecycle. </a:t>
            </a:r>
            <a:br>
              <a:rPr lang="en-US" sz="2000" dirty="0"/>
            </a:br>
            <a:endParaRPr lang="en-US" sz="2000" dirty="0"/>
          </a:p>
          <a:p>
            <a:r>
              <a:rPr lang="en-US" sz="2400" b="1" dirty="0"/>
              <a:t>Values</a:t>
            </a:r>
          </a:p>
          <a:p>
            <a:pPr marL="914400" lvl="1" indent="-282575">
              <a:buFont typeface="Calibri" panose="020F0502020204030204" pitchFamily="34" charset="0"/>
              <a:buChar char="̶"/>
            </a:pPr>
            <a:r>
              <a:rPr lang="en-US" sz="2000" dirty="0"/>
              <a:t>Integrity, Service and Excellence  </a:t>
            </a:r>
          </a:p>
          <a:p>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7526" t="7685" r="8069" b="7911"/>
          <a:stretch/>
        </p:blipFill>
        <p:spPr>
          <a:xfrm>
            <a:off x="8293395" y="1839434"/>
            <a:ext cx="2668773" cy="2668771"/>
          </a:xfrm>
          <a:prstGeom prst="ellipse">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8B527DA0-A5FD-EEDB-DE0A-8E6457115B59}"/>
              </a:ext>
            </a:extLst>
          </p:cNvPr>
          <p:cNvPicPr>
            <a:picLocks noChangeAspect="1"/>
          </p:cNvPicPr>
          <p:nvPr/>
        </p:nvPicPr>
        <p:blipFill>
          <a:blip r:embed="rId4"/>
          <a:stretch>
            <a:fillRect/>
          </a:stretch>
        </p:blipFill>
        <p:spPr>
          <a:xfrm>
            <a:off x="132519" y="6589187"/>
            <a:ext cx="3377477" cy="225572"/>
          </a:xfrm>
          <a:prstGeom prst="rect">
            <a:avLst/>
          </a:prstGeom>
        </p:spPr>
      </p:pic>
      <p:sp>
        <p:nvSpPr>
          <p:cNvPr id="6" name="Text Placeholder 7">
            <a:extLst>
              <a:ext uri="{FF2B5EF4-FFF2-40B4-BE49-F238E27FC236}">
                <a16:creationId xmlns:a16="http://schemas.microsoft.com/office/drawing/2014/main" id="{624D9941-5A0F-F7C9-A5D1-F2A986C83B39}"/>
              </a:ext>
            </a:extLst>
          </p:cNvPr>
          <p:cNvSpPr txBox="1">
            <a:spLocks/>
          </p:cNvSpPr>
          <p:nvPr/>
        </p:nvSpPr>
        <p:spPr>
          <a:xfrm>
            <a:off x="4477544" y="11922"/>
            <a:ext cx="3236913" cy="2007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1000" b="1" kern="1200">
                <a:solidFill>
                  <a:srgbClr val="C00000"/>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a:t>Unclassified</a:t>
            </a:r>
            <a:endParaRPr lang="en-US" b="0" dirty="0"/>
          </a:p>
        </p:txBody>
      </p:sp>
      <p:sp>
        <p:nvSpPr>
          <p:cNvPr id="8" name="Text Placeholder 7">
            <a:extLst>
              <a:ext uri="{FF2B5EF4-FFF2-40B4-BE49-F238E27FC236}">
                <a16:creationId xmlns:a16="http://schemas.microsoft.com/office/drawing/2014/main" id="{96BDE5C7-3373-0EB8-F47D-590DB43EA4B7}"/>
              </a:ext>
            </a:extLst>
          </p:cNvPr>
          <p:cNvSpPr txBox="1">
            <a:spLocks/>
          </p:cNvSpPr>
          <p:nvPr/>
        </p:nvSpPr>
        <p:spPr>
          <a:xfrm>
            <a:off x="4490090" y="6339201"/>
            <a:ext cx="3236913" cy="2007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1000" b="1" kern="1200">
                <a:solidFill>
                  <a:srgbClr val="C00000"/>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a:t>Unclassified</a:t>
            </a:r>
            <a:endParaRPr lang="en-US" b="0" dirty="0"/>
          </a:p>
        </p:txBody>
      </p:sp>
    </p:spTree>
    <p:extLst>
      <p:ext uri="{BB962C8B-B14F-4D97-AF65-F5344CB8AC3E}">
        <p14:creationId xmlns:p14="http://schemas.microsoft.com/office/powerpoint/2010/main" val="175301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820A522-6B54-4D34-AC86-31513DF2172F}" type="slidenum">
              <a:rPr lang="en-US" smtClean="0"/>
              <a:pPr/>
              <a:t>4</a:t>
            </a:fld>
            <a:endParaRPr lang="en-US"/>
          </a:p>
        </p:txBody>
      </p:sp>
      <p:sp>
        <p:nvSpPr>
          <p:cNvPr id="5" name="Text Placeholder 4"/>
          <p:cNvSpPr>
            <a:spLocks noGrp="1"/>
          </p:cNvSpPr>
          <p:nvPr>
            <p:ph type="body" sz="quarter" idx="10"/>
          </p:nvPr>
        </p:nvSpPr>
        <p:spPr/>
        <p:txBody>
          <a:bodyPr>
            <a:normAutofit fontScale="85000" lnSpcReduction="10000"/>
          </a:bodyPr>
          <a:lstStyle/>
          <a:p>
            <a:r>
              <a:rPr lang="en-US"/>
              <a:t>DCMA Mission, Authority &amp; Functions (DoDD 5105.64)</a:t>
            </a:r>
          </a:p>
        </p:txBody>
      </p:sp>
      <p:sp>
        <p:nvSpPr>
          <p:cNvPr id="9" name="Content Placeholder 3"/>
          <p:cNvSpPr>
            <a:spLocks noGrp="1"/>
          </p:cNvSpPr>
          <p:nvPr>
            <p:ph idx="4294967295"/>
          </p:nvPr>
        </p:nvSpPr>
        <p:spPr>
          <a:xfrm>
            <a:off x="108423" y="1143000"/>
            <a:ext cx="11853389" cy="5181600"/>
          </a:xfrm>
          <a:prstGeom prst="rect">
            <a:avLst/>
          </a:prstGeom>
        </p:spPr>
        <p:txBody>
          <a:bodyPr vert="horz" lIns="91440" tIns="45720" rIns="91440" bIns="45720" rtlCol="0" anchor="t">
            <a:normAutofit/>
          </a:bodyPr>
          <a:lstStyle/>
          <a:p>
            <a:pPr marL="288925" indent="-288925"/>
            <a:r>
              <a:rPr lang="en-US" altLang="en-US" sz="2400" dirty="0"/>
              <a:t>DCMA performs Contract Administration Services for DoD and authorized federal agencies, foreign governments, international organizations, and others.</a:t>
            </a:r>
          </a:p>
          <a:p>
            <a:pPr marL="630238" lvl="1" indent="-288925"/>
            <a:endParaRPr lang="en-US" sz="800" b="1" dirty="0"/>
          </a:p>
          <a:p>
            <a:pPr marL="288925" indent="-288925"/>
            <a:r>
              <a:rPr lang="en-US" sz="2400" b="1" dirty="0"/>
              <a:t>Specific guidance on roles &amp; responsibilities for Contract Administration functions</a:t>
            </a:r>
            <a:r>
              <a:rPr lang="en-US" sz="2400" dirty="0"/>
              <a:t> </a:t>
            </a:r>
          </a:p>
          <a:p>
            <a:pPr marL="630238" lvl="1" indent="-288925">
              <a:spcBef>
                <a:spcPts val="0"/>
              </a:spcBef>
            </a:pPr>
            <a:r>
              <a:rPr lang="en-US" sz="2000" dirty="0"/>
              <a:t>Federal Acquisition Regulation 42.302(a)   </a:t>
            </a:r>
          </a:p>
          <a:p>
            <a:pPr marL="630238" lvl="1" indent="-288925">
              <a:spcBef>
                <a:spcPts val="0"/>
              </a:spcBef>
            </a:pPr>
            <a:r>
              <a:rPr lang="en-US" sz="2000" dirty="0"/>
              <a:t>Defense Federal Acquisition Regulation Supplement 242.302(a)</a:t>
            </a:r>
          </a:p>
          <a:p>
            <a:pPr marL="341313" lvl="1" indent="0">
              <a:spcBef>
                <a:spcPts val="0"/>
              </a:spcBef>
              <a:buNone/>
            </a:pPr>
            <a:endParaRPr lang="en-US" sz="800" dirty="0"/>
          </a:p>
          <a:p>
            <a:pPr marL="630238" lvl="1" indent="-288925">
              <a:spcBef>
                <a:spcPts val="0"/>
              </a:spcBef>
            </a:pPr>
            <a:r>
              <a:rPr lang="en-US" sz="2000" b="1" dirty="0"/>
              <a:t>78 functions (normally assigned to DCMA) if DCMA administers the contract</a:t>
            </a:r>
          </a:p>
          <a:p>
            <a:pPr lvl="2">
              <a:spcBef>
                <a:spcPts val="0"/>
              </a:spcBef>
              <a:spcAft>
                <a:spcPts val="600"/>
              </a:spcAft>
            </a:pPr>
            <a:r>
              <a:rPr lang="en-US" sz="1800" dirty="0"/>
              <a:t>Incorporates broad range of disciplines: Contract Administration, Engineering, Quality Assurance,  Financial Management and Payments, Higher level Financial Analysis, Project Management, Industrial and Property Management, Safety, Aviation, and Accounting</a:t>
            </a:r>
          </a:p>
          <a:p>
            <a:pPr marL="687388" lvl="2" indent="0">
              <a:spcBef>
                <a:spcPts val="0"/>
              </a:spcBef>
              <a:buNone/>
            </a:pPr>
            <a:endParaRPr lang="en-US" sz="800" dirty="0"/>
          </a:p>
          <a:p>
            <a:pPr marL="626745" lvl="1">
              <a:spcBef>
                <a:spcPts val="0"/>
              </a:spcBef>
              <a:buFont typeface="Arial" pitchFamily="34" charset="0"/>
              <a:buChar char="̶"/>
            </a:pPr>
            <a:r>
              <a:rPr lang="en-US" sz="2000" b="1" dirty="0"/>
              <a:t>When DCMA is the Cognizant Federal Agency Official,  the DCMA ACO/DACO/CACO will perform the following functions</a:t>
            </a:r>
            <a:r>
              <a:rPr lang="en-US" sz="2000" dirty="0"/>
              <a:t>:</a:t>
            </a:r>
            <a:endParaRPr lang="en-US" sz="2000" dirty="0">
              <a:cs typeface="Calibri"/>
            </a:endParaRPr>
          </a:p>
          <a:p>
            <a:pPr marL="914400" lvl="1" indent="-233363">
              <a:spcBef>
                <a:spcPts val="0"/>
              </a:spcBef>
            </a:pPr>
            <a:r>
              <a:rPr lang="en-US" sz="1800" dirty="0"/>
              <a:t>Negotiation of forward pricing rate</a:t>
            </a:r>
            <a:r>
              <a:rPr lang="en-US" sz="1800" b="1" dirty="0"/>
              <a:t> </a:t>
            </a:r>
            <a:r>
              <a:rPr lang="en-US" sz="1800" dirty="0"/>
              <a:t>agreements </a:t>
            </a:r>
          </a:p>
          <a:p>
            <a:pPr marL="914400" lvl="1" indent="-233363">
              <a:spcBef>
                <a:spcPts val="0"/>
              </a:spcBef>
            </a:pPr>
            <a:r>
              <a:rPr lang="en-US" sz="1800" dirty="0"/>
              <a:t>Establishment of final indirect cost rates and billing rates</a:t>
            </a:r>
          </a:p>
          <a:p>
            <a:pPr marL="914400" lvl="1" indent="-233363">
              <a:spcBef>
                <a:spcPts val="0"/>
              </a:spcBef>
            </a:pPr>
            <a:r>
              <a:rPr lang="en-US" sz="1800" dirty="0"/>
              <a:t>Determination of contractor’s compliance with Cost Accounting Standards; including disclosure statement adequacy &amp; compliance</a:t>
            </a:r>
          </a:p>
          <a:p>
            <a:pPr marL="914400" lvl="1" indent="-233363">
              <a:spcBef>
                <a:spcPts val="0"/>
              </a:spcBef>
            </a:pPr>
            <a:r>
              <a:rPr lang="en-US" sz="1800" dirty="0"/>
              <a:t>Determination of Adequacy of contractor's accounting system</a:t>
            </a:r>
          </a:p>
        </p:txBody>
      </p:sp>
      <p:sp>
        <p:nvSpPr>
          <p:cNvPr id="4" name="Text Placeholder 7">
            <a:extLst>
              <a:ext uri="{FF2B5EF4-FFF2-40B4-BE49-F238E27FC236}">
                <a16:creationId xmlns:a16="http://schemas.microsoft.com/office/drawing/2014/main" id="{1D5DB697-DF12-CCB6-459B-45F88B6D6C0E}"/>
              </a:ext>
            </a:extLst>
          </p:cNvPr>
          <p:cNvSpPr txBox="1">
            <a:spLocks/>
          </p:cNvSpPr>
          <p:nvPr/>
        </p:nvSpPr>
        <p:spPr>
          <a:xfrm>
            <a:off x="4477544" y="11922"/>
            <a:ext cx="3236913" cy="2007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1000" b="1" kern="1200">
                <a:solidFill>
                  <a:srgbClr val="C00000"/>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a:t>Unclassified</a:t>
            </a:r>
            <a:endParaRPr lang="en-US" b="0" dirty="0"/>
          </a:p>
        </p:txBody>
      </p:sp>
      <p:sp>
        <p:nvSpPr>
          <p:cNvPr id="6" name="Text Placeholder 7">
            <a:extLst>
              <a:ext uri="{FF2B5EF4-FFF2-40B4-BE49-F238E27FC236}">
                <a16:creationId xmlns:a16="http://schemas.microsoft.com/office/drawing/2014/main" id="{E46225EA-EBAE-74C1-3DC7-9149B4DAFEF6}"/>
              </a:ext>
            </a:extLst>
          </p:cNvPr>
          <p:cNvSpPr txBox="1">
            <a:spLocks/>
          </p:cNvSpPr>
          <p:nvPr/>
        </p:nvSpPr>
        <p:spPr>
          <a:xfrm>
            <a:off x="4500848" y="6339197"/>
            <a:ext cx="3236913" cy="2007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1000" b="1" kern="1200">
                <a:solidFill>
                  <a:srgbClr val="C00000"/>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a:t>Unclassified</a:t>
            </a:r>
            <a:endParaRPr lang="en-US" b="0" dirty="0"/>
          </a:p>
        </p:txBody>
      </p:sp>
    </p:spTree>
    <p:extLst>
      <p:ext uri="{BB962C8B-B14F-4D97-AF65-F5344CB8AC3E}">
        <p14:creationId xmlns:p14="http://schemas.microsoft.com/office/powerpoint/2010/main" val="2404957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0A522-6B54-4D34-AC86-31513DF217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 Placeholder 5"/>
          <p:cNvSpPr>
            <a:spLocks noGrp="1"/>
          </p:cNvSpPr>
          <p:nvPr>
            <p:ph type="body" sz="quarter" idx="16"/>
          </p:nvPr>
        </p:nvSpPr>
        <p:spPr/>
        <p:txBody>
          <a:bodyPr/>
          <a:lstStyle/>
          <a:p>
            <a:r>
              <a:rPr lang="en-US" b="0" dirty="0">
                <a:solidFill>
                  <a:srgbClr val="FF0000"/>
                </a:solidFill>
              </a:rPr>
              <a:t>Unclassified</a:t>
            </a:r>
          </a:p>
        </p:txBody>
      </p:sp>
      <p:sp>
        <p:nvSpPr>
          <p:cNvPr id="4" name="Text Placeholder 3"/>
          <p:cNvSpPr>
            <a:spLocks noGrp="1"/>
          </p:cNvSpPr>
          <p:nvPr>
            <p:ph type="title" idx="4294967295"/>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101129"/>
                </a:solidFill>
                <a:effectLst/>
                <a:uLnTx/>
                <a:uFillTx/>
                <a:latin typeface="+mn-lt"/>
                <a:ea typeface="+mn-ea"/>
                <a:cs typeface="+mn-cs"/>
              </a:rPr>
              <a:t>Defense Acquisition Community</a:t>
            </a:r>
          </a:p>
        </p:txBody>
      </p:sp>
      <p:sp>
        <p:nvSpPr>
          <p:cNvPr id="5" name="Text Placeholder 4">
            <a:extLst>
              <a:ext uri="{C183D7F6-B498-43B3-948B-1728B52AA6E4}">
                <adec:decorative xmlns:adec="http://schemas.microsoft.com/office/drawing/2017/decorative" val="1"/>
              </a:ext>
            </a:extLst>
          </p:cNvPr>
          <p:cNvSpPr>
            <a:spLocks noGrp="1"/>
          </p:cNvSpPr>
          <p:nvPr>
            <p:ph type="body" sz="quarter" idx="11"/>
          </p:nvPr>
        </p:nvSpPr>
        <p:spPr/>
        <p:txBody>
          <a:bodyPr/>
          <a:lstStyle/>
          <a:p>
            <a:r>
              <a:rPr lang="en-US" b="0" dirty="0">
                <a:solidFill>
                  <a:srgbClr val="FF0000"/>
                </a:solidFill>
              </a:rPr>
              <a:t>Unclassified</a:t>
            </a:r>
          </a:p>
        </p:txBody>
      </p:sp>
      <p:cxnSp>
        <p:nvCxnSpPr>
          <p:cNvPr id="7" name="Straight Connector 6">
            <a:extLst>
              <a:ext uri="{C183D7F6-B498-43B3-948B-1728B52AA6E4}">
                <adec:decorative xmlns:adec="http://schemas.microsoft.com/office/drawing/2017/decorative" val="1"/>
              </a:ext>
            </a:extLst>
          </p:cNvPr>
          <p:cNvCxnSpPr>
            <a:cxnSpLocks/>
            <a:stCxn id="8" idx="2"/>
          </p:cNvCxnSpPr>
          <p:nvPr/>
        </p:nvCxnSpPr>
        <p:spPr>
          <a:xfrm flipH="1">
            <a:off x="2101912" y="3402032"/>
            <a:ext cx="4231" cy="4383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35"/>
          <p:cNvSpPr>
            <a:spLocks noChangeArrowheads="1"/>
          </p:cNvSpPr>
          <p:nvPr/>
        </p:nvSpPr>
        <p:spPr bwMode="auto">
          <a:xfrm>
            <a:off x="3358711" y="1524000"/>
            <a:ext cx="5307218" cy="479425"/>
          </a:xfrm>
          <a:prstGeom prst="rect">
            <a:avLst/>
          </a:prstGeom>
          <a:gradFill flip="none" rotWithShape="1">
            <a:gsLst>
              <a:gs pos="0">
                <a:srgbClr val="000066">
                  <a:tint val="66000"/>
                  <a:satMod val="160000"/>
                </a:srgbClr>
              </a:gs>
              <a:gs pos="50000">
                <a:srgbClr val="000066">
                  <a:tint val="44500"/>
                  <a:satMod val="160000"/>
                </a:srgbClr>
              </a:gs>
              <a:gs pos="100000">
                <a:srgbClr val="000066">
                  <a:tint val="23500"/>
                  <a:satMod val="160000"/>
                </a:srgbClr>
              </a:gs>
            </a:gsLst>
            <a:lin ang="5400000" scaled="1"/>
            <a:tileRect/>
          </a:gradFill>
          <a:ln w="12700">
            <a:solidFill>
              <a:schemeClr val="tx1"/>
            </a:solidFill>
            <a:miter lim="800000"/>
            <a:headEnd type="none" w="sm" len="sm"/>
            <a:tailEnd type="none" w="sm" len="sm"/>
          </a:ln>
        </p:spPr>
        <p:txBody>
          <a:bodyPr wrap="none"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Secretary of Defense</a:t>
            </a:r>
          </a:p>
        </p:txBody>
      </p:sp>
      <p:sp>
        <p:nvSpPr>
          <p:cNvPr id="8" name="TextBox 6"/>
          <p:cNvSpPr txBox="1">
            <a:spLocks noChangeArrowheads="1"/>
          </p:cNvSpPr>
          <p:nvPr/>
        </p:nvSpPr>
        <p:spPr bwMode="auto">
          <a:xfrm>
            <a:off x="303212" y="2447925"/>
            <a:ext cx="3605861" cy="954107"/>
          </a:xfrm>
          <a:prstGeom prst="rect">
            <a:avLst/>
          </a:prstGeom>
          <a:gradFill flip="none" rotWithShape="1">
            <a:gsLst>
              <a:gs pos="0">
                <a:srgbClr val="000066">
                  <a:tint val="66000"/>
                  <a:satMod val="160000"/>
                </a:srgbClr>
              </a:gs>
              <a:gs pos="50000">
                <a:srgbClr val="000066">
                  <a:tint val="44500"/>
                  <a:satMod val="160000"/>
                </a:srgbClr>
              </a:gs>
              <a:gs pos="100000">
                <a:srgbClr val="000066">
                  <a:tint val="23500"/>
                  <a:satMod val="160000"/>
                </a:srgbClr>
              </a:gs>
            </a:gsLst>
            <a:lin ang="5400000" scaled="1"/>
            <a:tileRect/>
          </a:gradFill>
          <a:ln w="9525">
            <a:solidFill>
              <a:schemeClr val="tx1"/>
            </a:solidFill>
            <a:miter lim="800000"/>
            <a:headEnd/>
            <a:tailEnd/>
          </a:ln>
        </p:spPr>
        <p:txBody>
          <a:bodyPr wrap="square"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Under Secretary of Defense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(Acquisition &amp; Sustainment)</a:t>
            </a:r>
          </a:p>
        </p:txBody>
      </p:sp>
      <p:sp>
        <p:nvSpPr>
          <p:cNvPr id="9" name="TextBox 7"/>
          <p:cNvSpPr txBox="1">
            <a:spLocks noChangeArrowheads="1"/>
          </p:cNvSpPr>
          <p:nvPr/>
        </p:nvSpPr>
        <p:spPr bwMode="auto">
          <a:xfrm>
            <a:off x="605818" y="3707944"/>
            <a:ext cx="2971026" cy="644525"/>
          </a:xfrm>
          <a:prstGeom prst="rect">
            <a:avLst/>
          </a:prstGeom>
          <a:gradFill flip="none" rotWithShape="1">
            <a:gsLst>
              <a:gs pos="0">
                <a:srgbClr val="000066">
                  <a:tint val="66000"/>
                  <a:satMod val="160000"/>
                </a:srgbClr>
              </a:gs>
              <a:gs pos="50000">
                <a:srgbClr val="000066">
                  <a:tint val="44500"/>
                  <a:satMod val="160000"/>
                </a:srgbClr>
              </a:gs>
              <a:gs pos="100000">
                <a:srgbClr val="000066">
                  <a:tint val="23500"/>
                  <a:satMod val="160000"/>
                </a:srgbClr>
              </a:gs>
            </a:gsLst>
            <a:lin ang="5400000" scaled="1"/>
            <a:tileRect/>
          </a:gradFill>
          <a:ln w="25400">
            <a:solidFill>
              <a:schemeClr val="tx1"/>
            </a:solidFill>
            <a:miter lim="800000"/>
            <a:headEnd/>
            <a:tailEnd/>
          </a:ln>
        </p:spPr>
        <p:txBody>
          <a:bodyPr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Defense Contract Management Agency</a:t>
            </a:r>
          </a:p>
        </p:txBody>
      </p:sp>
      <p:sp>
        <p:nvSpPr>
          <p:cNvPr id="10" name="TextBox 8"/>
          <p:cNvSpPr txBox="1">
            <a:spLocks noChangeArrowheads="1"/>
          </p:cNvSpPr>
          <p:nvPr/>
        </p:nvSpPr>
        <p:spPr bwMode="auto">
          <a:xfrm>
            <a:off x="4201097" y="2451101"/>
            <a:ext cx="3453500" cy="933449"/>
          </a:xfrm>
          <a:prstGeom prst="rect">
            <a:avLst/>
          </a:prstGeom>
          <a:gradFill flip="none" rotWithShape="1">
            <a:gsLst>
              <a:gs pos="0">
                <a:srgbClr val="000066">
                  <a:tint val="66000"/>
                  <a:satMod val="160000"/>
                </a:srgbClr>
              </a:gs>
              <a:gs pos="50000">
                <a:srgbClr val="000066">
                  <a:tint val="44500"/>
                  <a:satMod val="160000"/>
                </a:srgbClr>
              </a:gs>
              <a:gs pos="100000">
                <a:srgbClr val="000066">
                  <a:tint val="23500"/>
                  <a:satMod val="160000"/>
                </a:srgbClr>
              </a:gs>
            </a:gsLst>
            <a:lin ang="5400000" scaled="1"/>
            <a:tileRect/>
          </a:gradFill>
          <a:ln w="9525">
            <a:solidFill>
              <a:schemeClr val="tx1"/>
            </a:solidFill>
            <a:miter lim="800000"/>
            <a:headEnd/>
            <a:tailEnd/>
          </a:ln>
        </p:spPr>
        <p:txBody>
          <a:bodyPr wrap="square"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Chairman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Joint Chiefs of Staff</a:t>
            </a:r>
          </a:p>
        </p:txBody>
      </p:sp>
      <p:sp>
        <p:nvSpPr>
          <p:cNvPr id="12" name="TextBox 8"/>
          <p:cNvSpPr txBox="1">
            <a:spLocks noChangeArrowheads="1"/>
          </p:cNvSpPr>
          <p:nvPr/>
        </p:nvSpPr>
        <p:spPr bwMode="auto">
          <a:xfrm>
            <a:off x="7997408" y="2470150"/>
            <a:ext cx="3453500" cy="933449"/>
          </a:xfrm>
          <a:prstGeom prst="rect">
            <a:avLst/>
          </a:prstGeom>
          <a:gradFill flip="none" rotWithShape="1">
            <a:gsLst>
              <a:gs pos="0">
                <a:srgbClr val="000066">
                  <a:tint val="66000"/>
                  <a:satMod val="160000"/>
                </a:srgbClr>
              </a:gs>
              <a:gs pos="50000">
                <a:srgbClr val="000066">
                  <a:tint val="44500"/>
                  <a:satMod val="160000"/>
                </a:srgbClr>
              </a:gs>
              <a:gs pos="100000">
                <a:srgbClr val="000066">
                  <a:tint val="23500"/>
                  <a:satMod val="160000"/>
                </a:srgbClr>
              </a:gs>
            </a:gsLst>
            <a:lin ang="5400000" scaled="1"/>
            <a:tileRect/>
          </a:gradFill>
          <a:ln w="9525">
            <a:solidFill>
              <a:schemeClr val="tx1"/>
            </a:solidFill>
            <a:miter lim="800000"/>
            <a:headEnd/>
            <a:tailEnd/>
          </a:ln>
        </p:spPr>
        <p:txBody>
          <a:bodyPr wrap="square"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Buying Commands</a:t>
            </a:r>
          </a:p>
        </p:txBody>
      </p:sp>
      <p:cxnSp>
        <p:nvCxnSpPr>
          <p:cNvPr id="13" name="Straight Connector 12">
            <a:extLst>
              <a:ext uri="{C183D7F6-B498-43B3-948B-1728B52AA6E4}">
                <adec:decorative xmlns:adec="http://schemas.microsoft.com/office/drawing/2017/decorative" val="1"/>
              </a:ext>
            </a:extLst>
          </p:cNvPr>
          <p:cNvCxnSpPr/>
          <p:nvPr/>
        </p:nvCxnSpPr>
        <p:spPr>
          <a:xfrm>
            <a:off x="2091331" y="2207535"/>
            <a:ext cx="7620130" cy="149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C183D7F6-B498-43B3-948B-1728B52AA6E4}">
                <adec:decorative xmlns:adec="http://schemas.microsoft.com/office/drawing/2017/decorative" val="1"/>
              </a:ext>
            </a:extLst>
          </p:cNvPr>
          <p:cNvCxnSpPr>
            <a:endCxn id="8" idx="0"/>
          </p:cNvCxnSpPr>
          <p:nvPr/>
        </p:nvCxnSpPr>
        <p:spPr>
          <a:xfrm rot="5400000">
            <a:off x="1979142" y="2320924"/>
            <a:ext cx="25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C183D7F6-B498-43B3-948B-1728B52AA6E4}">
                <adec:decorative xmlns:adec="http://schemas.microsoft.com/office/drawing/2017/decorative" val="1"/>
              </a:ext>
            </a:extLst>
          </p:cNvPr>
          <p:cNvCxnSpPr>
            <a:stCxn id="12" idx="0"/>
          </p:cNvCxnSpPr>
          <p:nvPr/>
        </p:nvCxnSpPr>
        <p:spPr>
          <a:xfrm rot="5400000" flipH="1" flipV="1">
            <a:off x="9605096" y="2351086"/>
            <a:ext cx="238126" cy="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C183D7F6-B498-43B3-948B-1728B52AA6E4}">
                <adec:decorative xmlns:adec="http://schemas.microsoft.com/office/drawing/2017/decorative" val="1"/>
              </a:ext>
            </a:extLst>
          </p:cNvPr>
          <p:cNvCxnSpPr>
            <a:endCxn id="10" idx="0"/>
          </p:cNvCxnSpPr>
          <p:nvPr/>
        </p:nvCxnSpPr>
        <p:spPr>
          <a:xfrm>
            <a:off x="5915151" y="2003424"/>
            <a:ext cx="12697" cy="4476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hape 55">
            <a:extLst>
              <a:ext uri="{C183D7F6-B498-43B3-948B-1728B52AA6E4}">
                <adec:decorative xmlns:adec="http://schemas.microsoft.com/office/drawing/2017/decorative" val="1"/>
              </a:ext>
            </a:extLst>
          </p:cNvPr>
          <p:cNvCxnSpPr>
            <a:stCxn id="9" idx="3"/>
            <a:endCxn id="10" idx="2"/>
          </p:cNvCxnSpPr>
          <p:nvPr/>
        </p:nvCxnSpPr>
        <p:spPr>
          <a:xfrm flipV="1">
            <a:off x="3576844" y="3384550"/>
            <a:ext cx="2351003" cy="645657"/>
          </a:xfrm>
          <a:prstGeom prst="bentConnector2">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7"/>
          <p:cNvSpPr txBox="1">
            <a:spLocks noChangeArrowheads="1"/>
          </p:cNvSpPr>
          <p:nvPr/>
        </p:nvSpPr>
        <p:spPr bwMode="auto">
          <a:xfrm>
            <a:off x="4725893" y="3897918"/>
            <a:ext cx="2378514" cy="246063"/>
          </a:xfrm>
          <a:prstGeom prst="rect">
            <a:avLst/>
          </a:prstGeom>
          <a:gradFill rotWithShape="0">
            <a:gsLst>
              <a:gs pos="0">
                <a:srgbClr val="FFFFFF"/>
              </a:gs>
              <a:gs pos="100000">
                <a:srgbClr val="CCECFF"/>
              </a:gs>
            </a:gsLst>
            <a:path path="shape">
              <a:fillToRect l="50000" t="50000" r="50000" b="50000"/>
            </a:path>
          </a:gradFill>
          <a:ln w="9525">
            <a:solidFill>
              <a:schemeClr val="tx1"/>
            </a:solidFill>
            <a:miter lim="800000"/>
            <a:headEnd/>
            <a:tailEnd/>
          </a:ln>
        </p:spPr>
        <p:txBody>
          <a:bodyPr anchor="ctr" anchorCtr="1">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Combat Support Agency</a:t>
            </a:r>
            <a:endPar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9" name="Shape 57">
            <a:extLst>
              <a:ext uri="{C183D7F6-B498-43B3-948B-1728B52AA6E4}">
                <adec:decorative xmlns:adec="http://schemas.microsoft.com/office/drawing/2017/decorative" val="1"/>
              </a:ext>
            </a:extLst>
          </p:cNvPr>
          <p:cNvCxnSpPr>
            <a:endCxn id="12" idx="2"/>
          </p:cNvCxnSpPr>
          <p:nvPr/>
        </p:nvCxnSpPr>
        <p:spPr>
          <a:xfrm flipV="1">
            <a:off x="2118839" y="3403599"/>
            <a:ext cx="7605319" cy="1788659"/>
          </a:xfrm>
          <a:prstGeom prst="bentConnector2">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descr="Buying commands connecting all services, Army, Navy, Air Force, Marines, Space Force, DLA, and other 4th Estates "/>
          <p:cNvSpPr>
            <a:spLocks noChangeArrowheads="1"/>
          </p:cNvSpPr>
          <p:nvPr/>
        </p:nvSpPr>
        <p:spPr bwMode="auto">
          <a:xfrm>
            <a:off x="8955304" y="3712313"/>
            <a:ext cx="1550072" cy="528534"/>
          </a:xfrm>
          <a:prstGeom prst="rect">
            <a:avLst/>
          </a:prstGeom>
          <a:solidFill>
            <a:schemeClr val="accent3">
              <a:lumMod val="50000"/>
            </a:schemeClr>
          </a:solidFill>
          <a:ln w="1587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1" name="Rectangle 20"/>
          <p:cNvSpPr>
            <a:spLocks noChangeArrowheads="1"/>
          </p:cNvSpPr>
          <p:nvPr/>
        </p:nvSpPr>
        <p:spPr bwMode="auto">
          <a:xfrm>
            <a:off x="9441791" y="3701693"/>
            <a:ext cx="586635" cy="308419"/>
          </a:xfrm>
          <a:prstGeom prst="rect">
            <a:avLst/>
          </a:prstGeom>
          <a:noFill/>
          <a:ln w="9525">
            <a:noFill/>
            <a:miter lim="800000"/>
            <a:headEnd/>
            <a:tailEnd/>
          </a:ln>
          <a:effectLst/>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Army</a:t>
            </a:r>
          </a:p>
        </p:txBody>
      </p:sp>
      <p:sp>
        <p:nvSpPr>
          <p:cNvPr id="22" name="Rectangle 18">
            <a:extLst>
              <a:ext uri="{C183D7F6-B498-43B3-948B-1728B52AA6E4}">
                <adec:decorative xmlns:adec="http://schemas.microsoft.com/office/drawing/2017/decorative" val="1"/>
              </a:ext>
            </a:extLst>
          </p:cNvPr>
          <p:cNvSpPr>
            <a:spLocks noChangeArrowheads="1"/>
          </p:cNvSpPr>
          <p:nvPr/>
        </p:nvSpPr>
        <p:spPr bwMode="auto">
          <a:xfrm>
            <a:off x="9115655" y="4008477"/>
            <a:ext cx="1550072" cy="528534"/>
          </a:xfrm>
          <a:prstGeom prst="rect">
            <a:avLst/>
          </a:prstGeom>
          <a:solidFill>
            <a:schemeClr val="tx2">
              <a:lumMod val="75000"/>
            </a:schemeClr>
          </a:solidFill>
          <a:ln w="1587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3" name="Rectangle 26"/>
          <p:cNvSpPr>
            <a:spLocks noChangeArrowheads="1"/>
          </p:cNvSpPr>
          <p:nvPr/>
        </p:nvSpPr>
        <p:spPr bwMode="auto">
          <a:xfrm>
            <a:off x="9633621" y="3994663"/>
            <a:ext cx="561436" cy="308419"/>
          </a:xfrm>
          <a:prstGeom prst="rect">
            <a:avLst/>
          </a:prstGeom>
          <a:noFill/>
          <a:ln w="9525">
            <a:noFill/>
            <a:miter lim="800000"/>
            <a:headEnd/>
            <a:tailEnd/>
          </a:ln>
          <a:effectLst/>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Navy</a:t>
            </a:r>
          </a:p>
        </p:txBody>
      </p:sp>
      <p:sp>
        <p:nvSpPr>
          <p:cNvPr id="24" name="Rectangle 19">
            <a:extLst>
              <a:ext uri="{C183D7F6-B498-43B3-948B-1728B52AA6E4}">
                <adec:decorative xmlns:adec="http://schemas.microsoft.com/office/drawing/2017/decorative" val="1"/>
              </a:ext>
            </a:extLst>
          </p:cNvPr>
          <p:cNvSpPr>
            <a:spLocks noChangeArrowheads="1"/>
          </p:cNvSpPr>
          <p:nvPr/>
        </p:nvSpPr>
        <p:spPr bwMode="auto">
          <a:xfrm>
            <a:off x="9306074" y="4295734"/>
            <a:ext cx="1550072" cy="528534"/>
          </a:xfrm>
          <a:prstGeom prst="rect">
            <a:avLst/>
          </a:prstGeom>
          <a:solidFill>
            <a:schemeClr val="tx2">
              <a:lumMod val="60000"/>
              <a:lumOff val="40000"/>
            </a:schemeClr>
          </a:solidFill>
          <a:ln w="1587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5" name="Rectangle 27"/>
          <p:cNvSpPr>
            <a:spLocks noChangeArrowheads="1"/>
          </p:cNvSpPr>
          <p:nvPr/>
        </p:nvSpPr>
        <p:spPr bwMode="auto">
          <a:xfrm>
            <a:off x="9700860" y="4285101"/>
            <a:ext cx="846450" cy="308419"/>
          </a:xfrm>
          <a:prstGeom prst="rect">
            <a:avLst/>
          </a:prstGeom>
          <a:noFill/>
          <a:ln w="9525">
            <a:noFill/>
            <a:miter lim="800000"/>
            <a:headEnd/>
            <a:tailEnd/>
          </a:ln>
          <a:effectLst/>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Air Force</a:t>
            </a:r>
          </a:p>
        </p:txBody>
      </p:sp>
      <p:sp>
        <p:nvSpPr>
          <p:cNvPr id="26" name="Rectangle 20">
            <a:extLst>
              <a:ext uri="{C183D7F6-B498-43B3-948B-1728B52AA6E4}">
                <adec:decorative xmlns:adec="http://schemas.microsoft.com/office/drawing/2017/decorative" val="1"/>
              </a:ext>
            </a:extLst>
          </p:cNvPr>
          <p:cNvSpPr>
            <a:spLocks noChangeArrowheads="1"/>
          </p:cNvSpPr>
          <p:nvPr/>
        </p:nvSpPr>
        <p:spPr bwMode="auto">
          <a:xfrm>
            <a:off x="9486808" y="4568903"/>
            <a:ext cx="1550072" cy="528534"/>
          </a:xfrm>
          <a:prstGeom prst="rect">
            <a:avLst/>
          </a:prstGeom>
          <a:solidFill>
            <a:srgbClr val="FF0000"/>
          </a:solidFill>
          <a:ln w="1587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7" name="Rectangle 28"/>
          <p:cNvSpPr>
            <a:spLocks noChangeArrowheads="1"/>
          </p:cNvSpPr>
          <p:nvPr/>
        </p:nvSpPr>
        <p:spPr bwMode="auto">
          <a:xfrm>
            <a:off x="9825232" y="4600065"/>
            <a:ext cx="798295" cy="308419"/>
          </a:xfrm>
          <a:prstGeom prst="rect">
            <a:avLst/>
          </a:prstGeom>
          <a:noFill/>
          <a:ln w="9525">
            <a:noFill/>
            <a:miter lim="800000"/>
            <a:headEnd/>
            <a:tailEnd/>
          </a:ln>
          <a:effectLst/>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Marines</a:t>
            </a:r>
          </a:p>
        </p:txBody>
      </p:sp>
      <p:sp>
        <p:nvSpPr>
          <p:cNvPr id="28" name="TextBox 7"/>
          <p:cNvSpPr txBox="1">
            <a:spLocks noChangeArrowheads="1"/>
          </p:cNvSpPr>
          <p:nvPr/>
        </p:nvSpPr>
        <p:spPr bwMode="auto">
          <a:xfrm>
            <a:off x="4823063" y="5029196"/>
            <a:ext cx="2378514" cy="246063"/>
          </a:xfrm>
          <a:prstGeom prst="rect">
            <a:avLst/>
          </a:prstGeom>
          <a:gradFill rotWithShape="0">
            <a:gsLst>
              <a:gs pos="0">
                <a:srgbClr val="FFFFFF"/>
              </a:gs>
              <a:gs pos="100000">
                <a:srgbClr val="CCECFF"/>
              </a:gs>
            </a:gsLst>
            <a:path path="shape">
              <a:fillToRect l="50000" t="50000" r="50000" b="50000"/>
            </a:path>
          </a:gradFill>
          <a:ln w="9525">
            <a:solidFill>
              <a:schemeClr val="tx1"/>
            </a:solidFill>
            <a:miter lim="800000"/>
            <a:headEnd/>
            <a:tailEnd/>
          </a:ln>
        </p:spPr>
        <p:txBody>
          <a:bodyPr anchor="ctr" anchorCtr="1">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Contract Administration</a:t>
            </a:r>
            <a:endPar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29" name="Straight Connector 28">
            <a:extLst>
              <a:ext uri="{C183D7F6-B498-43B3-948B-1728B52AA6E4}">
                <adec:decorative xmlns:adec="http://schemas.microsoft.com/office/drawing/2017/decorative" val="1"/>
              </a:ext>
            </a:extLst>
          </p:cNvPr>
          <p:cNvCxnSpPr>
            <a:stCxn id="9" idx="2"/>
          </p:cNvCxnSpPr>
          <p:nvPr/>
        </p:nvCxnSpPr>
        <p:spPr>
          <a:xfrm>
            <a:off x="2091331" y="4352469"/>
            <a:ext cx="0" cy="83026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0" name="Rectangle 18">
            <a:extLst>
              <a:ext uri="{C183D7F6-B498-43B3-948B-1728B52AA6E4}">
                <adec:decorative xmlns:adec="http://schemas.microsoft.com/office/drawing/2017/decorative" val="1"/>
              </a:ext>
            </a:extLst>
          </p:cNvPr>
          <p:cNvSpPr>
            <a:spLocks noChangeArrowheads="1"/>
          </p:cNvSpPr>
          <p:nvPr/>
        </p:nvSpPr>
        <p:spPr bwMode="auto">
          <a:xfrm>
            <a:off x="9653856" y="4891524"/>
            <a:ext cx="1550072" cy="528534"/>
          </a:xfrm>
          <a:prstGeom prst="rect">
            <a:avLst/>
          </a:prstGeom>
          <a:solidFill>
            <a:schemeClr val="tx2">
              <a:lumMod val="50000"/>
            </a:schemeClr>
          </a:solidFill>
          <a:ln w="1587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1" name="Rectangle 30"/>
          <p:cNvSpPr>
            <a:spLocks noChangeArrowheads="1"/>
          </p:cNvSpPr>
          <p:nvPr/>
        </p:nvSpPr>
        <p:spPr bwMode="auto">
          <a:xfrm>
            <a:off x="9856864" y="4880943"/>
            <a:ext cx="1179319" cy="308419"/>
          </a:xfrm>
          <a:prstGeom prst="rect">
            <a:avLst/>
          </a:prstGeom>
          <a:noFill/>
          <a:ln w="9525">
            <a:noFill/>
            <a:miter lim="800000"/>
            <a:headEnd/>
            <a:tailEnd/>
          </a:ln>
          <a:effectLst/>
        </p:spPr>
        <p:txBody>
          <a:bodyPr wrap="square"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Space Force</a:t>
            </a:r>
          </a:p>
        </p:txBody>
      </p:sp>
      <p:sp>
        <p:nvSpPr>
          <p:cNvPr id="32" name="Rectangle 20"/>
          <p:cNvSpPr>
            <a:spLocks noChangeArrowheads="1"/>
          </p:cNvSpPr>
          <p:nvPr/>
        </p:nvSpPr>
        <p:spPr bwMode="auto">
          <a:xfrm>
            <a:off x="9825423" y="5208549"/>
            <a:ext cx="1529285" cy="528534"/>
          </a:xfrm>
          <a:prstGeom prst="rect">
            <a:avLst/>
          </a:prstGeom>
          <a:solidFill>
            <a:schemeClr val="accent6">
              <a:lumMod val="50000"/>
            </a:schemeClr>
          </a:solidFill>
          <a:ln w="1587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Defense Logistics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Agency</a:t>
            </a:r>
          </a:p>
        </p:txBody>
      </p:sp>
      <p:sp>
        <p:nvSpPr>
          <p:cNvPr id="33" name="Rectangle 20"/>
          <p:cNvSpPr>
            <a:spLocks noChangeArrowheads="1"/>
          </p:cNvSpPr>
          <p:nvPr/>
        </p:nvSpPr>
        <p:spPr bwMode="auto">
          <a:xfrm>
            <a:off x="9984949" y="5701100"/>
            <a:ext cx="1529285" cy="528534"/>
          </a:xfrm>
          <a:prstGeom prst="rect">
            <a:avLst/>
          </a:prstGeom>
          <a:solidFill>
            <a:srgbClr val="7030A0"/>
          </a:solidFill>
          <a:ln w="1587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Other 4</a:t>
            </a:r>
            <a:r>
              <a:rPr kumimoji="0" lang="en-US" sz="1400" b="1" i="0" u="none" strike="noStrike" kern="1200" cap="none" spc="0" normalizeH="0" baseline="30000" noProof="0" dirty="0">
                <a:ln>
                  <a:noFill/>
                </a:ln>
                <a:solidFill>
                  <a:srgbClr val="FFFFFF"/>
                </a:solidFill>
                <a:effectLst/>
                <a:uLnTx/>
                <a:uFillTx/>
                <a:latin typeface="Calibri" panose="020F0502020204030204"/>
                <a:ea typeface="+mn-ea"/>
                <a:cs typeface="+mn-cs"/>
              </a:rPr>
              <a:t>th</a:t>
            </a: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 Estate and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Non-DoD Agencies</a:t>
            </a:r>
          </a:p>
        </p:txBody>
      </p:sp>
    </p:spTree>
    <p:extLst>
      <p:ext uri="{BB962C8B-B14F-4D97-AF65-F5344CB8AC3E}">
        <p14:creationId xmlns:p14="http://schemas.microsoft.com/office/powerpoint/2010/main" val="139791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820A522-6B54-4D34-AC86-31513DF2172F}" type="slidenum">
              <a:rPr lang="en-US" smtClean="0"/>
              <a:pPr/>
              <a:t>6</a:t>
            </a:fld>
            <a:endParaRPr lang="en-US"/>
          </a:p>
        </p:txBody>
      </p:sp>
      <p:sp>
        <p:nvSpPr>
          <p:cNvPr id="4" name="Text Placeholder 3"/>
          <p:cNvSpPr>
            <a:spLocks noGrp="1"/>
          </p:cNvSpPr>
          <p:nvPr>
            <p:ph type="title" idx="4294967295"/>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3000" b="1" i="0" u="none" strike="noStrike" kern="1200" cap="none" spc="0" normalizeH="0" baseline="0" noProof="0" dirty="0">
                <a:ln>
                  <a:noFill/>
                </a:ln>
                <a:solidFill>
                  <a:srgbClr val="101129"/>
                </a:solidFill>
                <a:effectLst/>
                <a:uLnTx/>
                <a:uFillTx/>
                <a:latin typeface="+mn-lt"/>
                <a:ea typeface="+mn-ea"/>
                <a:cs typeface="+mn-cs"/>
              </a:rPr>
              <a:t>Organizational Leadership Chart</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58"/>
          <a:stretch/>
        </p:blipFill>
        <p:spPr>
          <a:xfrm>
            <a:off x="349190" y="2487211"/>
            <a:ext cx="661033" cy="732482"/>
          </a:xfrm>
          <a:prstGeom prst="rect">
            <a:avLst/>
          </a:prstGeom>
          <a:ln>
            <a:noFill/>
          </a:ln>
          <a:effectLst>
            <a:outerShdw blurRad="292100" dist="139700" dir="2700000" algn="tl" rotWithShape="0">
              <a:srgbClr val="333333">
                <a:alpha val="65000"/>
              </a:srgbClr>
            </a:outerShdw>
          </a:effectLst>
        </p:spPr>
      </p:pic>
      <p:cxnSp>
        <p:nvCxnSpPr>
          <p:cNvPr id="14" name="Straight Connector 13">
            <a:extLst>
              <a:ext uri="{C183D7F6-B498-43B3-948B-1728B52AA6E4}">
                <adec:decorative xmlns:adec="http://schemas.microsoft.com/office/drawing/2017/decorative" val="1"/>
              </a:ext>
            </a:extLst>
          </p:cNvPr>
          <p:cNvCxnSpPr/>
          <p:nvPr/>
        </p:nvCxnSpPr>
        <p:spPr>
          <a:xfrm>
            <a:off x="6857694" y="4510976"/>
            <a:ext cx="0" cy="222455"/>
          </a:xfrm>
          <a:prstGeom prst="line">
            <a:avLst/>
          </a:prstGeom>
          <a:noFill/>
          <a:ln w="28575" cap="flat" cmpd="sng" algn="ctr">
            <a:solidFill>
              <a:srgbClr val="808080"/>
            </a:solidFill>
            <a:prstDash val="solid"/>
          </a:ln>
          <a:effectLst/>
        </p:spPr>
      </p:cxnSp>
      <p:cxnSp>
        <p:nvCxnSpPr>
          <p:cNvPr id="15" name="Straight Connector 14">
            <a:extLst>
              <a:ext uri="{C183D7F6-B498-43B3-948B-1728B52AA6E4}">
                <adec:decorative xmlns:adec="http://schemas.microsoft.com/office/drawing/2017/decorative" val="1"/>
              </a:ext>
            </a:extLst>
          </p:cNvPr>
          <p:cNvCxnSpPr>
            <a:cxnSpLocks/>
          </p:cNvCxnSpPr>
          <p:nvPr/>
        </p:nvCxnSpPr>
        <p:spPr>
          <a:xfrm flipV="1">
            <a:off x="1306895" y="4498937"/>
            <a:ext cx="9268225" cy="14277"/>
          </a:xfrm>
          <a:prstGeom prst="line">
            <a:avLst/>
          </a:prstGeom>
          <a:solidFill>
            <a:srgbClr val="072C55"/>
          </a:solidFill>
          <a:ln w="28575" cap="flat" cmpd="sng" algn="ctr">
            <a:solidFill>
              <a:srgbClr val="FFFFFF">
                <a:lumMod val="50000"/>
              </a:srgbClr>
            </a:solidFill>
            <a:prstDash val="solid"/>
          </a:ln>
          <a:effectLst/>
        </p:spPr>
      </p:cxnSp>
      <p:cxnSp>
        <p:nvCxnSpPr>
          <p:cNvPr id="16" name="Straight Connector 15">
            <a:extLst>
              <a:ext uri="{C183D7F6-B498-43B3-948B-1728B52AA6E4}">
                <adec:decorative xmlns:adec="http://schemas.microsoft.com/office/drawing/2017/decorative" val="1"/>
              </a:ext>
            </a:extLst>
          </p:cNvPr>
          <p:cNvCxnSpPr/>
          <p:nvPr/>
        </p:nvCxnSpPr>
        <p:spPr>
          <a:xfrm flipH="1">
            <a:off x="9373656" y="4507381"/>
            <a:ext cx="3594" cy="261992"/>
          </a:xfrm>
          <a:prstGeom prst="line">
            <a:avLst/>
          </a:prstGeom>
          <a:noFill/>
          <a:ln w="28575" cap="flat" cmpd="sng" algn="ctr">
            <a:solidFill>
              <a:srgbClr val="808080"/>
            </a:solidFill>
            <a:prstDash val="solid"/>
          </a:ln>
          <a:effectLst/>
        </p:spPr>
      </p:cxnSp>
      <p:cxnSp>
        <p:nvCxnSpPr>
          <p:cNvPr id="17" name="Straight Connector 16">
            <a:extLst>
              <a:ext uri="{C183D7F6-B498-43B3-948B-1728B52AA6E4}">
                <adec:decorative xmlns:adec="http://schemas.microsoft.com/office/drawing/2017/decorative" val="1"/>
              </a:ext>
            </a:extLst>
          </p:cNvPr>
          <p:cNvCxnSpPr/>
          <p:nvPr/>
        </p:nvCxnSpPr>
        <p:spPr>
          <a:xfrm flipH="1">
            <a:off x="2409910" y="4509383"/>
            <a:ext cx="731" cy="243600"/>
          </a:xfrm>
          <a:prstGeom prst="line">
            <a:avLst/>
          </a:prstGeom>
          <a:noFill/>
          <a:ln w="28575" cap="flat" cmpd="sng" algn="ctr">
            <a:solidFill>
              <a:srgbClr val="808080"/>
            </a:solidFill>
            <a:prstDash val="solid"/>
          </a:ln>
          <a:effectLst/>
        </p:spPr>
      </p:cxnSp>
      <p:cxnSp>
        <p:nvCxnSpPr>
          <p:cNvPr id="18" name="Straight Connector 17">
            <a:extLst>
              <a:ext uri="{C183D7F6-B498-43B3-948B-1728B52AA6E4}">
                <adec:decorative xmlns:adec="http://schemas.microsoft.com/office/drawing/2017/decorative" val="1"/>
              </a:ext>
            </a:extLst>
          </p:cNvPr>
          <p:cNvCxnSpPr/>
          <p:nvPr/>
        </p:nvCxnSpPr>
        <p:spPr>
          <a:xfrm>
            <a:off x="5730695" y="4512856"/>
            <a:ext cx="0" cy="222455"/>
          </a:xfrm>
          <a:prstGeom prst="line">
            <a:avLst/>
          </a:prstGeom>
          <a:noFill/>
          <a:ln w="28575" cap="flat" cmpd="sng" algn="ctr">
            <a:solidFill>
              <a:srgbClr val="808080"/>
            </a:solidFill>
            <a:prstDash val="solid"/>
          </a:ln>
          <a:effectLst/>
        </p:spPr>
      </p:cxnSp>
      <p:cxnSp>
        <p:nvCxnSpPr>
          <p:cNvPr id="19" name="Straight Connector 18">
            <a:extLst>
              <a:ext uri="{C183D7F6-B498-43B3-948B-1728B52AA6E4}">
                <adec:decorative xmlns:adec="http://schemas.microsoft.com/office/drawing/2017/decorative" val="1"/>
              </a:ext>
            </a:extLst>
          </p:cNvPr>
          <p:cNvCxnSpPr/>
          <p:nvPr/>
        </p:nvCxnSpPr>
        <p:spPr>
          <a:xfrm>
            <a:off x="1320984" y="4506125"/>
            <a:ext cx="0" cy="245892"/>
          </a:xfrm>
          <a:prstGeom prst="line">
            <a:avLst/>
          </a:prstGeom>
          <a:noFill/>
          <a:ln w="28575" cap="flat" cmpd="sng" algn="ctr">
            <a:solidFill>
              <a:srgbClr val="808080"/>
            </a:solidFill>
            <a:prstDash val="solid"/>
          </a:ln>
          <a:effectLst/>
        </p:spPr>
      </p:cxnSp>
      <p:cxnSp>
        <p:nvCxnSpPr>
          <p:cNvPr id="20" name="Straight Connector 19">
            <a:extLst>
              <a:ext uri="{C183D7F6-B498-43B3-948B-1728B52AA6E4}">
                <adec:decorative xmlns:adec="http://schemas.microsoft.com/office/drawing/2017/decorative" val="1"/>
              </a:ext>
            </a:extLst>
          </p:cNvPr>
          <p:cNvCxnSpPr>
            <a:cxnSpLocks/>
          </p:cNvCxnSpPr>
          <p:nvPr/>
        </p:nvCxnSpPr>
        <p:spPr>
          <a:xfrm flipH="1">
            <a:off x="8118371" y="4514742"/>
            <a:ext cx="3593" cy="237342"/>
          </a:xfrm>
          <a:prstGeom prst="line">
            <a:avLst/>
          </a:prstGeom>
          <a:noFill/>
          <a:ln w="28575" cap="flat" cmpd="sng" algn="ctr">
            <a:solidFill>
              <a:srgbClr val="808080"/>
            </a:solidFill>
            <a:prstDash val="solid"/>
          </a:ln>
          <a:effectLst/>
        </p:spPr>
      </p:cxnSp>
      <p:sp>
        <p:nvSpPr>
          <p:cNvPr id="22" name="Rectangle 21">
            <a:extLst>
              <a:ext uri="{C183D7F6-B498-43B3-948B-1728B52AA6E4}">
                <adec:decorative xmlns:adec="http://schemas.microsoft.com/office/drawing/2017/decorative" val="1"/>
              </a:ext>
            </a:extLst>
          </p:cNvPr>
          <p:cNvSpPr/>
          <p:nvPr/>
        </p:nvSpPr>
        <p:spPr>
          <a:xfrm>
            <a:off x="1543766" y="2607468"/>
            <a:ext cx="9025307" cy="1644622"/>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rgbClr val="FFFFFF"/>
              </a:solidFill>
              <a:latin typeface="Calibri"/>
            </a:endParaRPr>
          </a:p>
        </p:txBody>
      </p:sp>
      <p:cxnSp>
        <p:nvCxnSpPr>
          <p:cNvPr id="23" name="Straight Connector 22">
            <a:extLst>
              <a:ext uri="{C183D7F6-B498-43B3-948B-1728B52AA6E4}">
                <adec:decorative xmlns:adec="http://schemas.microsoft.com/office/drawing/2017/decorative" val="1"/>
              </a:ext>
            </a:extLst>
          </p:cNvPr>
          <p:cNvCxnSpPr/>
          <p:nvPr/>
        </p:nvCxnSpPr>
        <p:spPr>
          <a:xfrm>
            <a:off x="4638738" y="2687933"/>
            <a:ext cx="0" cy="41681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C183D7F6-B498-43B3-948B-1728B52AA6E4}">
                <adec:decorative xmlns:adec="http://schemas.microsoft.com/office/drawing/2017/decorative" val="1"/>
              </a:ext>
            </a:extLst>
          </p:cNvPr>
          <p:cNvCxnSpPr/>
          <p:nvPr/>
        </p:nvCxnSpPr>
        <p:spPr>
          <a:xfrm flipV="1">
            <a:off x="2200974" y="2683648"/>
            <a:ext cx="7664356" cy="4283"/>
          </a:xfrm>
          <a:prstGeom prst="line">
            <a:avLst/>
          </a:prstGeom>
          <a:solidFill>
            <a:srgbClr val="072C55"/>
          </a:solidFill>
          <a:ln w="28575" cap="flat" cmpd="sng" algn="ctr">
            <a:solidFill>
              <a:schemeClr val="bg1">
                <a:lumMod val="50000"/>
              </a:schemeClr>
            </a:solidFill>
            <a:prstDash val="solid"/>
          </a:ln>
          <a:effectLst/>
        </p:spPr>
      </p:cxnSp>
      <p:cxnSp>
        <p:nvCxnSpPr>
          <p:cNvPr id="26" name="Straight Connector 25">
            <a:extLst>
              <a:ext uri="{C183D7F6-B498-43B3-948B-1728B52AA6E4}">
                <adec:decorative xmlns:adec="http://schemas.microsoft.com/office/drawing/2017/decorative" val="1"/>
              </a:ext>
            </a:extLst>
          </p:cNvPr>
          <p:cNvCxnSpPr>
            <a:stCxn id="30" idx="2"/>
            <a:endCxn id="30" idx="2"/>
          </p:cNvCxnSpPr>
          <p:nvPr/>
        </p:nvCxnSpPr>
        <p:spPr>
          <a:xfrm>
            <a:off x="11521583" y="2471371"/>
            <a:ext cx="0" cy="0"/>
          </a:xfrm>
          <a:prstGeom prst="line">
            <a:avLst/>
          </a:prstGeom>
          <a:solidFill>
            <a:srgbClr val="072C55"/>
          </a:solidFill>
          <a:ln w="19050" cap="flat" cmpd="sng" algn="ctr">
            <a:solidFill>
              <a:srgbClr val="FFFFFF">
                <a:lumMod val="50000"/>
              </a:srgbClr>
            </a:solidFill>
            <a:prstDash val="solid"/>
          </a:ln>
          <a:effectLst/>
        </p:spPr>
      </p:cxnSp>
      <p:cxnSp>
        <p:nvCxnSpPr>
          <p:cNvPr id="27" name="Straight Connector 26">
            <a:extLst>
              <a:ext uri="{C183D7F6-B498-43B3-948B-1728B52AA6E4}">
                <adec:decorative xmlns:adec="http://schemas.microsoft.com/office/drawing/2017/decorative" val="1"/>
              </a:ext>
            </a:extLst>
          </p:cNvPr>
          <p:cNvCxnSpPr/>
          <p:nvPr/>
        </p:nvCxnSpPr>
        <p:spPr>
          <a:xfrm>
            <a:off x="2388923" y="3218949"/>
            <a:ext cx="3" cy="0"/>
          </a:xfrm>
          <a:prstGeom prst="line">
            <a:avLst/>
          </a:prstGeom>
          <a:solidFill>
            <a:srgbClr val="072C55"/>
          </a:solidFill>
          <a:ln w="19050" cap="flat" cmpd="sng" algn="ctr">
            <a:solidFill>
              <a:srgbClr val="FFFFFF">
                <a:lumMod val="50000"/>
              </a:srgbClr>
            </a:solidFill>
            <a:prstDash val="solid"/>
          </a:ln>
          <a:effectLst/>
        </p:spPr>
      </p:cxnSp>
      <p:cxnSp>
        <p:nvCxnSpPr>
          <p:cNvPr id="29" name="Straight Connector 28">
            <a:extLst>
              <a:ext uri="{C183D7F6-B498-43B3-948B-1728B52AA6E4}">
                <adec:decorative xmlns:adec="http://schemas.microsoft.com/office/drawing/2017/decorative" val="1"/>
              </a:ext>
            </a:extLst>
          </p:cNvPr>
          <p:cNvCxnSpPr/>
          <p:nvPr/>
        </p:nvCxnSpPr>
        <p:spPr>
          <a:xfrm>
            <a:off x="2200973" y="2687931"/>
            <a:ext cx="0" cy="228540"/>
          </a:xfrm>
          <a:prstGeom prst="line">
            <a:avLst/>
          </a:prstGeom>
          <a:noFill/>
          <a:ln w="28575" cap="flat" cmpd="sng" algn="ctr">
            <a:solidFill>
              <a:schemeClr val="bg1">
                <a:lumMod val="50000"/>
              </a:schemeClr>
            </a:solidFill>
            <a:prstDash val="solid"/>
          </a:ln>
          <a:effectLst/>
        </p:spPr>
      </p:cxnSp>
      <p:sp>
        <p:nvSpPr>
          <p:cNvPr id="31" name="Rectangle 30">
            <a:extLst>
              <a:ext uri="{C183D7F6-B498-43B3-948B-1728B52AA6E4}">
                <adec:decorative xmlns:adec="http://schemas.microsoft.com/office/drawing/2017/decorative" val="1"/>
              </a:ext>
            </a:extLst>
          </p:cNvPr>
          <p:cNvSpPr/>
          <p:nvPr/>
        </p:nvSpPr>
        <p:spPr>
          <a:xfrm rot="5400000">
            <a:off x="5220370" y="-1372407"/>
            <a:ext cx="1444640" cy="6210349"/>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rgbClr val="FFFFFF"/>
              </a:solidFill>
              <a:latin typeface="Calibri"/>
            </a:endParaRPr>
          </a:p>
        </p:txBody>
      </p:sp>
      <p:pic>
        <p:nvPicPr>
          <p:cNvPr id="32" name="Picture 31">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9739" y="2541360"/>
            <a:ext cx="611814" cy="707416"/>
          </a:xfrm>
          <a:prstGeom prst="rect">
            <a:avLst/>
          </a:prstGeom>
          <a:ln>
            <a:noFill/>
          </a:ln>
          <a:effectLst>
            <a:outerShdw blurRad="292100" dist="139700" dir="2700000" algn="tl" rotWithShape="0">
              <a:srgbClr val="333333">
                <a:alpha val="65000"/>
              </a:srgbClr>
            </a:outerShdw>
          </a:effectLst>
        </p:spPr>
      </p:pic>
      <p:sp>
        <p:nvSpPr>
          <p:cNvPr id="33" name="TextBox 32">
            <a:extLst>
              <a:ext uri="{C183D7F6-B498-43B3-948B-1728B52AA6E4}">
                <adec:decorative xmlns:adec="http://schemas.microsoft.com/office/drawing/2017/decorative" val="1"/>
              </a:ext>
            </a:extLst>
          </p:cNvPr>
          <p:cNvSpPr txBox="1"/>
          <p:nvPr/>
        </p:nvSpPr>
        <p:spPr>
          <a:xfrm>
            <a:off x="10963073" y="3249882"/>
            <a:ext cx="1084188" cy="579251"/>
          </a:xfrm>
          <a:prstGeom prst="rect">
            <a:avLst/>
          </a:prstGeom>
          <a:solidFill>
            <a:srgbClr val="072C55"/>
          </a:solidFill>
          <a:ln w="19050">
            <a:solidFill>
              <a:srgbClr val="FFFFFF">
                <a:lumMod val="50000"/>
              </a:srgbClr>
            </a:solidFill>
          </a:ln>
          <a:effectLst>
            <a:outerShdw blurRad="50800" dist="38100" dir="2700000" algn="tl" rotWithShape="0">
              <a:prstClr val="black">
                <a:alpha val="40000"/>
              </a:prstClr>
            </a:outerShdw>
          </a:effectLst>
        </p:spPr>
        <p:txBody>
          <a:bodyPr wrap="square" rtlCol="0" anchor="ctr" anchorCtr="0">
            <a:noAutofit/>
          </a:bodyPr>
          <a:lstStyle/>
          <a:p>
            <a:pPr algn="ctr" fontAlgn="base">
              <a:spcBef>
                <a:spcPct val="0"/>
              </a:spcBef>
              <a:spcAft>
                <a:spcPct val="0"/>
              </a:spcAft>
              <a:defRPr/>
            </a:pPr>
            <a:r>
              <a:rPr lang="en-US" sz="900" b="1" kern="0">
                <a:solidFill>
                  <a:srgbClr val="FFFFFF"/>
                </a:solidFill>
                <a:latin typeface="Calibri"/>
                <a:cs typeface="Times New Roman" pitchFamily="18" charset="0"/>
              </a:rPr>
              <a:t>Equal Employment Opportunity</a:t>
            </a:r>
          </a:p>
          <a:p>
            <a:pPr algn="ctr" fontAlgn="base">
              <a:spcBef>
                <a:spcPct val="0"/>
              </a:spcBef>
              <a:spcAft>
                <a:spcPct val="0"/>
              </a:spcAft>
              <a:defRPr/>
            </a:pPr>
            <a:r>
              <a:rPr lang="en-US" sz="900" kern="0">
                <a:solidFill>
                  <a:srgbClr val="FFFFFF"/>
                </a:solidFill>
                <a:latin typeface="Calibri"/>
                <a:cs typeface="Times New Roman" pitchFamily="18" charset="0"/>
              </a:rPr>
              <a:t>Ms. Galimore </a:t>
            </a:r>
          </a:p>
        </p:txBody>
      </p:sp>
      <p:cxnSp>
        <p:nvCxnSpPr>
          <p:cNvPr id="34" name="Straight Connector 33">
            <a:extLst>
              <a:ext uri="{C183D7F6-B498-43B3-948B-1728B52AA6E4}">
                <adec:decorative xmlns:adec="http://schemas.microsoft.com/office/drawing/2017/decorative" val="1"/>
              </a:ext>
            </a:extLst>
          </p:cNvPr>
          <p:cNvCxnSpPr/>
          <p:nvPr/>
        </p:nvCxnSpPr>
        <p:spPr>
          <a:xfrm>
            <a:off x="7423559" y="2675234"/>
            <a:ext cx="0" cy="210257"/>
          </a:xfrm>
          <a:prstGeom prst="line">
            <a:avLst/>
          </a:prstGeom>
          <a:noFill/>
          <a:ln w="28575" cap="flat" cmpd="sng" algn="ctr">
            <a:solidFill>
              <a:schemeClr val="bg1">
                <a:lumMod val="50000"/>
              </a:schemeClr>
            </a:solidFill>
            <a:prstDash val="solid"/>
          </a:ln>
          <a:effectLst/>
        </p:spPr>
      </p:cxnSp>
      <p:cxnSp>
        <p:nvCxnSpPr>
          <p:cNvPr id="35" name="Straight Connector 34">
            <a:extLst>
              <a:ext uri="{C183D7F6-B498-43B3-948B-1728B52AA6E4}">
                <adec:decorative xmlns:adec="http://schemas.microsoft.com/office/drawing/2017/decorative" val="1"/>
              </a:ext>
            </a:extLst>
          </p:cNvPr>
          <p:cNvCxnSpPr/>
          <p:nvPr/>
        </p:nvCxnSpPr>
        <p:spPr>
          <a:xfrm>
            <a:off x="3343677" y="2687931"/>
            <a:ext cx="533" cy="228540"/>
          </a:xfrm>
          <a:prstGeom prst="line">
            <a:avLst/>
          </a:prstGeom>
          <a:noFill/>
          <a:ln w="28575" cap="flat" cmpd="sng" algn="ctr">
            <a:solidFill>
              <a:schemeClr val="bg1">
                <a:lumMod val="50000"/>
              </a:schemeClr>
            </a:solidFill>
            <a:prstDash val="solid"/>
          </a:ln>
          <a:effectLst/>
        </p:spPr>
      </p:cxnSp>
      <p:cxnSp>
        <p:nvCxnSpPr>
          <p:cNvPr id="36" name="Straight Connector 35">
            <a:extLst>
              <a:ext uri="{C183D7F6-B498-43B3-948B-1728B52AA6E4}">
                <adec:decorative xmlns:adec="http://schemas.microsoft.com/office/drawing/2017/decorative" val="1"/>
              </a:ext>
            </a:extLst>
          </p:cNvPr>
          <p:cNvCxnSpPr/>
          <p:nvPr/>
        </p:nvCxnSpPr>
        <p:spPr>
          <a:xfrm>
            <a:off x="6139849" y="2687931"/>
            <a:ext cx="0" cy="228540"/>
          </a:xfrm>
          <a:prstGeom prst="line">
            <a:avLst/>
          </a:prstGeom>
          <a:noFill/>
          <a:ln w="28575" cap="flat" cmpd="sng" algn="ctr">
            <a:solidFill>
              <a:schemeClr val="bg1">
                <a:lumMod val="50000"/>
              </a:schemeClr>
            </a:solidFill>
            <a:prstDash val="solid"/>
          </a:ln>
          <a:effectLst/>
        </p:spPr>
      </p:cxnSp>
      <p:pic>
        <p:nvPicPr>
          <p:cNvPr id="41" name="Picture 40">
            <a:extLs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82623" y="2884835"/>
            <a:ext cx="813468" cy="909672"/>
          </a:xfrm>
          <a:prstGeom prst="rect">
            <a:avLst/>
          </a:prstGeom>
          <a:ln>
            <a:noFill/>
          </a:ln>
          <a:effectLst>
            <a:outerShdw blurRad="50800" dist="38100" dir="2700000" algn="tl" rotWithShape="0">
              <a:prstClr val="black">
                <a:alpha val="40000"/>
              </a:prstClr>
            </a:outerShdw>
          </a:effectLst>
        </p:spPr>
      </p:pic>
      <p:cxnSp>
        <p:nvCxnSpPr>
          <p:cNvPr id="42" name="Straight Connector 41">
            <a:extLst>
              <a:ext uri="{C183D7F6-B498-43B3-948B-1728B52AA6E4}">
                <adec:decorative xmlns:adec="http://schemas.microsoft.com/office/drawing/2017/decorative" val="1"/>
              </a:ext>
            </a:extLst>
          </p:cNvPr>
          <p:cNvCxnSpPr/>
          <p:nvPr/>
        </p:nvCxnSpPr>
        <p:spPr>
          <a:xfrm>
            <a:off x="5349623" y="2455088"/>
            <a:ext cx="0" cy="22557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C183D7F6-B498-43B3-948B-1728B52AA6E4}">
                <adec:decorative xmlns:adec="http://schemas.microsoft.com/office/drawing/2017/decorative" val="1"/>
              </a:ext>
            </a:extLst>
          </p:cNvPr>
          <p:cNvCxnSpPr/>
          <p:nvPr/>
        </p:nvCxnSpPr>
        <p:spPr>
          <a:xfrm flipH="1">
            <a:off x="3459412" y="4519478"/>
            <a:ext cx="4935" cy="391579"/>
          </a:xfrm>
          <a:prstGeom prst="line">
            <a:avLst/>
          </a:prstGeom>
          <a:noFill/>
          <a:ln w="28575" cap="flat" cmpd="sng" algn="ctr">
            <a:solidFill>
              <a:srgbClr val="808080"/>
            </a:solidFill>
            <a:prstDash val="solid"/>
          </a:ln>
          <a:effectLst/>
        </p:spPr>
      </p:cxnSp>
      <p:pic>
        <p:nvPicPr>
          <p:cNvPr id="50" name="Picture 49">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01156" y="4730519"/>
            <a:ext cx="848806" cy="1061008"/>
          </a:xfrm>
          <a:prstGeom prst="rect">
            <a:avLst/>
          </a:prstGeom>
          <a:ln>
            <a:noFill/>
          </a:ln>
          <a:effectLst>
            <a:outerShdw blurRad="292100" dist="139700" dir="2700000" algn="tl" rotWithShape="0">
              <a:srgbClr val="333333">
                <a:alpha val="65000"/>
              </a:srgbClr>
            </a:outerShdw>
          </a:effectLst>
        </p:spPr>
      </p:pic>
      <p:sp>
        <p:nvSpPr>
          <p:cNvPr id="51" name="TextBox 50">
            <a:extLst>
              <a:ext uri="{C183D7F6-B498-43B3-948B-1728B52AA6E4}">
                <adec:decorative xmlns:adec="http://schemas.microsoft.com/office/drawing/2017/decorative" val="1"/>
              </a:ext>
            </a:extLst>
          </p:cNvPr>
          <p:cNvSpPr txBox="1"/>
          <p:nvPr/>
        </p:nvSpPr>
        <p:spPr>
          <a:xfrm>
            <a:off x="7584060" y="5692831"/>
            <a:ext cx="1101577" cy="555911"/>
          </a:xfrm>
          <a:prstGeom prst="rect">
            <a:avLst/>
          </a:prstGeom>
          <a:solidFill>
            <a:srgbClr val="072C55"/>
          </a:solidFill>
          <a:ln w="19050">
            <a:solidFill>
              <a:srgbClr val="FFFFFF">
                <a:lumMod val="50000"/>
              </a:srgbClr>
            </a:solidFill>
          </a:ln>
          <a:effectLst>
            <a:outerShdw blurRad="50800" dist="38100" dir="2700000" algn="tl" rotWithShape="0">
              <a:prstClr val="black">
                <a:alpha val="40000"/>
              </a:prstClr>
            </a:outerShdw>
          </a:effectLst>
        </p:spPr>
        <p:txBody>
          <a:bodyPr wrap="square" rtlCol="0" anchor="ctr" anchorCtr="0">
            <a:noAutofit/>
          </a:bodyPr>
          <a:lstStyle/>
          <a:p>
            <a:pPr algn="ctr" fontAlgn="base">
              <a:spcBef>
                <a:spcPct val="0"/>
              </a:spcBef>
              <a:spcAft>
                <a:spcPct val="0"/>
              </a:spcAft>
              <a:defRPr/>
            </a:pPr>
            <a:r>
              <a:rPr lang="en-US" sz="850" b="1" kern="0" dirty="0">
                <a:solidFill>
                  <a:srgbClr val="FFFFFF"/>
                </a:solidFill>
                <a:latin typeface="Calibri"/>
                <a:cs typeface="Times New Roman"/>
              </a:rPr>
              <a:t>Enterprise Analytics &amp; Modernization </a:t>
            </a:r>
            <a:r>
              <a:rPr lang="en-US" sz="850" kern="0" dirty="0">
                <a:solidFill>
                  <a:srgbClr val="FFFFFF"/>
                </a:solidFill>
                <a:latin typeface="Calibri"/>
                <a:cs typeface="Times New Roman" pitchFamily="18" charset="0"/>
              </a:rPr>
              <a:t>Mr. Eady</a:t>
            </a:r>
          </a:p>
        </p:txBody>
      </p:sp>
      <p:cxnSp>
        <p:nvCxnSpPr>
          <p:cNvPr id="59" name="Straight Connector 58">
            <a:extLst>
              <a:ext uri="{C183D7F6-B498-43B3-948B-1728B52AA6E4}">
                <adec:decorative xmlns:adec="http://schemas.microsoft.com/office/drawing/2017/decorative" val="1"/>
              </a:ext>
            </a:extLst>
          </p:cNvPr>
          <p:cNvCxnSpPr/>
          <p:nvPr/>
        </p:nvCxnSpPr>
        <p:spPr>
          <a:xfrm>
            <a:off x="8718621" y="2675234"/>
            <a:ext cx="0" cy="210257"/>
          </a:xfrm>
          <a:prstGeom prst="line">
            <a:avLst/>
          </a:prstGeom>
          <a:noFill/>
          <a:ln w="28575" cap="flat" cmpd="sng" algn="ctr">
            <a:solidFill>
              <a:schemeClr val="bg1">
                <a:lumMod val="50000"/>
              </a:schemeClr>
            </a:solidFill>
            <a:prstDash val="solid"/>
          </a:ln>
          <a:effectLst/>
        </p:spPr>
      </p:cxnSp>
      <p:cxnSp>
        <p:nvCxnSpPr>
          <p:cNvPr id="63" name="Straight Connector 62">
            <a:extLst>
              <a:ext uri="{C183D7F6-B498-43B3-948B-1728B52AA6E4}">
                <adec:decorative xmlns:adec="http://schemas.microsoft.com/office/drawing/2017/decorative" val="1"/>
              </a:ext>
            </a:extLst>
          </p:cNvPr>
          <p:cNvCxnSpPr/>
          <p:nvPr/>
        </p:nvCxnSpPr>
        <p:spPr>
          <a:xfrm flipH="1">
            <a:off x="10551904" y="4492991"/>
            <a:ext cx="3594" cy="290747"/>
          </a:xfrm>
          <a:prstGeom prst="line">
            <a:avLst/>
          </a:prstGeom>
          <a:noFill/>
          <a:ln w="28575" cap="flat" cmpd="sng" algn="ctr">
            <a:solidFill>
              <a:srgbClr val="808080"/>
            </a:solidFill>
            <a:prstDash val="solid"/>
          </a:ln>
          <a:effectLst/>
        </p:spPr>
      </p:cxnSp>
      <p:cxnSp>
        <p:nvCxnSpPr>
          <p:cNvPr id="67" name="Straight Connector 66">
            <a:extLst>
              <a:ext uri="{C183D7F6-B498-43B3-948B-1728B52AA6E4}">
                <adec:decorative xmlns:adec="http://schemas.microsoft.com/office/drawing/2017/decorative" val="1"/>
              </a:ext>
            </a:extLst>
          </p:cNvPr>
          <p:cNvCxnSpPr/>
          <p:nvPr/>
        </p:nvCxnSpPr>
        <p:spPr>
          <a:xfrm>
            <a:off x="9850947" y="2675234"/>
            <a:ext cx="3145" cy="231484"/>
          </a:xfrm>
          <a:prstGeom prst="line">
            <a:avLst/>
          </a:prstGeom>
          <a:noFill/>
          <a:ln w="28575" cap="flat" cmpd="sng" algn="ctr">
            <a:solidFill>
              <a:srgbClr val="808080"/>
            </a:solidFill>
            <a:prstDash val="solid"/>
          </a:ln>
          <a:effectLst/>
        </p:spPr>
      </p:cxnSp>
      <p:pic>
        <p:nvPicPr>
          <p:cNvPr id="82" name="Picture 81">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62096" y="2850037"/>
            <a:ext cx="738763" cy="923453"/>
          </a:xfrm>
          <a:prstGeom prst="rect">
            <a:avLst/>
          </a:prstGeom>
          <a:ln>
            <a:noFill/>
          </a:ln>
          <a:effectLst>
            <a:outerShdw blurRad="292100" dist="139700" dir="2700000" algn="tl" rotWithShape="0">
              <a:srgbClr val="333333">
                <a:alpha val="65000"/>
              </a:srgbClr>
            </a:outerShdw>
          </a:effectLst>
        </p:spPr>
      </p:pic>
      <p:pic>
        <p:nvPicPr>
          <p:cNvPr id="87" name="Picture 86">
            <a:extLs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9563" y="1296406"/>
            <a:ext cx="631048" cy="747872"/>
          </a:xfrm>
          <a:prstGeom prst="rect">
            <a:avLst/>
          </a:prstGeom>
          <a:effectLst>
            <a:outerShdw blurRad="50800" dist="38100" dir="2700000" algn="tl" rotWithShape="0">
              <a:prstClr val="black">
                <a:alpha val="40000"/>
              </a:prstClr>
            </a:outerShdw>
          </a:effectLst>
        </p:spPr>
      </p:pic>
      <p:sp>
        <p:nvSpPr>
          <p:cNvPr id="89" name="TextBox 88">
            <a:extLst>
              <a:ext uri="{C183D7F6-B498-43B3-948B-1728B52AA6E4}">
                <adec:decorative xmlns:adec="http://schemas.microsoft.com/office/drawing/2017/decorative" val="1"/>
              </a:ext>
            </a:extLst>
          </p:cNvPr>
          <p:cNvSpPr txBox="1"/>
          <p:nvPr/>
        </p:nvSpPr>
        <p:spPr>
          <a:xfrm>
            <a:off x="154186" y="3182209"/>
            <a:ext cx="1009925" cy="424407"/>
          </a:xfrm>
          <a:prstGeom prst="rect">
            <a:avLst/>
          </a:prstGeom>
          <a:solidFill>
            <a:srgbClr val="072C55"/>
          </a:solidFill>
          <a:ln w="19050">
            <a:solidFill>
              <a:srgbClr val="FFFFFF">
                <a:lumMod val="50000"/>
              </a:srgbClr>
            </a:solidFill>
          </a:ln>
          <a:effectLst>
            <a:outerShdw blurRad="50800" dist="38100" dir="2700000" algn="tl" rotWithShape="0">
              <a:prstClr val="black">
                <a:alpha val="40000"/>
              </a:prstClr>
            </a:outerShdw>
          </a:effectLst>
        </p:spPr>
        <p:txBody>
          <a:bodyPr wrap="square" lIns="91440" tIns="45720" rIns="91440" bIns="45720" rtlCol="0" anchor="ctr" anchorCtr="0">
            <a:noAutofit/>
          </a:bodyPr>
          <a:lstStyle/>
          <a:p>
            <a:pPr algn="ctr" fontAlgn="base">
              <a:spcBef>
                <a:spcPct val="0"/>
              </a:spcBef>
              <a:spcAft>
                <a:spcPct val="0"/>
              </a:spcAft>
              <a:defRPr/>
            </a:pPr>
            <a:r>
              <a:rPr lang="en-US" sz="800" b="1" kern="0">
                <a:solidFill>
                  <a:srgbClr val="FFFFFF"/>
                </a:solidFill>
                <a:latin typeface="Calibri"/>
                <a:cs typeface="Times New Roman"/>
              </a:rPr>
              <a:t>Internal Audit &amp; IG</a:t>
            </a:r>
          </a:p>
          <a:p>
            <a:pPr algn="ctr" fontAlgn="base">
              <a:spcBef>
                <a:spcPct val="0"/>
              </a:spcBef>
              <a:spcAft>
                <a:spcPct val="0"/>
              </a:spcAft>
              <a:defRPr/>
            </a:pPr>
            <a:r>
              <a:rPr lang="en-US" sz="900">
                <a:solidFill>
                  <a:schemeClr val="bg1"/>
                </a:solidFill>
                <a:latin typeface="Calibri"/>
              </a:rPr>
              <a:t>Mr. Conforto</a:t>
            </a:r>
            <a:endParaRPr lang="en-US" sz="900" kern="0">
              <a:solidFill>
                <a:schemeClr val="bg1"/>
              </a:solidFill>
              <a:latin typeface="Calibri"/>
              <a:cs typeface="Times New Roman" pitchFamily="18" charset="0"/>
            </a:endParaRPr>
          </a:p>
        </p:txBody>
      </p:sp>
      <p:pic>
        <p:nvPicPr>
          <p:cNvPr id="91" name="Picture 90">
            <a:extLs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2723" y="1253441"/>
            <a:ext cx="647412" cy="809265"/>
          </a:xfrm>
          <a:prstGeom prst="rect">
            <a:avLst/>
          </a:prstGeom>
          <a:ln>
            <a:noFill/>
          </a:ln>
          <a:effectLst>
            <a:outerShdw blurRad="292100" dist="139700" dir="2700000" algn="tl" rotWithShape="0">
              <a:srgbClr val="333333">
                <a:alpha val="65000"/>
              </a:srgbClr>
            </a:outerShdw>
          </a:effectLst>
        </p:spPr>
      </p:pic>
      <p:sp>
        <p:nvSpPr>
          <p:cNvPr id="88" name="TextBox 87">
            <a:extLst>
              <a:ext uri="{C183D7F6-B498-43B3-948B-1728B52AA6E4}">
                <adec:decorative xmlns:adec="http://schemas.microsoft.com/office/drawing/2017/decorative" val="1"/>
              </a:ext>
            </a:extLst>
          </p:cNvPr>
          <p:cNvSpPr txBox="1"/>
          <p:nvPr/>
        </p:nvSpPr>
        <p:spPr>
          <a:xfrm>
            <a:off x="151939" y="1957305"/>
            <a:ext cx="1009925" cy="424407"/>
          </a:xfrm>
          <a:prstGeom prst="rect">
            <a:avLst/>
          </a:prstGeom>
          <a:solidFill>
            <a:srgbClr val="072C55"/>
          </a:solidFill>
          <a:ln w="19050">
            <a:solidFill>
              <a:srgbClr val="FFFFFF">
                <a:lumMod val="50000"/>
              </a:srgbClr>
            </a:solidFill>
          </a:ln>
          <a:effectLst>
            <a:outerShdw blurRad="50800" dist="38100" dir="2700000" algn="tl" rotWithShape="0">
              <a:prstClr val="black">
                <a:alpha val="40000"/>
              </a:prstClr>
            </a:outerShdw>
          </a:effectLst>
        </p:spPr>
        <p:txBody>
          <a:bodyPr wrap="square" rtlCol="0" anchor="ctr" anchorCtr="0">
            <a:noAutofit/>
          </a:bodyPr>
          <a:lstStyle/>
          <a:p>
            <a:pPr algn="ctr" fontAlgn="base">
              <a:spcBef>
                <a:spcPct val="0"/>
              </a:spcBef>
              <a:spcAft>
                <a:spcPct val="0"/>
              </a:spcAft>
              <a:defRPr/>
            </a:pPr>
            <a:r>
              <a:rPr lang="en-US" sz="800" b="1" kern="0">
                <a:solidFill>
                  <a:srgbClr val="FFFFFF"/>
                </a:solidFill>
                <a:latin typeface="Calibri"/>
                <a:cs typeface="Times New Roman" pitchFamily="18" charset="0"/>
              </a:rPr>
              <a:t>General Counsel</a:t>
            </a:r>
          </a:p>
          <a:p>
            <a:pPr algn="ctr" fontAlgn="base">
              <a:spcBef>
                <a:spcPct val="0"/>
              </a:spcBef>
              <a:spcAft>
                <a:spcPct val="0"/>
              </a:spcAft>
              <a:defRPr/>
            </a:pPr>
            <a:r>
              <a:rPr lang="en-US" sz="900">
                <a:solidFill>
                  <a:prstClr val="white"/>
                </a:solidFill>
                <a:latin typeface="Calibri"/>
              </a:rPr>
              <a:t>Mr. Tremaglio</a:t>
            </a:r>
            <a:endParaRPr lang="en-US" sz="900" kern="0">
              <a:solidFill>
                <a:prstClr val="white"/>
              </a:solidFill>
              <a:latin typeface="Calibri"/>
              <a:cs typeface="Times New Roman" pitchFamily="18" charset="0"/>
            </a:endParaRPr>
          </a:p>
        </p:txBody>
      </p:sp>
      <p:pic>
        <p:nvPicPr>
          <p:cNvPr id="64" name="Picture 63">
            <a:extLs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01396" y="1109127"/>
            <a:ext cx="785601" cy="982001"/>
          </a:xfrm>
          <a:prstGeom prst="rect">
            <a:avLst/>
          </a:prstGeom>
          <a:ln>
            <a:noFill/>
          </a:ln>
          <a:effectLst>
            <a:outerShdw blurRad="292100" dist="139700" dir="2700000" algn="tl" rotWithShape="0">
              <a:srgbClr val="333333">
                <a:alpha val="65000"/>
              </a:srgbClr>
            </a:outerShdw>
          </a:effectLst>
        </p:spPr>
      </p:pic>
      <p:sp>
        <p:nvSpPr>
          <p:cNvPr id="61" name="TextBox 60">
            <a:extLst>
              <a:ext uri="{C183D7F6-B498-43B3-948B-1728B52AA6E4}">
                <adec:decorative xmlns:adec="http://schemas.microsoft.com/office/drawing/2017/decorative" val="1"/>
              </a:ext>
            </a:extLst>
          </p:cNvPr>
          <p:cNvSpPr txBox="1"/>
          <p:nvPr/>
        </p:nvSpPr>
        <p:spPr>
          <a:xfrm>
            <a:off x="4650657" y="1979004"/>
            <a:ext cx="1077071" cy="369332"/>
          </a:xfrm>
          <a:prstGeom prst="rect">
            <a:avLst/>
          </a:prstGeom>
          <a:solidFill>
            <a:srgbClr val="072C55"/>
          </a:solidFill>
          <a:ln w="19050">
            <a:solidFill>
              <a:schemeClr val="bg1">
                <a:lumMod val="50000"/>
              </a:schemeClr>
            </a:solidFill>
          </a:ln>
          <a:effectLst>
            <a:outerShdw blurRad="50800" dist="38100" dir="2700000" algn="tl" rotWithShape="0">
              <a:prstClr val="black">
                <a:alpha val="40000"/>
              </a:prstClr>
            </a:outerShdw>
          </a:effectLst>
        </p:spPr>
        <p:txBody>
          <a:bodyPr wrap="square" lIns="91440" tIns="45720" rIns="91440" bIns="45720" rtlCol="0" anchor="ctr">
            <a:spAutoFit/>
          </a:bodyPr>
          <a:lstStyle/>
          <a:p>
            <a:pPr algn="ctr" fontAlgn="base">
              <a:spcBef>
                <a:spcPct val="0"/>
              </a:spcBef>
              <a:spcAft>
                <a:spcPct val="0"/>
              </a:spcAft>
              <a:defRPr/>
            </a:pPr>
            <a:r>
              <a:rPr lang="en-US" sz="900" b="1" kern="0">
                <a:solidFill>
                  <a:srgbClr val="FFFFFF"/>
                </a:solidFill>
                <a:latin typeface="Calibri"/>
                <a:cs typeface="Times New Roman"/>
              </a:rPr>
              <a:t>Deputy Director</a:t>
            </a:r>
            <a:endParaRPr lang="en-US" sz="600" kern="0">
              <a:solidFill>
                <a:srgbClr val="FFFFFF"/>
              </a:solidFill>
              <a:cs typeface="Times New Roman" pitchFamily="18" charset="0"/>
            </a:endParaRPr>
          </a:p>
          <a:p>
            <a:pPr algn="ctr" fontAlgn="base">
              <a:spcBef>
                <a:spcPct val="0"/>
              </a:spcBef>
              <a:spcAft>
                <a:spcPct val="0"/>
              </a:spcAft>
              <a:defRPr/>
            </a:pPr>
            <a:r>
              <a:rPr lang="en-US" sz="900" kern="0">
                <a:solidFill>
                  <a:srgbClr val="FFFFFF"/>
                </a:solidFill>
                <a:latin typeface="Calibri"/>
                <a:cs typeface="Times New Roman"/>
              </a:rPr>
              <a:t>Ms. Ebright</a:t>
            </a:r>
            <a:endParaRPr lang="en-US" sz="700" kern="0">
              <a:solidFill>
                <a:srgbClr val="FFFFFF"/>
              </a:solidFill>
              <a:latin typeface="Calibri"/>
              <a:cs typeface="Times New Roman"/>
            </a:endParaRPr>
          </a:p>
        </p:txBody>
      </p:sp>
      <p:pic>
        <p:nvPicPr>
          <p:cNvPr id="92" name="Picture 91">
            <a:extLs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82316" y="2848000"/>
            <a:ext cx="813468" cy="909672"/>
          </a:xfrm>
          <a:prstGeom prst="rect">
            <a:avLst/>
          </a:prstGeom>
          <a:ln>
            <a:noFill/>
          </a:ln>
          <a:effectLst>
            <a:outerShdw blurRad="292100" dist="139700" dir="2700000" algn="tl" rotWithShape="0">
              <a:srgbClr val="333333">
                <a:alpha val="65000"/>
              </a:srgbClr>
            </a:outerShdw>
          </a:effectLst>
        </p:spPr>
      </p:pic>
      <p:sp>
        <p:nvSpPr>
          <p:cNvPr id="28" name="TextBox 27">
            <a:extLst>
              <a:ext uri="{C183D7F6-B498-43B3-948B-1728B52AA6E4}">
                <adec:decorative xmlns:adec="http://schemas.microsoft.com/office/drawing/2017/decorative" val="1"/>
              </a:ext>
            </a:extLst>
          </p:cNvPr>
          <p:cNvSpPr txBox="1"/>
          <p:nvPr/>
        </p:nvSpPr>
        <p:spPr>
          <a:xfrm>
            <a:off x="2819391" y="3794259"/>
            <a:ext cx="1117018" cy="371573"/>
          </a:xfrm>
          <a:prstGeom prst="rect">
            <a:avLst/>
          </a:prstGeom>
          <a:solidFill>
            <a:srgbClr val="072C55"/>
          </a:solidFill>
          <a:ln w="19050">
            <a:solidFill>
              <a:srgbClr val="FFFFFF">
                <a:lumMod val="50000"/>
              </a:srgbClr>
            </a:solidFill>
          </a:ln>
          <a:effectLst>
            <a:outerShdw blurRad="50800" dist="38100" dir="2700000" algn="tl" rotWithShape="0">
              <a:prstClr val="black">
                <a:alpha val="40000"/>
              </a:prstClr>
            </a:outerShdw>
          </a:effectLst>
        </p:spPr>
        <p:txBody>
          <a:bodyPr wrap="square" lIns="91440" tIns="45720" rIns="91440" bIns="45720" rtlCol="0" anchor="ctr" anchorCtr="0">
            <a:noAutofit/>
          </a:bodyPr>
          <a:lstStyle/>
          <a:p>
            <a:pPr algn="ctr" fontAlgn="base">
              <a:spcBef>
                <a:spcPct val="0"/>
              </a:spcBef>
              <a:spcAft>
                <a:spcPct val="0"/>
              </a:spcAft>
              <a:defRPr/>
            </a:pPr>
            <a:r>
              <a:rPr lang="en-US" sz="900" b="1" kern="0">
                <a:solidFill>
                  <a:srgbClr val="FFFFFF"/>
                </a:solidFill>
                <a:latin typeface="Calibri"/>
                <a:cs typeface="Times New Roman"/>
              </a:rPr>
              <a:t>Special  Programs</a:t>
            </a:r>
            <a:endParaRPr lang="en-US" sz="900" b="1" kern="0">
              <a:solidFill>
                <a:srgbClr val="FFFFFF"/>
              </a:solidFill>
              <a:latin typeface="Calibri"/>
              <a:cs typeface="Times New Roman" pitchFamily="18" charset="0"/>
            </a:endParaRPr>
          </a:p>
          <a:p>
            <a:pPr algn="ctr" fontAlgn="base">
              <a:spcBef>
                <a:spcPct val="0"/>
              </a:spcBef>
              <a:spcAft>
                <a:spcPct val="0"/>
              </a:spcAft>
              <a:defRPr/>
            </a:pPr>
            <a:r>
              <a:rPr lang="en-US" sz="900" kern="0">
                <a:solidFill>
                  <a:srgbClr val="FFFFFF"/>
                </a:solidFill>
                <a:latin typeface="Calibri"/>
                <a:cs typeface="Times New Roman"/>
              </a:rPr>
              <a:t>Mr. Norris</a:t>
            </a:r>
          </a:p>
        </p:txBody>
      </p:sp>
      <p:pic>
        <p:nvPicPr>
          <p:cNvPr id="93" name="Picture 93">
            <a:extLst>
              <a:ext uri="{FF2B5EF4-FFF2-40B4-BE49-F238E27FC236}">
                <a16:creationId xmlns:a16="http://schemas.microsoft.com/office/drawing/2014/main" id="{5A3E5BC7-DA87-B00D-DEA5-513004B92D00}"/>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210409" y="2853559"/>
            <a:ext cx="877739" cy="1093375"/>
          </a:xfrm>
          <a:prstGeom prst="rect">
            <a:avLst/>
          </a:prstGeom>
          <a:ln>
            <a:noFill/>
          </a:ln>
          <a:effectLst>
            <a:outerShdw blurRad="292100" dist="139700" dir="2700000" algn="tl" rotWithShape="0">
              <a:srgbClr val="333333">
                <a:alpha val="65000"/>
              </a:srgbClr>
            </a:outerShdw>
          </a:effectLst>
        </p:spPr>
      </p:pic>
      <p:sp>
        <p:nvSpPr>
          <p:cNvPr id="43" name="TextBox 42">
            <a:extLst>
              <a:ext uri="{C183D7F6-B498-43B3-948B-1728B52AA6E4}">
                <adec:decorative xmlns:adec="http://schemas.microsoft.com/office/drawing/2017/decorative" val="1"/>
              </a:ext>
            </a:extLst>
          </p:cNvPr>
          <p:cNvSpPr txBox="1"/>
          <p:nvPr/>
        </p:nvSpPr>
        <p:spPr>
          <a:xfrm>
            <a:off x="4073862" y="3796307"/>
            <a:ext cx="1126027" cy="367132"/>
          </a:xfrm>
          <a:prstGeom prst="rect">
            <a:avLst/>
          </a:prstGeom>
          <a:solidFill>
            <a:srgbClr val="072C55"/>
          </a:solidFill>
          <a:ln w="19050">
            <a:solidFill>
              <a:srgbClr val="FFFFFF">
                <a:lumMod val="50000"/>
              </a:srgbClr>
            </a:solidFill>
          </a:ln>
          <a:effectLst>
            <a:outerShdw blurRad="50800" dist="38100" dir="2700000" algn="tl" rotWithShape="0">
              <a:prstClr val="black">
                <a:alpha val="40000"/>
              </a:prstClr>
            </a:outerShdw>
          </a:effectLst>
        </p:spPr>
        <p:txBody>
          <a:bodyPr wrap="square" lIns="91440" tIns="45720" rIns="91440" bIns="45720" rtlCol="0" anchor="ctr" anchorCtr="0">
            <a:noAutofit/>
          </a:bodyPr>
          <a:lstStyle/>
          <a:p>
            <a:pPr algn="ctr" fontAlgn="base">
              <a:spcBef>
                <a:spcPct val="0"/>
              </a:spcBef>
              <a:spcAft>
                <a:spcPct val="0"/>
              </a:spcAft>
              <a:defRPr/>
            </a:pPr>
            <a:r>
              <a:rPr lang="en-US" sz="850" b="1" kern="0">
                <a:solidFill>
                  <a:srgbClr val="FFFFFF"/>
                </a:solidFill>
                <a:latin typeface="Calibri"/>
                <a:cs typeface="Times New Roman"/>
              </a:rPr>
              <a:t>West Region</a:t>
            </a:r>
          </a:p>
          <a:p>
            <a:pPr algn="ctr" fontAlgn="base">
              <a:spcBef>
                <a:spcPct val="0"/>
              </a:spcBef>
              <a:spcAft>
                <a:spcPct val="0"/>
              </a:spcAft>
              <a:defRPr/>
            </a:pPr>
            <a:r>
              <a:rPr lang="en-US" sz="900" kern="0">
                <a:solidFill>
                  <a:srgbClr val="FFFFFF"/>
                </a:solidFill>
                <a:latin typeface="Calibri"/>
                <a:cs typeface="Times New Roman"/>
              </a:rPr>
              <a:t>Col  </a:t>
            </a:r>
            <a:r>
              <a:rPr lang="en-US" sz="900" kern="0" err="1">
                <a:solidFill>
                  <a:srgbClr val="FFFFFF"/>
                </a:solidFill>
                <a:latin typeface="Calibri"/>
                <a:cs typeface="Times New Roman"/>
              </a:rPr>
              <a:t>Kennebrae</a:t>
            </a:r>
            <a:endParaRPr lang="en-US" sz="900" kern="0" err="1">
              <a:solidFill>
                <a:srgbClr val="FFFFFF"/>
              </a:solidFill>
              <a:latin typeface="Calibri"/>
              <a:cs typeface="Times New Roman" pitchFamily="18" charset="0"/>
            </a:endParaRPr>
          </a:p>
        </p:txBody>
      </p:sp>
      <p:sp>
        <p:nvSpPr>
          <p:cNvPr id="58" name="TextBox 57">
            <a:extLst>
              <a:ext uri="{C183D7F6-B498-43B3-948B-1728B52AA6E4}">
                <adec:decorative xmlns:adec="http://schemas.microsoft.com/office/drawing/2017/decorative" val="1"/>
              </a:ext>
            </a:extLst>
          </p:cNvPr>
          <p:cNvSpPr txBox="1"/>
          <p:nvPr/>
        </p:nvSpPr>
        <p:spPr>
          <a:xfrm>
            <a:off x="8099952" y="3791219"/>
            <a:ext cx="1075750" cy="371949"/>
          </a:xfrm>
          <a:prstGeom prst="rect">
            <a:avLst/>
          </a:prstGeom>
          <a:solidFill>
            <a:srgbClr val="072C55"/>
          </a:solidFill>
          <a:ln w="19050">
            <a:solidFill>
              <a:srgbClr val="FFFFFF">
                <a:lumMod val="50000"/>
              </a:srgbClr>
            </a:solidFill>
          </a:ln>
          <a:effectLst>
            <a:outerShdw blurRad="50800" dist="38100" dir="2700000" algn="tl" rotWithShape="0">
              <a:prstClr val="black">
                <a:alpha val="40000"/>
              </a:prstClr>
            </a:outerShdw>
          </a:effectLst>
        </p:spPr>
        <p:txBody>
          <a:bodyPr wrap="square" rtlCol="0" anchor="ctr" anchorCtr="0">
            <a:noAutofit/>
          </a:bodyPr>
          <a:lstStyle/>
          <a:p>
            <a:pPr algn="ctr" fontAlgn="base">
              <a:spcBef>
                <a:spcPct val="0"/>
              </a:spcBef>
              <a:spcAft>
                <a:spcPct val="0"/>
              </a:spcAft>
              <a:defRPr/>
            </a:pPr>
            <a:r>
              <a:rPr lang="en-US" sz="900" b="1" kern="0">
                <a:solidFill>
                  <a:srgbClr val="FFFFFF"/>
                </a:solidFill>
                <a:latin typeface="Calibri"/>
                <a:cs typeface="Times New Roman" pitchFamily="18" charset="0"/>
              </a:rPr>
              <a:t>Cost &amp; Pricing </a:t>
            </a:r>
            <a:br>
              <a:rPr lang="en-US" sz="900" b="1" kern="0">
                <a:solidFill>
                  <a:srgbClr val="FFFFFF"/>
                </a:solidFill>
                <a:latin typeface="Calibri"/>
                <a:cs typeface="Times New Roman" pitchFamily="18" charset="0"/>
              </a:rPr>
            </a:br>
            <a:r>
              <a:rPr lang="en-US" sz="900" kern="0">
                <a:solidFill>
                  <a:srgbClr val="FFFFFF"/>
                </a:solidFill>
                <a:latin typeface="Calibri"/>
                <a:cs typeface="Times New Roman" pitchFamily="18" charset="0"/>
              </a:rPr>
              <a:t>Mr. Bennett</a:t>
            </a:r>
          </a:p>
        </p:txBody>
      </p:sp>
      <p:pic>
        <p:nvPicPr>
          <p:cNvPr id="62" name="Picture 69">
            <a:extLst>
              <a:ext uri="{FF2B5EF4-FFF2-40B4-BE49-F238E27FC236}">
                <a16:creationId xmlns:a16="http://schemas.microsoft.com/office/drawing/2014/main" id="{15E08C78-2A80-5DFD-2E2D-817CDCF5A540}"/>
              </a:ex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095301" y="4755910"/>
            <a:ext cx="819509" cy="1007614"/>
          </a:xfrm>
          <a:prstGeom prst="rect">
            <a:avLst/>
          </a:prstGeom>
          <a:ln>
            <a:noFill/>
          </a:ln>
          <a:effectLst>
            <a:outerShdw blurRad="292100" dist="139700" dir="2700000" algn="tl" rotWithShape="0">
              <a:srgbClr val="333333">
                <a:alpha val="65000"/>
              </a:srgbClr>
            </a:outerShdw>
          </a:effectLst>
        </p:spPr>
      </p:pic>
      <p:sp>
        <p:nvSpPr>
          <p:cNvPr id="75" name="TextBox 74">
            <a:extLst>
              <a:ext uri="{C183D7F6-B498-43B3-948B-1728B52AA6E4}">
                <adec:decorative xmlns:adec="http://schemas.microsoft.com/office/drawing/2017/decorative" val="1"/>
              </a:ext>
            </a:extLst>
          </p:cNvPr>
          <p:cNvSpPr txBox="1"/>
          <p:nvPr/>
        </p:nvSpPr>
        <p:spPr>
          <a:xfrm>
            <a:off x="10046816" y="5729684"/>
            <a:ext cx="969358" cy="519057"/>
          </a:xfrm>
          <a:prstGeom prst="rect">
            <a:avLst/>
          </a:prstGeom>
          <a:solidFill>
            <a:srgbClr val="072C55"/>
          </a:solidFill>
          <a:ln w="19050">
            <a:solidFill>
              <a:srgbClr val="FFFFFF">
                <a:lumMod val="50000"/>
              </a:srgbClr>
            </a:solidFill>
          </a:ln>
          <a:effectLst>
            <a:outerShdw blurRad="50800" dist="38100" dir="2700000" algn="tl" rotWithShape="0">
              <a:prstClr val="black">
                <a:alpha val="40000"/>
              </a:prstClr>
            </a:outerShdw>
          </a:effectLst>
        </p:spPr>
        <p:txBody>
          <a:bodyPr wrap="square" lIns="91440" tIns="45720" rIns="91440" bIns="45720" rtlCol="0" anchor="ctr" anchorCtr="0">
            <a:noAutofit/>
          </a:bodyPr>
          <a:lstStyle/>
          <a:p>
            <a:pPr algn="ctr" fontAlgn="base">
              <a:spcBef>
                <a:spcPct val="0"/>
              </a:spcBef>
              <a:spcAft>
                <a:spcPct val="0"/>
              </a:spcAft>
              <a:defRPr/>
            </a:pPr>
            <a:r>
              <a:rPr lang="en-US" sz="850" b="1" kern="0">
                <a:solidFill>
                  <a:srgbClr val="FFFFFF"/>
                </a:solidFill>
                <a:latin typeface="Calibri"/>
                <a:cs typeface="Times New Roman"/>
              </a:rPr>
              <a:t>Total Force</a:t>
            </a:r>
          </a:p>
          <a:p>
            <a:pPr algn="ctr" fontAlgn="base">
              <a:spcBef>
                <a:spcPct val="0"/>
              </a:spcBef>
              <a:spcAft>
                <a:spcPct val="0"/>
              </a:spcAft>
              <a:defRPr/>
            </a:pPr>
            <a:r>
              <a:rPr lang="en-US" sz="850" kern="0">
                <a:solidFill>
                  <a:srgbClr val="FFFFFF"/>
                </a:solidFill>
                <a:latin typeface="Calibri"/>
                <a:cs typeface="Times New Roman"/>
              </a:rPr>
              <a:t>Mr. Uehling</a:t>
            </a:r>
            <a:endParaRPr lang="en-US" sz="850" kern="0">
              <a:solidFill>
                <a:srgbClr val="FFFFFF"/>
              </a:solidFill>
              <a:latin typeface="Calibri"/>
              <a:ea typeface="Calibri"/>
              <a:cs typeface="Times New Roman"/>
            </a:endParaRPr>
          </a:p>
        </p:txBody>
      </p:sp>
      <p:pic>
        <p:nvPicPr>
          <p:cNvPr id="54" name="Picture 69">
            <a:extLst>
              <a:ext uri="{FF2B5EF4-FFF2-40B4-BE49-F238E27FC236}">
                <a16:creationId xmlns:a16="http://schemas.microsoft.com/office/drawing/2014/main" id="{AF04717A-F129-54F7-1950-BDE03D6F555F}"/>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992941" y="4719638"/>
            <a:ext cx="804863" cy="1009651"/>
          </a:xfrm>
          <a:prstGeom prst="rect">
            <a:avLst/>
          </a:prstGeom>
          <a:ln>
            <a:noFill/>
          </a:ln>
          <a:effectLst>
            <a:outerShdw blurRad="292100" dist="139700" dir="2700000" algn="tl" rotWithShape="0">
              <a:srgbClr val="333333">
                <a:alpha val="65000"/>
              </a:srgbClr>
            </a:outerShdw>
          </a:effectLst>
        </p:spPr>
      </p:pic>
      <p:sp>
        <p:nvSpPr>
          <p:cNvPr id="55" name="TextBox 54">
            <a:extLst>
              <a:ext uri="{C183D7F6-B498-43B3-948B-1728B52AA6E4}">
                <adec:decorative xmlns:adec="http://schemas.microsoft.com/office/drawing/2017/decorative" val="1"/>
              </a:ext>
            </a:extLst>
          </p:cNvPr>
          <p:cNvSpPr txBox="1"/>
          <p:nvPr/>
        </p:nvSpPr>
        <p:spPr>
          <a:xfrm>
            <a:off x="1953279" y="5672048"/>
            <a:ext cx="889305" cy="557292"/>
          </a:xfrm>
          <a:prstGeom prst="rect">
            <a:avLst/>
          </a:prstGeom>
          <a:solidFill>
            <a:srgbClr val="072C55"/>
          </a:solidFill>
          <a:ln w="19050">
            <a:solidFill>
              <a:srgbClr val="FFFFFF">
                <a:lumMod val="50000"/>
              </a:srgbClr>
            </a:solidFill>
          </a:ln>
          <a:effectLst>
            <a:outerShdw blurRad="50800" dist="38100" dir="2700000" algn="tl" rotWithShape="0">
              <a:prstClr val="black">
                <a:alpha val="40000"/>
              </a:prstClr>
            </a:outerShdw>
          </a:effectLst>
        </p:spPr>
        <p:txBody>
          <a:bodyPr wrap="square" lIns="91440" tIns="45720" rIns="91440" bIns="45720" rtlCol="0" anchor="ctr" anchorCtr="0">
            <a:noAutofit/>
          </a:bodyPr>
          <a:lstStyle/>
          <a:p>
            <a:pPr algn="ctr" fontAlgn="base">
              <a:spcBef>
                <a:spcPct val="0"/>
              </a:spcBef>
              <a:spcAft>
                <a:spcPct val="0"/>
              </a:spcAft>
              <a:defRPr/>
            </a:pPr>
            <a:r>
              <a:rPr lang="en-US" sz="900" b="1" kern="0">
                <a:solidFill>
                  <a:srgbClr val="FFFFFF"/>
                </a:solidFill>
                <a:latin typeface="Calibri"/>
                <a:cs typeface="Times New Roman"/>
              </a:rPr>
              <a:t>Contracts</a:t>
            </a:r>
          </a:p>
          <a:p>
            <a:pPr algn="ctr">
              <a:spcBef>
                <a:spcPct val="0"/>
              </a:spcBef>
              <a:spcAft>
                <a:spcPct val="0"/>
              </a:spcAft>
              <a:defRPr/>
            </a:pPr>
            <a:r>
              <a:rPr lang="en-US" sz="900" kern="0">
                <a:solidFill>
                  <a:srgbClr val="FFFFFF"/>
                </a:solidFill>
                <a:latin typeface="Calibri"/>
                <a:cs typeface="Times New Roman"/>
              </a:rPr>
              <a:t>Ms. Banks</a:t>
            </a:r>
            <a:endParaRPr lang="en-US"/>
          </a:p>
        </p:txBody>
      </p:sp>
      <p:pic>
        <p:nvPicPr>
          <p:cNvPr id="66" name="Picture 69">
            <a:extLst>
              <a:ext uri="{FF2B5EF4-FFF2-40B4-BE49-F238E27FC236}">
                <a16:creationId xmlns:a16="http://schemas.microsoft.com/office/drawing/2014/main" id="{436B0E0B-041C-CDEF-A001-B9211FD26E4C}"/>
              </a:ext>
              <a:ext uri="{C183D7F6-B498-43B3-948B-1728B52AA6E4}">
                <adec:decorative xmlns:adec="http://schemas.microsoft.com/office/drawing/2017/decorative" val="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424988" y="2853183"/>
            <a:ext cx="804863" cy="951608"/>
          </a:xfrm>
          <a:prstGeom prst="rect">
            <a:avLst/>
          </a:prstGeom>
          <a:ln>
            <a:noFill/>
          </a:ln>
          <a:effectLst>
            <a:outerShdw blurRad="292100" dist="139700" dir="2700000" algn="tl" rotWithShape="0">
              <a:srgbClr val="333333">
                <a:alpha val="65000"/>
              </a:srgbClr>
            </a:outerShdw>
          </a:effectLst>
        </p:spPr>
      </p:pic>
      <p:sp>
        <p:nvSpPr>
          <p:cNvPr id="68" name="TextBox 67">
            <a:extLst>
              <a:ext uri="{C183D7F6-B498-43B3-948B-1728B52AA6E4}">
                <adec:decorative xmlns:adec="http://schemas.microsoft.com/office/drawing/2017/decorative" val="1"/>
              </a:ext>
            </a:extLst>
          </p:cNvPr>
          <p:cNvSpPr txBox="1"/>
          <p:nvPr/>
        </p:nvSpPr>
        <p:spPr>
          <a:xfrm>
            <a:off x="9314072" y="3791220"/>
            <a:ext cx="1075750" cy="371948"/>
          </a:xfrm>
          <a:prstGeom prst="rect">
            <a:avLst/>
          </a:prstGeom>
          <a:solidFill>
            <a:srgbClr val="072C55"/>
          </a:solidFill>
          <a:ln w="19050">
            <a:solidFill>
              <a:srgbClr val="FFFFFF">
                <a:lumMod val="50000"/>
              </a:srgbClr>
            </a:solidFill>
          </a:ln>
          <a:effectLst>
            <a:outerShdw blurRad="50800" dist="38100" dir="2700000" algn="tl" rotWithShape="0">
              <a:prstClr val="black">
                <a:alpha val="40000"/>
              </a:prstClr>
            </a:outerShdw>
          </a:effectLst>
        </p:spPr>
        <p:txBody>
          <a:bodyPr wrap="square" lIns="91440" tIns="45720" rIns="91440" bIns="45720" rtlCol="0" anchor="ctr" anchorCtr="0">
            <a:noAutofit/>
          </a:bodyPr>
          <a:lstStyle/>
          <a:p>
            <a:pPr algn="ctr" fontAlgn="base">
              <a:spcBef>
                <a:spcPct val="0"/>
              </a:spcBef>
              <a:spcAft>
                <a:spcPct val="0"/>
              </a:spcAft>
              <a:defRPr/>
            </a:pPr>
            <a:r>
              <a:rPr lang="en-US" sz="900" b="1" kern="0">
                <a:solidFill>
                  <a:srgbClr val="FFFFFF"/>
                </a:solidFill>
                <a:latin typeface="Calibri"/>
                <a:cs typeface="Times New Roman"/>
              </a:rPr>
              <a:t>AIMO</a:t>
            </a:r>
            <a:br>
              <a:rPr lang="en-US" sz="900" b="1" kern="0">
                <a:latin typeface="Calibri"/>
                <a:cs typeface="Times New Roman" pitchFamily="18" charset="0"/>
              </a:rPr>
            </a:br>
            <a:r>
              <a:rPr lang="en-US" sz="900" kern="0">
                <a:solidFill>
                  <a:srgbClr val="FFFFFF"/>
                </a:solidFill>
                <a:latin typeface="Calibri"/>
                <a:cs typeface="Times New Roman"/>
              </a:rPr>
              <a:t>CAPT Hohner</a:t>
            </a:r>
            <a:endParaRPr lang="en-US" sz="900" kern="0">
              <a:solidFill>
                <a:srgbClr val="FFFFFF"/>
              </a:solidFill>
              <a:latin typeface="Calibri"/>
              <a:cs typeface="Times New Roman" pitchFamily="18" charset="0"/>
            </a:endParaRPr>
          </a:p>
        </p:txBody>
      </p:sp>
      <p:pic>
        <p:nvPicPr>
          <p:cNvPr id="70" name="Picture 72">
            <a:extLst>
              <a:ext uri="{FF2B5EF4-FFF2-40B4-BE49-F238E27FC236}">
                <a16:creationId xmlns:a16="http://schemas.microsoft.com/office/drawing/2014/main" id="{32F4D398-6E58-0EF2-1DD2-4E04D9BEE4DE}"/>
              </a:ext>
              <a:ext uri="{C183D7F6-B498-43B3-948B-1728B52AA6E4}">
                <adec:decorative xmlns:adec="http://schemas.microsoft.com/office/drawing/2017/decorative" val="1"/>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6496639" y="4728824"/>
            <a:ext cx="811201" cy="1149087"/>
          </a:xfrm>
          <a:prstGeom prst="rect">
            <a:avLst/>
          </a:prstGeom>
          <a:ln>
            <a:noFill/>
          </a:ln>
          <a:effectLst>
            <a:outerShdw blurRad="292100" dist="139700" dir="2700000" algn="tl" rotWithShape="0">
              <a:srgbClr val="333333">
                <a:alpha val="65000"/>
              </a:srgbClr>
            </a:outerShdw>
          </a:effectLst>
        </p:spPr>
      </p:pic>
      <p:sp>
        <p:nvSpPr>
          <p:cNvPr id="47" name="TextBox 46">
            <a:extLst>
              <a:ext uri="{C183D7F6-B498-43B3-948B-1728B52AA6E4}">
                <adec:decorative xmlns:adec="http://schemas.microsoft.com/office/drawing/2017/decorative" val="1"/>
              </a:ext>
            </a:extLst>
          </p:cNvPr>
          <p:cNvSpPr txBox="1"/>
          <p:nvPr/>
        </p:nvSpPr>
        <p:spPr>
          <a:xfrm>
            <a:off x="6443204" y="5678877"/>
            <a:ext cx="912857" cy="566919"/>
          </a:xfrm>
          <a:prstGeom prst="rect">
            <a:avLst/>
          </a:prstGeom>
          <a:solidFill>
            <a:srgbClr val="072C55"/>
          </a:solidFill>
          <a:ln w="19050">
            <a:solidFill>
              <a:srgbClr val="FFFFFF">
                <a:lumMod val="50000"/>
              </a:srgbClr>
            </a:solidFill>
          </a:ln>
          <a:effectLst>
            <a:outerShdw blurRad="50800" dist="38100" dir="2700000" algn="tl" rotWithShape="0">
              <a:prstClr val="black">
                <a:alpha val="40000"/>
              </a:prstClr>
            </a:outerShdw>
          </a:effectLst>
        </p:spPr>
        <p:txBody>
          <a:bodyPr wrap="square" lIns="91440" tIns="45720" rIns="91440" bIns="45720" rtlCol="0" anchor="ctr" anchorCtr="0">
            <a:noAutofit/>
          </a:bodyPr>
          <a:lstStyle/>
          <a:p>
            <a:pPr algn="ctr" fontAlgn="base">
              <a:spcBef>
                <a:spcPct val="0"/>
              </a:spcBef>
              <a:spcAft>
                <a:spcPct val="0"/>
              </a:spcAft>
              <a:defRPr/>
            </a:pPr>
            <a:r>
              <a:rPr lang="en-US" sz="850" b="1" kern="0" dirty="0">
                <a:solidFill>
                  <a:srgbClr val="FFFFFF"/>
                </a:solidFill>
                <a:latin typeface="Calibri"/>
                <a:cs typeface="Times New Roman"/>
              </a:rPr>
              <a:t>Information Technology</a:t>
            </a:r>
            <a:br>
              <a:rPr lang="en-US" sz="850" b="1" kern="0" dirty="0">
                <a:latin typeface="Calibri"/>
                <a:cs typeface="Times New Roman" pitchFamily="18" charset="0"/>
              </a:rPr>
            </a:br>
            <a:r>
              <a:rPr lang="en-US" sz="850" b="1" kern="0" dirty="0">
                <a:solidFill>
                  <a:srgbClr val="FFFFFF"/>
                </a:solidFill>
                <a:latin typeface="Calibri"/>
                <a:cs typeface="Times New Roman"/>
              </a:rPr>
              <a:t> </a:t>
            </a:r>
            <a:r>
              <a:rPr lang="en-US" sz="850" kern="0" dirty="0">
                <a:solidFill>
                  <a:srgbClr val="FFFFFF"/>
                </a:solidFill>
                <a:latin typeface="Calibri"/>
                <a:cs typeface="Times New Roman"/>
              </a:rPr>
              <a:t>Ms.  Schultheis</a:t>
            </a:r>
          </a:p>
        </p:txBody>
      </p:sp>
      <p:pic>
        <p:nvPicPr>
          <p:cNvPr id="46" name="Picture 72">
            <a:extLst>
              <a:ext uri="{FF2B5EF4-FFF2-40B4-BE49-F238E27FC236}">
                <a16:creationId xmlns:a16="http://schemas.microsoft.com/office/drawing/2014/main" id="{966C83FA-E446-664B-261D-61100CD8E470}"/>
              </a:ext>
              <a:ext uri="{C183D7F6-B498-43B3-948B-1728B52AA6E4}">
                <adec:decorative xmlns:adec="http://schemas.microsoft.com/office/drawing/2017/decorative" val="1"/>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9000583" y="4750207"/>
            <a:ext cx="760766" cy="986810"/>
          </a:xfrm>
          <a:prstGeom prst="rect">
            <a:avLst/>
          </a:prstGeom>
          <a:ln>
            <a:noFill/>
          </a:ln>
          <a:effectLst>
            <a:outerShdw blurRad="292100" dist="139700" dir="2700000" algn="tl" rotWithShape="0">
              <a:srgbClr val="333333">
                <a:alpha val="65000"/>
              </a:srgbClr>
            </a:outerShdw>
          </a:effectLst>
        </p:spPr>
      </p:pic>
      <p:sp>
        <p:nvSpPr>
          <p:cNvPr id="74" name="TextBox 73">
            <a:extLst>
              <a:ext uri="{C183D7F6-B498-43B3-948B-1728B52AA6E4}">
                <adec:decorative xmlns:adec="http://schemas.microsoft.com/office/drawing/2017/decorative" val="1"/>
              </a:ext>
            </a:extLst>
          </p:cNvPr>
          <p:cNvSpPr txBox="1"/>
          <p:nvPr/>
        </p:nvSpPr>
        <p:spPr>
          <a:xfrm>
            <a:off x="8944116" y="5710883"/>
            <a:ext cx="885222" cy="534912"/>
          </a:xfrm>
          <a:prstGeom prst="rect">
            <a:avLst/>
          </a:prstGeom>
          <a:solidFill>
            <a:srgbClr val="072C55"/>
          </a:solidFill>
          <a:ln w="19050">
            <a:solidFill>
              <a:srgbClr val="FFFFFF">
                <a:lumMod val="50000"/>
              </a:srgbClr>
            </a:solidFill>
          </a:ln>
          <a:effectLst>
            <a:outerShdw blurRad="50800" dist="38100" dir="2700000" algn="tl" rotWithShape="0">
              <a:prstClr val="black">
                <a:alpha val="40000"/>
              </a:prstClr>
            </a:outerShdw>
          </a:effectLst>
        </p:spPr>
        <p:txBody>
          <a:bodyPr wrap="square" lIns="91440" tIns="45720" rIns="91440" bIns="45720" rtlCol="0" anchor="ctr" anchorCtr="0">
            <a:noAutofit/>
          </a:bodyPr>
          <a:lstStyle/>
          <a:p>
            <a:pPr algn="ctr" fontAlgn="base">
              <a:spcBef>
                <a:spcPct val="0"/>
              </a:spcBef>
              <a:spcAft>
                <a:spcPct val="0"/>
              </a:spcAft>
              <a:defRPr/>
            </a:pPr>
            <a:r>
              <a:rPr lang="en-US" sz="850" b="1" kern="0">
                <a:solidFill>
                  <a:srgbClr val="FFFFFF"/>
                </a:solidFill>
                <a:latin typeface="Calibri"/>
                <a:cs typeface="Times New Roman"/>
              </a:rPr>
              <a:t>Technical Directorate</a:t>
            </a:r>
          </a:p>
          <a:p>
            <a:pPr algn="ctr" fontAlgn="base">
              <a:spcBef>
                <a:spcPct val="0"/>
              </a:spcBef>
              <a:spcAft>
                <a:spcPct val="0"/>
              </a:spcAft>
              <a:defRPr/>
            </a:pPr>
            <a:r>
              <a:rPr lang="en-US" sz="850" kern="0">
                <a:solidFill>
                  <a:srgbClr val="FFFFFF"/>
                </a:solidFill>
                <a:latin typeface="Calibri"/>
                <a:cs typeface="Times New Roman"/>
              </a:rPr>
              <a:t>Dr. Christensen</a:t>
            </a:r>
            <a:endParaRPr lang="en-US" sz="850" kern="0">
              <a:solidFill>
                <a:srgbClr val="FFFFFF"/>
              </a:solidFill>
              <a:latin typeface="Calibri"/>
              <a:cs typeface="Times New Roman" pitchFamily="18" charset="0"/>
            </a:endParaRPr>
          </a:p>
        </p:txBody>
      </p:sp>
      <p:pic>
        <p:nvPicPr>
          <p:cNvPr id="2" name="Picture 72">
            <a:extLst>
              <a:ext uri="{FF2B5EF4-FFF2-40B4-BE49-F238E27FC236}">
                <a16:creationId xmlns:a16="http://schemas.microsoft.com/office/drawing/2014/main" id="{397E0D4D-3600-018B-F55F-CFD5B56C93E7}"/>
              </a:ext>
              <a:ext uri="{C183D7F6-B498-43B3-948B-1728B52AA6E4}">
                <adec:decorative xmlns:adec="http://schemas.microsoft.com/office/drawing/2017/decorative" val="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691187" y="2849684"/>
            <a:ext cx="862014" cy="1082431"/>
          </a:xfrm>
          <a:prstGeom prst="rect">
            <a:avLst/>
          </a:prstGeom>
          <a:ln>
            <a:noFill/>
          </a:ln>
          <a:effectLst>
            <a:outerShdw blurRad="292100" dist="139700" dir="2700000" algn="tl" rotWithShape="0">
              <a:srgbClr val="333333">
                <a:alpha val="65000"/>
              </a:srgbClr>
            </a:outerShdw>
          </a:effectLst>
        </p:spPr>
      </p:pic>
      <p:sp>
        <p:nvSpPr>
          <p:cNvPr id="37" name="TextBox 36">
            <a:extLst>
              <a:ext uri="{C183D7F6-B498-43B3-948B-1728B52AA6E4}">
                <adec:decorative xmlns:adec="http://schemas.microsoft.com/office/drawing/2017/decorative" val="1"/>
              </a:ext>
            </a:extLst>
          </p:cNvPr>
          <p:cNvSpPr txBox="1"/>
          <p:nvPr/>
        </p:nvSpPr>
        <p:spPr>
          <a:xfrm>
            <a:off x="5536686" y="3794529"/>
            <a:ext cx="1136084" cy="368909"/>
          </a:xfrm>
          <a:prstGeom prst="rect">
            <a:avLst/>
          </a:prstGeom>
          <a:solidFill>
            <a:srgbClr val="072C55"/>
          </a:solidFill>
          <a:ln w="19050">
            <a:solidFill>
              <a:srgbClr val="FFFFFF">
                <a:lumMod val="50000"/>
              </a:srgbClr>
            </a:solidFill>
          </a:ln>
          <a:effectLst>
            <a:outerShdw blurRad="50800" dist="38100" dir="2700000" algn="tl" rotWithShape="0">
              <a:prstClr val="black">
                <a:alpha val="40000"/>
              </a:prstClr>
            </a:outerShdw>
          </a:effectLst>
        </p:spPr>
        <p:txBody>
          <a:bodyPr wrap="square" lIns="91440" tIns="45720" rIns="91440" bIns="45720" rtlCol="0" anchor="ctr" anchorCtr="0">
            <a:noAutofit/>
          </a:bodyPr>
          <a:lstStyle>
            <a:defPPr>
              <a:defRPr lang="en-US"/>
            </a:defPPr>
            <a:lvl1pPr algn="ctr" fontAlgn="base">
              <a:spcBef>
                <a:spcPct val="0"/>
              </a:spcBef>
              <a:spcAft>
                <a:spcPct val="0"/>
              </a:spcAft>
              <a:defRPr sz="850" b="1" kern="0">
                <a:solidFill>
                  <a:srgbClr val="FFFFFF"/>
                </a:solidFill>
                <a:latin typeface="Calibri"/>
                <a:cs typeface="Times New Roman" pitchFamily="18" charset="0"/>
              </a:defRPr>
            </a:lvl1pPr>
          </a:lstStyle>
          <a:p>
            <a:r>
              <a:rPr lang="en-US">
                <a:cs typeface="Times New Roman"/>
              </a:rPr>
              <a:t>Central Region</a:t>
            </a:r>
          </a:p>
          <a:p>
            <a:r>
              <a:rPr lang="en-US" b="0">
                <a:cs typeface="Times New Roman"/>
              </a:rPr>
              <a:t>COL </a:t>
            </a:r>
            <a:r>
              <a:rPr lang="en-US" b="0" err="1">
                <a:cs typeface="Times New Roman"/>
              </a:rPr>
              <a:t>Darnall</a:t>
            </a:r>
          </a:p>
        </p:txBody>
      </p:sp>
      <p:pic>
        <p:nvPicPr>
          <p:cNvPr id="78" name="Picture 77">
            <a:extLst>
              <a:ext uri="{FF2B5EF4-FFF2-40B4-BE49-F238E27FC236}">
                <a16:creationId xmlns:a16="http://schemas.microsoft.com/office/drawing/2014/main" id="{2C46F98B-6517-1247-0043-05D9EA8B8EC6}"/>
              </a:ext>
              <a:ext uri="{C183D7F6-B498-43B3-948B-1728B52AA6E4}">
                <adec:decorative xmlns:adec="http://schemas.microsoft.com/office/drawing/2017/decorative" val="1"/>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306732" y="1106529"/>
            <a:ext cx="785602" cy="982002"/>
          </a:xfrm>
          <a:prstGeom prst="rect">
            <a:avLst/>
          </a:prstGeom>
          <a:ln>
            <a:noFill/>
          </a:ln>
          <a:effectLst>
            <a:outerShdw blurRad="292100" dist="139700" dir="2700000" algn="tl" rotWithShape="0">
              <a:srgbClr val="333333">
                <a:alpha val="65000"/>
              </a:srgbClr>
            </a:outerShdw>
          </a:effectLst>
        </p:spPr>
      </p:pic>
      <p:pic>
        <p:nvPicPr>
          <p:cNvPr id="76" name="Picture 84">
            <a:extLst>
              <a:ext uri="{FF2B5EF4-FFF2-40B4-BE49-F238E27FC236}">
                <a16:creationId xmlns:a16="http://schemas.microsoft.com/office/drawing/2014/main" id="{F7C7BB14-2225-73CF-3218-D5A7BA064152}"/>
              </a:ext>
              <a:ext uri="{C183D7F6-B498-43B3-948B-1728B52AA6E4}">
                <adec:decorative xmlns:adec="http://schemas.microsoft.com/office/drawing/2017/decorative" val="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000875" y="2847975"/>
            <a:ext cx="800101" cy="971550"/>
          </a:xfrm>
          <a:prstGeom prst="rect">
            <a:avLst/>
          </a:prstGeom>
          <a:ln>
            <a:noFill/>
          </a:ln>
          <a:effectLst>
            <a:outerShdw blurRad="292100" dist="139700" dir="2700000" algn="tl" rotWithShape="0">
              <a:srgbClr val="333333">
                <a:alpha val="65000"/>
              </a:srgbClr>
            </a:outerShdw>
          </a:effectLst>
        </p:spPr>
      </p:pic>
      <p:sp>
        <p:nvSpPr>
          <p:cNvPr id="38" name="TextBox 37">
            <a:extLst>
              <a:ext uri="{C183D7F6-B498-43B3-948B-1728B52AA6E4}">
                <adec:decorative xmlns:adec="http://schemas.microsoft.com/office/drawing/2017/decorative" val="1"/>
              </a:ext>
            </a:extLst>
          </p:cNvPr>
          <p:cNvSpPr txBox="1"/>
          <p:nvPr/>
        </p:nvSpPr>
        <p:spPr>
          <a:xfrm>
            <a:off x="6881070" y="3791220"/>
            <a:ext cx="1075750" cy="372218"/>
          </a:xfrm>
          <a:prstGeom prst="rect">
            <a:avLst/>
          </a:prstGeom>
          <a:solidFill>
            <a:srgbClr val="072C55"/>
          </a:solidFill>
          <a:ln w="19050">
            <a:solidFill>
              <a:srgbClr val="FFFFFF">
                <a:lumMod val="50000"/>
              </a:srgbClr>
            </a:solidFill>
          </a:ln>
          <a:effectLst>
            <a:outerShdw blurRad="50800" dist="38100" dir="2700000" algn="tl" rotWithShape="0">
              <a:prstClr val="black">
                <a:alpha val="40000"/>
              </a:prstClr>
            </a:outerShdw>
          </a:effectLst>
        </p:spPr>
        <p:txBody>
          <a:bodyPr wrap="square" lIns="91440" tIns="45720" rIns="91440" bIns="45720" rtlCol="0" anchor="ctr" anchorCtr="0">
            <a:noAutofit/>
          </a:bodyPr>
          <a:lstStyle/>
          <a:p>
            <a:pPr algn="ctr" fontAlgn="base">
              <a:spcBef>
                <a:spcPct val="0"/>
              </a:spcBef>
              <a:spcAft>
                <a:spcPct val="0"/>
              </a:spcAft>
              <a:defRPr/>
            </a:pPr>
            <a:r>
              <a:rPr lang="en-US" sz="900" b="1" kern="0">
                <a:solidFill>
                  <a:srgbClr val="FFFFFF"/>
                </a:solidFill>
                <a:latin typeface="Calibri"/>
                <a:cs typeface="Times New Roman"/>
              </a:rPr>
              <a:t>East Region</a:t>
            </a:r>
          </a:p>
          <a:p>
            <a:pPr algn="ctr" fontAlgn="base">
              <a:spcBef>
                <a:spcPct val="0"/>
              </a:spcBef>
              <a:spcAft>
                <a:spcPct val="0"/>
              </a:spcAft>
              <a:defRPr/>
            </a:pPr>
            <a:r>
              <a:rPr lang="en-US" sz="900" kern="0">
                <a:solidFill>
                  <a:srgbClr val="FFFFFF"/>
                </a:solidFill>
                <a:latin typeface="Calibri"/>
                <a:cs typeface="Times New Roman"/>
              </a:rPr>
              <a:t>CAPT  Gathright</a:t>
            </a:r>
          </a:p>
        </p:txBody>
      </p:sp>
      <p:sp>
        <p:nvSpPr>
          <p:cNvPr id="57" name="TextBox 56">
            <a:extLst>
              <a:ext uri="{C183D7F6-B498-43B3-948B-1728B52AA6E4}">
                <adec:decorative xmlns:adec="http://schemas.microsoft.com/office/drawing/2017/decorative" val="1"/>
              </a:ext>
            </a:extLst>
          </p:cNvPr>
          <p:cNvSpPr txBox="1"/>
          <p:nvPr/>
        </p:nvSpPr>
        <p:spPr>
          <a:xfrm>
            <a:off x="6160204" y="1979004"/>
            <a:ext cx="1078658" cy="369236"/>
          </a:xfrm>
          <a:prstGeom prst="rect">
            <a:avLst/>
          </a:prstGeom>
          <a:solidFill>
            <a:srgbClr val="072C55"/>
          </a:solidFill>
          <a:ln w="19050">
            <a:solidFill>
              <a:schemeClr val="bg1">
                <a:lumMod val="50000"/>
              </a:schemeClr>
            </a:solidFill>
          </a:ln>
          <a:effectLst>
            <a:outerShdw blurRad="50800" dist="38100" dir="2700000" algn="tl" rotWithShape="0">
              <a:prstClr val="black">
                <a:alpha val="40000"/>
              </a:prstClr>
            </a:outerShdw>
          </a:effectLst>
        </p:spPr>
        <p:txBody>
          <a:bodyPr wrap="square" rtlCol="0" anchor="ctr">
            <a:spAutoFit/>
          </a:bodyPr>
          <a:lstStyle/>
          <a:p>
            <a:pPr algn="ctr" fontAlgn="base">
              <a:spcBef>
                <a:spcPct val="0"/>
              </a:spcBef>
              <a:spcAft>
                <a:spcPct val="0"/>
              </a:spcAft>
              <a:defRPr/>
            </a:pPr>
            <a:r>
              <a:rPr lang="en-US" sz="900" b="1" kern="0">
                <a:solidFill>
                  <a:srgbClr val="FFFFFF"/>
                </a:solidFill>
                <a:latin typeface="Calibri"/>
                <a:cs typeface="Times New Roman" pitchFamily="18" charset="0"/>
              </a:rPr>
              <a:t>Sr En Advisor</a:t>
            </a:r>
          </a:p>
          <a:p>
            <a:pPr algn="ctr" fontAlgn="base">
              <a:spcBef>
                <a:spcPct val="0"/>
              </a:spcBef>
              <a:spcAft>
                <a:spcPct val="0"/>
              </a:spcAft>
              <a:defRPr/>
            </a:pPr>
            <a:r>
              <a:rPr lang="en-US" sz="900" kern="0">
                <a:solidFill>
                  <a:srgbClr val="FFFFFF"/>
                </a:solidFill>
                <a:latin typeface="Calibri"/>
                <a:cs typeface="Times New Roman" pitchFamily="18" charset="0"/>
              </a:rPr>
              <a:t>CMSgt Akande</a:t>
            </a:r>
          </a:p>
        </p:txBody>
      </p:sp>
      <p:pic>
        <p:nvPicPr>
          <p:cNvPr id="56" name="Picture 55">
            <a:extLst>
              <a:ext uri="{FF2B5EF4-FFF2-40B4-BE49-F238E27FC236}">
                <a16:creationId xmlns:a16="http://schemas.microsoft.com/office/drawing/2014/main" id="{F7263EA9-E892-96F4-B3E4-A8BCF4756867}"/>
              </a:ext>
              <a:ext uri="{C183D7F6-B498-43B3-948B-1728B52AA6E4}">
                <adec:decorative xmlns:adec="http://schemas.microsoft.com/office/drawing/2017/decorative" val="1"/>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778540" y="1106338"/>
            <a:ext cx="722882" cy="897627"/>
          </a:xfrm>
          <a:prstGeom prst="rect">
            <a:avLst/>
          </a:prstGeom>
          <a:ln>
            <a:noFill/>
          </a:ln>
          <a:effectLst>
            <a:outerShdw blurRad="292100" dist="139700" dir="2700000" algn="tl" rotWithShape="0">
              <a:srgbClr val="333333">
                <a:alpha val="65000"/>
              </a:srgbClr>
            </a:outerShdw>
          </a:effectLst>
        </p:spPr>
      </p:pic>
      <p:pic>
        <p:nvPicPr>
          <p:cNvPr id="71" name="Picture 70">
            <a:extLst>
              <a:ext uri="{FF2B5EF4-FFF2-40B4-BE49-F238E27FC236}">
                <a16:creationId xmlns:a16="http://schemas.microsoft.com/office/drawing/2014/main" id="{EC8B60D2-B85D-CEA6-C26C-1ED1A03AF540}"/>
              </a:ext>
              <a:ext uri="{C183D7F6-B498-43B3-948B-1728B52AA6E4}">
                <adec:decorative xmlns:adec="http://schemas.microsoft.com/office/drawing/2017/decorative" val="1"/>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1199036" y="1428475"/>
            <a:ext cx="668334" cy="565275"/>
          </a:xfrm>
          <a:prstGeom prst="rect">
            <a:avLst/>
          </a:prstGeom>
          <a:ln>
            <a:noFill/>
          </a:ln>
          <a:effectLst>
            <a:outerShdw blurRad="292100" dist="139700" dir="2700000" algn="tl" rotWithShape="0">
              <a:srgbClr val="333333">
                <a:alpha val="65000"/>
              </a:srgbClr>
            </a:outerShdw>
          </a:effectLst>
        </p:spPr>
      </p:pic>
      <p:sp>
        <p:nvSpPr>
          <p:cNvPr id="30" name="TextBox 29">
            <a:extLst>
              <a:ext uri="{C183D7F6-B498-43B3-948B-1728B52AA6E4}">
                <adec:decorative xmlns:adec="http://schemas.microsoft.com/office/drawing/2017/decorative" val="1"/>
              </a:ext>
            </a:extLst>
          </p:cNvPr>
          <p:cNvSpPr txBox="1"/>
          <p:nvPr/>
        </p:nvSpPr>
        <p:spPr>
          <a:xfrm>
            <a:off x="10963075" y="2008100"/>
            <a:ext cx="1117017" cy="463271"/>
          </a:xfrm>
          <a:prstGeom prst="rect">
            <a:avLst/>
          </a:prstGeom>
          <a:solidFill>
            <a:srgbClr val="072C55"/>
          </a:solidFill>
          <a:ln w="19050">
            <a:solidFill>
              <a:srgbClr val="FFFFFF">
                <a:lumMod val="50000"/>
              </a:srgbClr>
            </a:solidFill>
          </a:ln>
          <a:effectLst>
            <a:outerShdw blurRad="50800" dist="38100" dir="2700000" algn="tl" rotWithShape="0">
              <a:prstClr val="black">
                <a:alpha val="40000"/>
              </a:prstClr>
            </a:outerShdw>
          </a:effectLst>
        </p:spPr>
        <p:txBody>
          <a:bodyPr wrap="square" lIns="91440" tIns="45720" rIns="91440" bIns="45720" rtlCol="0" anchor="ctr" anchorCtr="0">
            <a:noAutofit/>
          </a:bodyPr>
          <a:lstStyle/>
          <a:p>
            <a:pPr algn="ctr" fontAlgn="base">
              <a:spcBef>
                <a:spcPct val="0"/>
              </a:spcBef>
              <a:spcAft>
                <a:spcPct val="0"/>
              </a:spcAft>
              <a:defRPr/>
            </a:pPr>
            <a:r>
              <a:rPr lang="en-US" sz="900" b="1" kern="0">
                <a:solidFill>
                  <a:srgbClr val="FFFFFF"/>
                </a:solidFill>
                <a:latin typeface="Calibri"/>
                <a:cs typeface="Times New Roman"/>
              </a:rPr>
              <a:t>Mobilization Assistant</a:t>
            </a:r>
          </a:p>
          <a:p>
            <a:pPr algn="ctr" fontAlgn="base">
              <a:spcBef>
                <a:spcPct val="0"/>
              </a:spcBef>
              <a:spcAft>
                <a:spcPct val="0"/>
              </a:spcAft>
              <a:defRPr/>
            </a:pPr>
            <a:r>
              <a:rPr lang="en-US" sz="900" kern="0">
                <a:solidFill>
                  <a:srgbClr val="FFFFFF"/>
                </a:solidFill>
                <a:latin typeface="Calibri"/>
                <a:cs typeface="Times New Roman"/>
              </a:rPr>
              <a:t>Brig. Gen. Heick</a:t>
            </a:r>
            <a:endParaRPr lang="en-US" sz="900" kern="0">
              <a:solidFill>
                <a:srgbClr val="FFFFFF"/>
              </a:solidFill>
              <a:latin typeface="Calibri"/>
              <a:cs typeface="Times New Roman" pitchFamily="18" charset="0"/>
            </a:endParaRPr>
          </a:p>
        </p:txBody>
      </p:sp>
      <p:pic>
        <p:nvPicPr>
          <p:cNvPr id="73" name="Picture 72">
            <a:extLst>
              <a:ext uri="{FF2B5EF4-FFF2-40B4-BE49-F238E27FC236}">
                <a16:creationId xmlns:a16="http://schemas.microsoft.com/office/drawing/2014/main" id="{B673CE65-A497-E1C5-A466-4659920153B6}"/>
              </a:ext>
              <a:ext uri="{C183D7F6-B498-43B3-948B-1728B52AA6E4}">
                <adec:decorative xmlns:adec="http://schemas.microsoft.com/office/drawing/2017/decorative" val="1"/>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3258890" y="1111210"/>
            <a:ext cx="812366" cy="1112906"/>
          </a:xfrm>
          <a:prstGeom prst="rect">
            <a:avLst/>
          </a:prstGeom>
          <a:ln>
            <a:noFill/>
          </a:ln>
          <a:effectLst>
            <a:outerShdw blurRad="292100" dist="139700" dir="2700000" algn="tl" rotWithShape="0">
              <a:srgbClr val="333333">
                <a:alpha val="65000"/>
              </a:srgbClr>
            </a:outerShdw>
          </a:effectLst>
        </p:spPr>
      </p:pic>
      <p:sp>
        <p:nvSpPr>
          <p:cNvPr id="86" name="TextBox 85">
            <a:extLst>
              <a:ext uri="{C183D7F6-B498-43B3-948B-1728B52AA6E4}">
                <adec:decorative xmlns:adec="http://schemas.microsoft.com/office/drawing/2017/decorative" val="1"/>
              </a:ext>
            </a:extLst>
          </p:cNvPr>
          <p:cNvSpPr txBox="1"/>
          <p:nvPr/>
        </p:nvSpPr>
        <p:spPr>
          <a:xfrm>
            <a:off x="3123219" y="1972311"/>
            <a:ext cx="1087683" cy="369332"/>
          </a:xfrm>
          <a:prstGeom prst="rect">
            <a:avLst/>
          </a:prstGeom>
          <a:solidFill>
            <a:srgbClr val="072C55"/>
          </a:solidFill>
          <a:ln w="19050">
            <a:solidFill>
              <a:schemeClr val="bg1">
                <a:lumMod val="50000"/>
              </a:schemeClr>
            </a:solidFill>
          </a:ln>
          <a:effectLst>
            <a:outerShdw blurRad="50800" dist="38100" dir="2700000" algn="tl" rotWithShape="0">
              <a:prstClr val="black">
                <a:alpha val="40000"/>
              </a:prstClr>
            </a:outerShdw>
          </a:effectLst>
        </p:spPr>
        <p:txBody>
          <a:bodyPr wrap="square" rtlCol="0" anchor="ctr">
            <a:spAutoFit/>
          </a:bodyPr>
          <a:lstStyle/>
          <a:p>
            <a:pPr algn="ctr" fontAlgn="base">
              <a:spcBef>
                <a:spcPct val="0"/>
              </a:spcBef>
              <a:spcAft>
                <a:spcPct val="0"/>
              </a:spcAft>
              <a:defRPr/>
            </a:pPr>
            <a:r>
              <a:rPr lang="en-US" sz="900" b="1" kern="0">
                <a:solidFill>
                  <a:srgbClr val="FFFFFF"/>
                </a:solidFill>
                <a:latin typeface="Calibri"/>
                <a:cs typeface="Times New Roman" pitchFamily="18" charset="0"/>
              </a:rPr>
              <a:t>Director</a:t>
            </a:r>
          </a:p>
          <a:p>
            <a:pPr algn="ctr" fontAlgn="base">
              <a:spcBef>
                <a:spcPct val="0"/>
              </a:spcBef>
              <a:spcAft>
                <a:spcPct val="0"/>
              </a:spcAft>
              <a:defRPr/>
            </a:pPr>
            <a:r>
              <a:rPr lang="en-US" sz="900" kern="0" err="1">
                <a:solidFill>
                  <a:srgbClr val="FFFFFF"/>
                </a:solidFill>
                <a:latin typeface="Calibri"/>
                <a:cs typeface="Times New Roman" pitchFamily="18" charset="0"/>
              </a:rPr>
              <a:t>LtGen</a:t>
            </a:r>
            <a:r>
              <a:rPr lang="en-US" sz="900" kern="0">
                <a:solidFill>
                  <a:srgbClr val="FFFFFF"/>
                </a:solidFill>
                <a:latin typeface="Calibri"/>
                <a:cs typeface="Times New Roman" pitchFamily="18" charset="0"/>
              </a:rPr>
              <a:t> Masiello</a:t>
            </a:r>
          </a:p>
        </p:txBody>
      </p:sp>
      <p:pic>
        <p:nvPicPr>
          <p:cNvPr id="10" name="Picture 9">
            <a:extLst>
              <a:ext uri="{FF2B5EF4-FFF2-40B4-BE49-F238E27FC236}">
                <a16:creationId xmlns:a16="http://schemas.microsoft.com/office/drawing/2014/main" id="{306CA091-F529-D343-3895-613E95498746}"/>
              </a:ext>
              <a:ext uri="{C183D7F6-B498-43B3-948B-1728B52AA6E4}">
                <adec:decorative xmlns:adec="http://schemas.microsoft.com/office/drawing/2017/decorative" val="1"/>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5361796" y="4709783"/>
            <a:ext cx="816635" cy="1037566"/>
          </a:xfrm>
          <a:prstGeom prst="rect">
            <a:avLst/>
          </a:prstGeom>
          <a:ln>
            <a:noFill/>
          </a:ln>
          <a:effectLst>
            <a:outerShdw blurRad="292100" dist="139700" dir="2700000" algn="tl" rotWithShape="0">
              <a:srgbClr val="333333">
                <a:alpha val="65000"/>
              </a:srgbClr>
            </a:outerShdw>
          </a:effectLst>
        </p:spPr>
      </p:pic>
      <p:sp>
        <p:nvSpPr>
          <p:cNvPr id="77" name="TextBox 76">
            <a:extLst>
              <a:ext uri="{C183D7F6-B498-43B3-948B-1728B52AA6E4}">
                <adec:decorative xmlns:adec="http://schemas.microsoft.com/office/drawing/2017/decorative" val="1"/>
              </a:ext>
            </a:extLst>
          </p:cNvPr>
          <p:cNvSpPr txBox="1"/>
          <p:nvPr/>
        </p:nvSpPr>
        <p:spPr>
          <a:xfrm>
            <a:off x="5309662" y="5678569"/>
            <a:ext cx="912187" cy="550453"/>
          </a:xfrm>
          <a:prstGeom prst="rect">
            <a:avLst/>
          </a:prstGeom>
          <a:solidFill>
            <a:srgbClr val="072C55"/>
          </a:solidFill>
          <a:ln w="19050">
            <a:solidFill>
              <a:srgbClr val="FFFFFF">
                <a:lumMod val="50000"/>
              </a:srgbClr>
            </a:solidFill>
          </a:ln>
          <a:effectLst>
            <a:outerShdw blurRad="50800" dist="38100" dir="2700000" algn="tl" rotWithShape="0">
              <a:prstClr val="black">
                <a:alpha val="40000"/>
              </a:prstClr>
            </a:outerShdw>
          </a:effectLst>
        </p:spPr>
        <p:txBody>
          <a:bodyPr wrap="square" rtlCol="0" anchor="ctr" anchorCtr="0">
            <a:noAutofit/>
          </a:bodyPr>
          <a:lstStyle/>
          <a:p>
            <a:pPr algn="ctr" fontAlgn="base">
              <a:spcBef>
                <a:spcPct val="0"/>
              </a:spcBef>
              <a:spcAft>
                <a:spcPct val="0"/>
              </a:spcAft>
              <a:defRPr/>
            </a:pPr>
            <a:r>
              <a:rPr lang="en-US" sz="900" b="1" kern="0">
                <a:solidFill>
                  <a:srgbClr val="FFFFFF"/>
                </a:solidFill>
                <a:latin typeface="Calibri"/>
                <a:cs typeface="Times New Roman" pitchFamily="18" charset="0"/>
              </a:rPr>
              <a:t>Financial &amp; Business Ops</a:t>
            </a:r>
          </a:p>
          <a:p>
            <a:pPr algn="ctr" fontAlgn="base">
              <a:spcBef>
                <a:spcPct val="0"/>
              </a:spcBef>
              <a:spcAft>
                <a:spcPct val="0"/>
              </a:spcAft>
              <a:defRPr/>
            </a:pPr>
            <a:r>
              <a:rPr lang="en-US" sz="900" kern="0">
                <a:solidFill>
                  <a:srgbClr val="FFFFFF"/>
                </a:solidFill>
                <a:latin typeface="Calibri"/>
                <a:cs typeface="Times New Roman" pitchFamily="18" charset="0"/>
              </a:rPr>
              <a:t>Dr.  Wilcoxon</a:t>
            </a:r>
          </a:p>
        </p:txBody>
      </p:sp>
      <p:cxnSp>
        <p:nvCxnSpPr>
          <p:cNvPr id="96" name="Straight Connector 95">
            <a:extLst>
              <a:ext uri="{FF2B5EF4-FFF2-40B4-BE49-F238E27FC236}">
                <a16:creationId xmlns:a16="http://schemas.microsoft.com/office/drawing/2014/main" id="{47991560-82B2-758E-1AD0-A9C346DE1BED}"/>
              </a:ext>
              <a:ext uri="{C183D7F6-B498-43B3-948B-1728B52AA6E4}">
                <adec:decorative xmlns:adec="http://schemas.microsoft.com/office/drawing/2017/decorative" val="1"/>
              </a:ext>
            </a:extLst>
          </p:cNvPr>
          <p:cNvCxnSpPr>
            <a:cxnSpLocks/>
          </p:cNvCxnSpPr>
          <p:nvPr/>
        </p:nvCxnSpPr>
        <p:spPr>
          <a:xfrm flipH="1">
            <a:off x="4652732" y="4519477"/>
            <a:ext cx="4935" cy="391579"/>
          </a:xfrm>
          <a:prstGeom prst="line">
            <a:avLst/>
          </a:prstGeom>
          <a:noFill/>
          <a:ln w="28575" cap="flat" cmpd="sng" algn="ctr">
            <a:solidFill>
              <a:srgbClr val="808080"/>
            </a:solidFill>
            <a:prstDash val="solid"/>
          </a:ln>
          <a:effectLst/>
        </p:spPr>
      </p:cxnSp>
      <p:pic>
        <p:nvPicPr>
          <p:cNvPr id="90" name="Picture 89">
            <a:extLst>
              <a:ext uri="{FF2B5EF4-FFF2-40B4-BE49-F238E27FC236}">
                <a16:creationId xmlns:a16="http://schemas.microsoft.com/office/drawing/2014/main" id="{C04AA380-3F84-275C-C5DF-89CBB34CA68B}"/>
              </a:ext>
              <a:ext uri="{C183D7F6-B498-43B3-948B-1728B52AA6E4}">
                <adec:decorative xmlns:adec="http://schemas.microsoft.com/office/drawing/2017/decorative" val="1"/>
              </a:ext>
            </a:extLst>
          </p:cNvPr>
          <p:cNvPicPr>
            <a:picLocks noChangeAspect="1"/>
          </p:cNvPicPr>
          <p:nvPr/>
        </p:nvPicPr>
        <p:blipFill>
          <a:blip r:embed="rId23"/>
          <a:stretch>
            <a:fillRect/>
          </a:stretch>
        </p:blipFill>
        <p:spPr>
          <a:xfrm>
            <a:off x="4211787" y="4704032"/>
            <a:ext cx="821068" cy="1044276"/>
          </a:xfrm>
          <a:prstGeom prst="rect">
            <a:avLst/>
          </a:prstGeom>
          <a:ln>
            <a:noFill/>
          </a:ln>
          <a:effectLst>
            <a:outerShdw blurRad="292100" dist="139700" dir="2700000" algn="tl" rotWithShape="0">
              <a:srgbClr val="333333">
                <a:alpha val="65000"/>
              </a:srgbClr>
            </a:outerShdw>
          </a:effectLst>
        </p:spPr>
      </p:pic>
      <p:sp>
        <p:nvSpPr>
          <p:cNvPr id="95" name="TextBox 94">
            <a:extLst>
              <a:ext uri="{FF2B5EF4-FFF2-40B4-BE49-F238E27FC236}">
                <a16:creationId xmlns:a16="http://schemas.microsoft.com/office/drawing/2014/main" id="{A4A098EA-D321-FB21-52DF-4A9D8411E312}"/>
              </a:ext>
              <a:ext uri="{C183D7F6-B498-43B3-948B-1728B52AA6E4}">
                <adec:decorative xmlns:adec="http://schemas.microsoft.com/office/drawing/2017/decorative" val="1"/>
              </a:ext>
            </a:extLst>
          </p:cNvPr>
          <p:cNvSpPr txBox="1"/>
          <p:nvPr/>
        </p:nvSpPr>
        <p:spPr>
          <a:xfrm>
            <a:off x="4142017" y="5678569"/>
            <a:ext cx="1027205" cy="557957"/>
          </a:xfrm>
          <a:prstGeom prst="rect">
            <a:avLst/>
          </a:prstGeom>
          <a:solidFill>
            <a:srgbClr val="072C55"/>
          </a:solidFill>
          <a:ln w="19050">
            <a:solidFill>
              <a:srgbClr val="FFFFFF">
                <a:lumMod val="50000"/>
              </a:srgbClr>
            </a:solidFill>
          </a:ln>
          <a:effectLst>
            <a:outerShdw blurRad="50800" dist="38100" dir="2700000" algn="tl" rotWithShape="0">
              <a:prstClr val="black">
                <a:alpha val="40000"/>
              </a:prstClr>
            </a:outerShdw>
          </a:effectLst>
        </p:spPr>
        <p:txBody>
          <a:bodyPr wrap="square" lIns="91440" tIns="45720" rIns="91440" bIns="45720" rtlCol="0" anchor="ctr" anchorCtr="0">
            <a:noAutofit/>
          </a:bodyPr>
          <a:lstStyle/>
          <a:p>
            <a:pPr algn="ctr">
              <a:spcBef>
                <a:spcPct val="0"/>
              </a:spcBef>
              <a:spcAft>
                <a:spcPct val="0"/>
              </a:spcAft>
              <a:defRPr/>
            </a:pPr>
            <a:r>
              <a:rPr lang="en-US" sz="850" b="1" kern="0">
                <a:solidFill>
                  <a:srgbClr val="FFFFFF"/>
                </a:solidFill>
                <a:latin typeface="Calibri"/>
                <a:cs typeface="Times New Roman"/>
              </a:rPr>
              <a:t>Digital &amp; Artificial </a:t>
            </a:r>
            <a:r>
              <a:rPr lang="en-US" sz="900" b="1" kern="0">
                <a:solidFill>
                  <a:srgbClr val="FFFFFF"/>
                </a:solidFill>
                <a:latin typeface="Calibri"/>
                <a:cs typeface="Times New Roman"/>
              </a:rPr>
              <a:t>Intelligence</a:t>
            </a:r>
            <a:endParaRPr lang="en-US"/>
          </a:p>
          <a:p>
            <a:pPr algn="ctr" fontAlgn="base">
              <a:spcBef>
                <a:spcPct val="0"/>
              </a:spcBef>
              <a:spcAft>
                <a:spcPct val="0"/>
              </a:spcAft>
              <a:defRPr/>
            </a:pPr>
            <a:r>
              <a:rPr lang="en-US" sz="900" kern="0">
                <a:solidFill>
                  <a:srgbClr val="FFFFFF"/>
                </a:solidFill>
                <a:latin typeface="Calibri"/>
                <a:cs typeface="Times New Roman"/>
              </a:rPr>
              <a:t>Mr. Morgan</a:t>
            </a:r>
          </a:p>
        </p:txBody>
      </p:sp>
      <p:sp>
        <p:nvSpPr>
          <p:cNvPr id="72" name="TextBox 71">
            <a:extLst>
              <a:ext uri="{C183D7F6-B498-43B3-948B-1728B52AA6E4}">
                <adec:decorative xmlns:adec="http://schemas.microsoft.com/office/drawing/2017/decorative" val="1"/>
              </a:ext>
            </a:extLst>
          </p:cNvPr>
          <p:cNvSpPr txBox="1"/>
          <p:nvPr/>
        </p:nvSpPr>
        <p:spPr>
          <a:xfrm>
            <a:off x="7617050" y="1978096"/>
            <a:ext cx="1098493" cy="369236"/>
          </a:xfrm>
          <a:prstGeom prst="rect">
            <a:avLst/>
          </a:prstGeom>
          <a:solidFill>
            <a:srgbClr val="072C55"/>
          </a:solidFill>
          <a:ln w="19050">
            <a:solidFill>
              <a:srgbClr val="FFFFFF">
                <a:lumMod val="50000"/>
              </a:srgbClr>
            </a:solidFill>
          </a:ln>
          <a:effectLst>
            <a:outerShdw blurRad="50800" dist="38100" dir="2700000" algn="tl" rotWithShape="0">
              <a:prstClr val="black">
                <a:alpha val="40000"/>
              </a:prstClr>
            </a:outerShdw>
          </a:effectLst>
        </p:spPr>
        <p:txBody>
          <a:bodyPr wrap="square" rtlCol="0" anchor="ctr">
            <a:spAutoFit/>
          </a:bodyPr>
          <a:lstStyle/>
          <a:p>
            <a:pPr algn="ctr" fontAlgn="base">
              <a:spcBef>
                <a:spcPct val="0"/>
              </a:spcBef>
              <a:spcAft>
                <a:spcPct val="0"/>
              </a:spcAft>
              <a:defRPr/>
            </a:pPr>
            <a:r>
              <a:rPr lang="en-US" sz="900" b="1" kern="0">
                <a:solidFill>
                  <a:srgbClr val="FFFFFF"/>
                </a:solidFill>
                <a:latin typeface="Calibri"/>
                <a:cs typeface="Times New Roman" pitchFamily="18" charset="0"/>
              </a:rPr>
              <a:t>Chief of Staff</a:t>
            </a:r>
          </a:p>
          <a:p>
            <a:pPr algn="ctr" fontAlgn="base">
              <a:spcBef>
                <a:spcPct val="0"/>
              </a:spcBef>
              <a:spcAft>
                <a:spcPct val="0"/>
              </a:spcAft>
              <a:defRPr/>
            </a:pPr>
            <a:r>
              <a:rPr lang="en-US" sz="900" kern="0">
                <a:solidFill>
                  <a:srgbClr val="FFFFFF"/>
                </a:solidFill>
                <a:latin typeface="Calibri"/>
                <a:cs typeface="Times New Roman" pitchFamily="18" charset="0"/>
              </a:rPr>
              <a:t>Mr. Rosenberger</a:t>
            </a:r>
          </a:p>
        </p:txBody>
      </p:sp>
      <p:pic>
        <p:nvPicPr>
          <p:cNvPr id="48" name="Picture 47">
            <a:extLst>
              <a:ext uri="{FF2B5EF4-FFF2-40B4-BE49-F238E27FC236}">
                <a16:creationId xmlns:a16="http://schemas.microsoft.com/office/drawing/2014/main" id="{E91CF2F2-71C5-DB38-07E4-89511222D458}"/>
              </a:ext>
              <a:ext uri="{C183D7F6-B498-43B3-948B-1728B52AA6E4}">
                <adec:decorative xmlns:adec="http://schemas.microsoft.com/office/drawing/2017/decorative" val="1"/>
              </a:ext>
            </a:extLst>
          </p:cNvPr>
          <p:cNvPicPr>
            <a:picLocks noChangeAspect="1"/>
          </p:cNvPicPr>
          <p:nvPr/>
        </p:nvPicPr>
        <p:blipFill rotWithShape="1">
          <a:blip r:embed="rId24"/>
          <a:srcRect l="30709" t="-1887" r="4331" b="2358"/>
          <a:stretch/>
        </p:blipFill>
        <p:spPr>
          <a:xfrm>
            <a:off x="3105894" y="4687712"/>
            <a:ext cx="791991" cy="1010827"/>
          </a:xfrm>
          <a:prstGeom prst="rect">
            <a:avLst/>
          </a:prstGeom>
          <a:ln>
            <a:noFill/>
          </a:ln>
          <a:effectLst>
            <a:outerShdw blurRad="292100" dist="139700" dir="2700000" algn="tl" rotWithShape="0">
              <a:srgbClr val="333333">
                <a:alpha val="65000"/>
              </a:srgbClr>
            </a:outerShdw>
          </a:effectLst>
        </p:spPr>
      </p:pic>
      <p:sp>
        <p:nvSpPr>
          <p:cNvPr id="80" name="TextBox 79">
            <a:extLst>
              <a:ext uri="{C183D7F6-B498-43B3-948B-1728B52AA6E4}">
                <adec:decorative xmlns:adec="http://schemas.microsoft.com/office/drawing/2017/decorative" val="1"/>
              </a:ext>
            </a:extLst>
          </p:cNvPr>
          <p:cNvSpPr txBox="1"/>
          <p:nvPr/>
        </p:nvSpPr>
        <p:spPr>
          <a:xfrm>
            <a:off x="3024653" y="5677371"/>
            <a:ext cx="979227" cy="557607"/>
          </a:xfrm>
          <a:prstGeom prst="rect">
            <a:avLst/>
          </a:prstGeom>
          <a:solidFill>
            <a:srgbClr val="072C55"/>
          </a:solidFill>
          <a:ln w="19050">
            <a:solidFill>
              <a:srgbClr val="FFFFFF">
                <a:lumMod val="50000"/>
              </a:srgbClr>
            </a:solidFill>
          </a:ln>
          <a:effectLst>
            <a:outerShdw blurRad="50800" dist="38100" dir="2700000" algn="tl" rotWithShape="0">
              <a:prstClr val="black">
                <a:alpha val="40000"/>
              </a:prstClr>
            </a:outerShdw>
          </a:effectLst>
        </p:spPr>
        <p:txBody>
          <a:bodyPr wrap="square" lIns="91440" tIns="45720" rIns="91440" bIns="45720" rtlCol="0" anchor="ctr" anchorCtr="0">
            <a:noAutofit/>
          </a:bodyPr>
          <a:lstStyle/>
          <a:p>
            <a:pPr algn="ctr" fontAlgn="base">
              <a:spcBef>
                <a:spcPct val="0"/>
              </a:spcBef>
              <a:spcAft>
                <a:spcPct val="0"/>
              </a:spcAft>
              <a:defRPr/>
            </a:pPr>
            <a:r>
              <a:rPr lang="en-US" sz="900" b="1" kern="0" dirty="0">
                <a:solidFill>
                  <a:srgbClr val="FFFFFF"/>
                </a:solidFill>
                <a:latin typeface="Calibri"/>
                <a:cs typeface="Times New Roman"/>
              </a:rPr>
              <a:t>Corporate Operations</a:t>
            </a:r>
          </a:p>
          <a:p>
            <a:pPr algn="ctr" fontAlgn="base">
              <a:spcBef>
                <a:spcPct val="0"/>
              </a:spcBef>
              <a:spcAft>
                <a:spcPct val="0"/>
              </a:spcAft>
              <a:defRPr/>
            </a:pPr>
            <a:r>
              <a:rPr lang="en-US" sz="900" kern="0" dirty="0">
                <a:solidFill>
                  <a:srgbClr val="FFFFFF"/>
                </a:solidFill>
                <a:latin typeface="Calibri"/>
                <a:cs typeface="Times New Roman"/>
              </a:rPr>
              <a:t>Mr. Wiley</a:t>
            </a:r>
            <a:endParaRPr lang="en-US" sz="900" kern="0" dirty="0">
              <a:latin typeface="Calibri"/>
              <a:cs typeface="Times New Roman" pitchFamily="18" charset="0"/>
            </a:endParaRPr>
          </a:p>
        </p:txBody>
      </p:sp>
      <p:pic>
        <p:nvPicPr>
          <p:cNvPr id="44" name="Picture 43">
            <a:extLst>
              <a:ext uri="{FF2B5EF4-FFF2-40B4-BE49-F238E27FC236}">
                <a16:creationId xmlns:a16="http://schemas.microsoft.com/office/drawing/2014/main" id="{ACDEB692-51B1-E476-F5F6-0FE45C1436E9}"/>
              </a:ext>
              <a:ext uri="{C183D7F6-B498-43B3-948B-1728B52AA6E4}">
                <adec:decorative xmlns:adec="http://schemas.microsoft.com/office/drawing/2017/decorative" val="1"/>
              </a:ext>
            </a:extLst>
          </p:cNvPr>
          <p:cNvPicPr>
            <a:picLocks noChangeAspect="1"/>
          </p:cNvPicPr>
          <p:nvPr/>
        </p:nvPicPr>
        <p:blipFill>
          <a:blip r:embed="rId25"/>
          <a:stretch>
            <a:fillRect/>
          </a:stretch>
        </p:blipFill>
        <p:spPr>
          <a:xfrm>
            <a:off x="1791419" y="2850311"/>
            <a:ext cx="811842" cy="1013604"/>
          </a:xfrm>
          <a:prstGeom prst="rect">
            <a:avLst/>
          </a:prstGeom>
        </p:spPr>
      </p:pic>
      <p:sp>
        <p:nvSpPr>
          <p:cNvPr id="52" name="TextBox 51">
            <a:extLst>
              <a:ext uri="{C183D7F6-B498-43B3-948B-1728B52AA6E4}">
                <adec:decorative xmlns:adec="http://schemas.microsoft.com/office/drawing/2017/decorative" val="1"/>
              </a:ext>
            </a:extLst>
          </p:cNvPr>
          <p:cNvSpPr txBox="1"/>
          <p:nvPr/>
        </p:nvSpPr>
        <p:spPr>
          <a:xfrm>
            <a:off x="1673010" y="3794260"/>
            <a:ext cx="1002433" cy="371226"/>
          </a:xfrm>
          <a:prstGeom prst="rect">
            <a:avLst/>
          </a:prstGeom>
          <a:solidFill>
            <a:srgbClr val="072C55"/>
          </a:solidFill>
          <a:ln w="19050">
            <a:solidFill>
              <a:srgbClr val="FFFFFF">
                <a:lumMod val="50000"/>
              </a:srgbClr>
            </a:solidFill>
          </a:ln>
          <a:effectLst>
            <a:outerShdw blurRad="50800" dist="38100" dir="2700000" algn="tl" rotWithShape="0">
              <a:prstClr val="black">
                <a:alpha val="40000"/>
              </a:prstClr>
            </a:outerShdw>
          </a:effectLst>
        </p:spPr>
        <p:txBody>
          <a:bodyPr wrap="square" lIns="91440" tIns="45720" rIns="91440" bIns="45720" rtlCol="0" anchor="ctr" anchorCtr="0">
            <a:noAutofit/>
          </a:bodyPr>
          <a:lstStyle/>
          <a:p>
            <a:pPr algn="ctr" fontAlgn="base">
              <a:spcBef>
                <a:spcPct val="0"/>
              </a:spcBef>
              <a:spcAft>
                <a:spcPct val="0"/>
              </a:spcAft>
              <a:defRPr/>
            </a:pPr>
            <a:r>
              <a:rPr lang="en-US" sz="900" b="1" kern="0">
                <a:solidFill>
                  <a:srgbClr val="FFFFFF"/>
                </a:solidFill>
                <a:latin typeface="Calibri"/>
                <a:cs typeface="Times New Roman" pitchFamily="18" charset="0"/>
              </a:rPr>
              <a:t>International</a:t>
            </a:r>
          </a:p>
          <a:p>
            <a:pPr algn="ctr" fontAlgn="base">
              <a:spcBef>
                <a:spcPct val="0"/>
              </a:spcBef>
              <a:spcAft>
                <a:spcPct val="0"/>
              </a:spcAft>
              <a:defRPr/>
            </a:pPr>
            <a:r>
              <a:rPr lang="en-US" sz="900" kern="0">
                <a:solidFill>
                  <a:srgbClr val="FFFFFF"/>
                </a:solidFill>
                <a:latin typeface="Calibri"/>
                <a:cs typeface="Times New Roman"/>
              </a:rPr>
              <a:t>CAPT Jones</a:t>
            </a:r>
            <a:endParaRPr lang="en-US" sz="900" kern="0">
              <a:solidFill>
                <a:srgbClr val="FFFFFF"/>
              </a:solidFill>
              <a:latin typeface="Calibri"/>
              <a:cs typeface="Times New Roman" pitchFamily="18" charset="0"/>
            </a:endParaRPr>
          </a:p>
        </p:txBody>
      </p:sp>
      <p:pic>
        <p:nvPicPr>
          <p:cNvPr id="60" name="Picture 59">
            <a:extLst>
              <a:ext uri="{FF2B5EF4-FFF2-40B4-BE49-F238E27FC236}">
                <a16:creationId xmlns:a16="http://schemas.microsoft.com/office/drawing/2014/main" id="{FF94C37B-4B4A-5FB2-EE6F-098B87419392}"/>
              </a:ext>
              <a:ext uri="{C183D7F6-B498-43B3-948B-1728B52AA6E4}">
                <adec:decorative xmlns:adec="http://schemas.microsoft.com/office/drawing/2017/decorative" val="1"/>
              </a:ext>
            </a:extLst>
          </p:cNvPr>
          <p:cNvPicPr>
            <a:picLocks noChangeAspect="1"/>
          </p:cNvPicPr>
          <p:nvPr/>
        </p:nvPicPr>
        <p:blipFill rotWithShape="1">
          <a:blip r:embed="rId26">
            <a:extLst>
              <a:ext uri="{28A0092B-C50C-407E-A947-70E740481C1C}">
                <a14:useLocalDpi xmlns:a14="http://schemas.microsoft.com/office/drawing/2010/main" val="0"/>
              </a:ext>
            </a:extLst>
          </a:blip>
          <a:srcRect l="12069" t="1863" r="11037" b="14364"/>
          <a:stretch/>
        </p:blipFill>
        <p:spPr>
          <a:xfrm>
            <a:off x="919592" y="4719638"/>
            <a:ext cx="802784" cy="1088216"/>
          </a:xfrm>
          <a:prstGeom prst="rect">
            <a:avLst/>
          </a:prstGeom>
          <a:ln>
            <a:noFill/>
          </a:ln>
          <a:effectLst>
            <a:outerShdw blurRad="292100" dist="139700" dir="2700000" algn="tl" rotWithShape="0">
              <a:srgbClr val="333333">
                <a:alpha val="65000"/>
              </a:srgbClr>
            </a:outerShdw>
          </a:effectLst>
        </p:spPr>
      </p:pic>
      <p:sp>
        <p:nvSpPr>
          <p:cNvPr id="84" name="TextBox 83">
            <a:extLst>
              <a:ext uri="{C183D7F6-B498-43B3-948B-1728B52AA6E4}">
                <adec:decorative xmlns:adec="http://schemas.microsoft.com/office/drawing/2017/decorative" val="1"/>
              </a:ext>
            </a:extLst>
          </p:cNvPr>
          <p:cNvSpPr txBox="1"/>
          <p:nvPr/>
        </p:nvSpPr>
        <p:spPr>
          <a:xfrm>
            <a:off x="822047" y="5677374"/>
            <a:ext cx="969696" cy="569936"/>
          </a:xfrm>
          <a:prstGeom prst="rect">
            <a:avLst/>
          </a:prstGeom>
          <a:solidFill>
            <a:srgbClr val="072C55"/>
          </a:solidFill>
          <a:ln w="19050">
            <a:solidFill>
              <a:srgbClr val="FFFFFF">
                <a:lumMod val="50000"/>
              </a:srgbClr>
            </a:solidFill>
          </a:ln>
          <a:effectLst>
            <a:outerShdw blurRad="50800" dist="38100" dir="2700000" algn="tl" rotWithShape="0">
              <a:prstClr val="black">
                <a:alpha val="40000"/>
              </a:prstClr>
            </a:outerShdw>
          </a:effectLst>
        </p:spPr>
        <p:txBody>
          <a:bodyPr wrap="square" lIns="91440" tIns="45720" rIns="91440" bIns="45720" rtlCol="0" anchor="ctr" anchorCtr="0">
            <a:noAutofit/>
          </a:bodyPr>
          <a:lstStyle/>
          <a:p>
            <a:pPr algn="ctr" fontAlgn="base">
              <a:spcBef>
                <a:spcPct val="0"/>
              </a:spcBef>
              <a:spcAft>
                <a:spcPct val="0"/>
              </a:spcAft>
              <a:defRPr/>
            </a:pPr>
            <a:r>
              <a:rPr lang="en-US" sz="900" b="1" kern="0">
                <a:solidFill>
                  <a:srgbClr val="FFFFFF"/>
                </a:solidFill>
                <a:latin typeface="Calibri"/>
                <a:cs typeface="Times New Roman"/>
              </a:rPr>
              <a:t>Aircraft Operations</a:t>
            </a:r>
          </a:p>
          <a:p>
            <a:pPr algn="ctr" fontAlgn="base">
              <a:spcBef>
                <a:spcPct val="0"/>
              </a:spcBef>
              <a:spcAft>
                <a:spcPct val="0"/>
              </a:spcAft>
              <a:defRPr/>
            </a:pPr>
            <a:r>
              <a:rPr lang="en-US" sz="900" kern="0">
                <a:solidFill>
                  <a:srgbClr val="FFFFFF"/>
                </a:solidFill>
                <a:latin typeface="Calibri"/>
                <a:cs typeface="Times New Roman"/>
              </a:rPr>
              <a:t>CAPT McElwain</a:t>
            </a:r>
          </a:p>
        </p:txBody>
      </p:sp>
      <p:sp>
        <p:nvSpPr>
          <p:cNvPr id="83" name="Rectangle 82">
            <a:extLst>
              <a:ext uri="{FF2B5EF4-FFF2-40B4-BE49-F238E27FC236}">
                <a16:creationId xmlns:a16="http://schemas.microsoft.com/office/drawing/2014/main" id="{2DBEAF7B-E3A4-4BEF-62C8-3DAADE90CC75}"/>
              </a:ext>
              <a:ext uri="{C183D7F6-B498-43B3-948B-1728B52AA6E4}">
                <adec:decorative xmlns:adec="http://schemas.microsoft.com/office/drawing/2017/decorative" val="1"/>
              </a:ext>
            </a:extLst>
          </p:cNvPr>
          <p:cNvSpPr/>
          <p:nvPr/>
        </p:nvSpPr>
        <p:spPr>
          <a:xfrm>
            <a:off x="3042624" y="967182"/>
            <a:ext cx="1461904" cy="15930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6FAC4208-9F80-6E19-6562-DE0D287A527A}"/>
              </a:ext>
              <a:ext uri="{C183D7F6-B498-43B3-948B-1728B52AA6E4}">
                <adec:decorative xmlns:adec="http://schemas.microsoft.com/office/drawing/2017/decorative" val="1"/>
              </a:ext>
            </a:extLst>
          </p:cNvPr>
          <p:cNvSpPr/>
          <p:nvPr/>
        </p:nvSpPr>
        <p:spPr>
          <a:xfrm>
            <a:off x="2909234" y="4514020"/>
            <a:ext cx="1256809" cy="18274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Elbow Connector 95">
            <a:extLst>
              <a:ext uri="{FF2B5EF4-FFF2-40B4-BE49-F238E27FC236}">
                <a16:creationId xmlns:a16="http://schemas.microsoft.com/office/drawing/2014/main" id="{1D26C266-2443-D027-4023-3F93F6A517A1}"/>
              </a:ext>
              <a:ext uri="{C183D7F6-B498-43B3-948B-1728B52AA6E4}">
                <adec:decorative xmlns:adec="http://schemas.microsoft.com/office/drawing/2017/decorative" val="1"/>
              </a:ext>
            </a:extLst>
          </p:cNvPr>
          <p:cNvCxnSpPr>
            <a:cxnSpLocks/>
            <a:stCxn id="85" idx="0"/>
            <a:endCxn id="83" idx="2"/>
          </p:cNvCxnSpPr>
          <p:nvPr/>
        </p:nvCxnSpPr>
        <p:spPr>
          <a:xfrm rot="5400000" flipH="1" flipV="1">
            <a:off x="2678737" y="3419182"/>
            <a:ext cx="1953740" cy="235937"/>
          </a:xfrm>
          <a:prstGeom prst="bentConnector3">
            <a:avLst>
              <a:gd name="adj1" fmla="val 13653"/>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E77EFC1-AA5F-F91E-8CB9-A5CE7F35347C}"/>
              </a:ext>
              <a:ext uri="{C183D7F6-B498-43B3-948B-1728B52AA6E4}">
                <adec:decorative xmlns:adec="http://schemas.microsoft.com/office/drawing/2017/decorative" val="1"/>
              </a:ext>
            </a:extLst>
          </p:cNvPr>
          <p:cNvSpPr txBox="1">
            <a:spLocks/>
          </p:cNvSpPr>
          <p:nvPr/>
        </p:nvSpPr>
        <p:spPr>
          <a:xfrm>
            <a:off x="4617926" y="-30471"/>
            <a:ext cx="3236913" cy="2063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1000" b="1" kern="1200">
                <a:solidFill>
                  <a:srgbClr val="C00000"/>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rgbClr val="FF0000"/>
                </a:solidFill>
              </a:rPr>
              <a:t>Unclassified</a:t>
            </a:r>
          </a:p>
        </p:txBody>
      </p:sp>
      <p:sp>
        <p:nvSpPr>
          <p:cNvPr id="6" name="Text Placeholder 4">
            <a:extLst>
              <a:ext uri="{FF2B5EF4-FFF2-40B4-BE49-F238E27FC236}">
                <a16:creationId xmlns:a16="http://schemas.microsoft.com/office/drawing/2014/main" id="{64F3DDDF-1F16-66BC-6EC6-FBBA89E3FD7C}"/>
              </a:ext>
              <a:ext uri="{C183D7F6-B498-43B3-948B-1728B52AA6E4}">
                <adec:decorative xmlns:adec="http://schemas.microsoft.com/office/drawing/2017/decorative" val="1"/>
              </a:ext>
            </a:extLst>
          </p:cNvPr>
          <p:cNvSpPr txBox="1">
            <a:spLocks/>
          </p:cNvSpPr>
          <p:nvPr/>
        </p:nvSpPr>
        <p:spPr>
          <a:xfrm>
            <a:off x="4770326" y="6318324"/>
            <a:ext cx="3084513" cy="2063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1000" b="1" kern="1200">
                <a:solidFill>
                  <a:srgbClr val="C00000"/>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rgbClr val="FF0000"/>
                </a:solidFill>
              </a:rPr>
              <a:t>Unclassified</a:t>
            </a:r>
          </a:p>
        </p:txBody>
      </p:sp>
    </p:spTree>
    <p:extLst>
      <p:ext uri="{BB962C8B-B14F-4D97-AF65-F5344CB8AC3E}">
        <p14:creationId xmlns:p14="http://schemas.microsoft.com/office/powerpoint/2010/main" val="3602462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DF0AC5A2-2DAE-3AA2-39F0-C133E8B7AB7D}"/>
              </a:ext>
            </a:extLst>
          </p:cNvPr>
          <p:cNvSpPr>
            <a:spLocks noGrp="1"/>
          </p:cNvSpPr>
          <p:nvPr>
            <p:ph type="sldNum" sz="quarter" idx="4"/>
          </p:nvPr>
        </p:nvSpPr>
        <p:spPr>
          <a:xfrm>
            <a:off x="9316281" y="6495496"/>
            <a:ext cx="2743200" cy="365125"/>
          </a:xfrm>
        </p:spPr>
        <p:txBody>
          <a:bodyPr/>
          <a:lstStyle/>
          <a:p>
            <a:fld id="{2820A522-6B54-4D34-AC86-31513DF2172F}" type="slidenum">
              <a:rPr lang="en-US" smtClean="0"/>
              <a:pPr/>
              <a:t>7</a:t>
            </a:fld>
            <a:endParaRPr lang="en-US" dirty="0"/>
          </a:p>
        </p:txBody>
      </p:sp>
      <p:sp>
        <p:nvSpPr>
          <p:cNvPr id="5" name="Text Placeholder 5">
            <a:extLst>
              <a:ext uri="{FF2B5EF4-FFF2-40B4-BE49-F238E27FC236}">
                <a16:creationId xmlns:a16="http://schemas.microsoft.com/office/drawing/2014/main" id="{4234370B-4C74-E97A-74CA-F6D3004CC030}"/>
              </a:ext>
            </a:extLst>
          </p:cNvPr>
          <p:cNvSpPr txBox="1">
            <a:spLocks/>
          </p:cNvSpPr>
          <p:nvPr/>
        </p:nvSpPr>
        <p:spPr>
          <a:xfrm>
            <a:off x="4477544" y="11922"/>
            <a:ext cx="3236913" cy="2007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solidFill>
                  <a:srgbClr val="C00000"/>
                </a:solidFill>
              </a:rPr>
              <a:t>Unclassified</a:t>
            </a:r>
          </a:p>
        </p:txBody>
      </p:sp>
      <p:sp>
        <p:nvSpPr>
          <p:cNvPr id="4" name="Text Placeholder 3">
            <a:extLst>
              <a:ext uri="{FF2B5EF4-FFF2-40B4-BE49-F238E27FC236}">
                <a16:creationId xmlns:a16="http://schemas.microsoft.com/office/drawing/2014/main" id="{CE126A04-AA18-7FFA-9ED4-F1A9EC6F30DC}"/>
              </a:ext>
            </a:extLst>
          </p:cNvPr>
          <p:cNvSpPr txBox="1">
            <a:spLocks noGrp="1"/>
          </p:cNvSpPr>
          <p:nvPr>
            <p:ph type="title" idx="4294967295"/>
          </p:nvPr>
        </p:nvSpPr>
        <p:spPr>
          <a:xfrm>
            <a:off x="3804886" y="-51206"/>
            <a:ext cx="8161476" cy="61322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r" defTabSz="914400" rtl="0" eaLnBrk="1" latinLnBrk="0" hangingPunct="1">
              <a:lnSpc>
                <a:spcPct val="90000"/>
              </a:lnSpc>
              <a:spcBef>
                <a:spcPts val="1000"/>
              </a:spcBef>
              <a:buFontTx/>
              <a:buNone/>
              <a:defRPr sz="2250" b="1" kern="1200">
                <a:solidFill>
                  <a:srgbClr val="101129"/>
                </a:solidFill>
                <a:latin typeface="+mn-lt"/>
                <a:ea typeface="+mn-ea"/>
                <a:cs typeface="+mn-cs"/>
              </a:defRPr>
            </a:lvl1pPr>
            <a:lvl2pPr marL="342900" indent="0" algn="r"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685800" indent="0" algn="r"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028700" indent="0" algn="r"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371600" indent="0" algn="r"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3000" b="1" i="0" u="none" strike="noStrike" kern="1200" cap="none" spc="0" normalizeH="0" baseline="0" noProof="0" dirty="0">
                <a:ln>
                  <a:noFill/>
                </a:ln>
                <a:solidFill>
                  <a:srgbClr val="101129"/>
                </a:solidFill>
                <a:effectLst/>
                <a:uLnTx/>
                <a:uFillTx/>
                <a:latin typeface="+mn-lt"/>
                <a:ea typeface="+mn-ea"/>
                <a:cs typeface="+mn-cs"/>
              </a:rPr>
              <a:t>Presence in the U.S.</a:t>
            </a:r>
          </a:p>
        </p:txBody>
      </p:sp>
      <p:sp>
        <p:nvSpPr>
          <p:cNvPr id="3" name="Text Placeholder 4">
            <a:extLst>
              <a:ext uri="{FF2B5EF4-FFF2-40B4-BE49-F238E27FC236}">
                <a16:creationId xmlns:a16="http://schemas.microsoft.com/office/drawing/2014/main" id="{66AFF073-84F1-B2B4-7EE7-7397D6988804}"/>
              </a:ext>
              <a:ext uri="{C183D7F6-B498-43B3-948B-1728B52AA6E4}">
                <adec:decorative xmlns:adec="http://schemas.microsoft.com/office/drawing/2017/decorative" val="1"/>
              </a:ext>
            </a:extLst>
          </p:cNvPr>
          <p:cNvSpPr txBox="1">
            <a:spLocks/>
          </p:cNvSpPr>
          <p:nvPr/>
        </p:nvSpPr>
        <p:spPr>
          <a:xfrm>
            <a:off x="4465526" y="6400800"/>
            <a:ext cx="3236913" cy="2063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1000" b="1" kern="1200">
                <a:solidFill>
                  <a:srgbClr val="C00000"/>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t>Unclassified</a:t>
            </a:r>
          </a:p>
        </p:txBody>
      </p:sp>
      <p:pic>
        <p:nvPicPr>
          <p:cNvPr id="10" name="Picture 9" descr="Shows presence of DCMA within the United States. ">
            <a:extLst>
              <a:ext uri="{FF2B5EF4-FFF2-40B4-BE49-F238E27FC236}">
                <a16:creationId xmlns:a16="http://schemas.microsoft.com/office/drawing/2014/main" id="{CD8BACA4-CA26-678C-DBDD-99B061BC11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133"/>
          <a:stretch/>
        </p:blipFill>
        <p:spPr>
          <a:xfrm>
            <a:off x="-40640" y="1026616"/>
            <a:ext cx="12232640" cy="961158"/>
          </a:xfrm>
          <a:prstGeom prst="rect">
            <a:avLst/>
          </a:prstGeom>
        </p:spPr>
      </p:pic>
      <p:sp>
        <p:nvSpPr>
          <p:cNvPr id="14" name="TextBox 13">
            <a:extLst>
              <a:ext uri="{FF2B5EF4-FFF2-40B4-BE49-F238E27FC236}">
                <a16:creationId xmlns:a16="http://schemas.microsoft.com/office/drawing/2014/main" id="{206044BA-897F-BDE9-11FB-1E6ECD0A9F49}"/>
              </a:ext>
            </a:extLst>
          </p:cNvPr>
          <p:cNvSpPr txBox="1"/>
          <p:nvPr/>
        </p:nvSpPr>
        <p:spPr>
          <a:xfrm>
            <a:off x="2059625" y="1214807"/>
            <a:ext cx="2063835" cy="584775"/>
          </a:xfrm>
          <a:prstGeom prst="rect">
            <a:avLst/>
          </a:prstGeom>
          <a:noFill/>
        </p:spPr>
        <p:txBody>
          <a:bodyPr wrap="none" rtlCol="0">
            <a:spAutoFit/>
          </a:bodyPr>
          <a:lstStyle/>
          <a:p>
            <a:r>
              <a:rPr lang="en-US" sz="1600" b="1">
                <a:solidFill>
                  <a:schemeClr val="bg1"/>
                </a:solidFill>
              </a:rPr>
              <a:t>DCMA Headquarters</a:t>
            </a:r>
          </a:p>
          <a:p>
            <a:r>
              <a:rPr lang="en-US" sz="1600" b="1">
                <a:solidFill>
                  <a:schemeClr val="bg1"/>
                </a:solidFill>
              </a:rPr>
              <a:t>Fort Gregg-Adams, VA</a:t>
            </a:r>
          </a:p>
        </p:txBody>
      </p:sp>
      <p:sp>
        <p:nvSpPr>
          <p:cNvPr id="11" name="TextBox 10">
            <a:extLst>
              <a:ext uri="{FF2B5EF4-FFF2-40B4-BE49-F238E27FC236}">
                <a16:creationId xmlns:a16="http://schemas.microsoft.com/office/drawing/2014/main" id="{42DD99C9-DFA4-ECAE-91B9-AF795D5A9216}"/>
              </a:ext>
            </a:extLst>
          </p:cNvPr>
          <p:cNvSpPr txBox="1"/>
          <p:nvPr/>
        </p:nvSpPr>
        <p:spPr>
          <a:xfrm>
            <a:off x="87086" y="2175965"/>
            <a:ext cx="2905381" cy="523220"/>
          </a:xfrm>
          <a:prstGeom prst="rect">
            <a:avLst/>
          </a:prstGeom>
          <a:solidFill>
            <a:srgbClr val="355C93"/>
          </a:solidFill>
          <a:ln>
            <a:solidFill>
              <a:srgbClr val="355C93"/>
            </a:solidFill>
          </a:ln>
        </p:spPr>
        <p:txBody>
          <a:bodyPr wrap="square" rtlCol="0">
            <a:spAutoFit/>
          </a:bodyPr>
          <a:lstStyle/>
          <a:p>
            <a:r>
              <a:rPr lang="en-US" sz="1400" b="1">
                <a:solidFill>
                  <a:schemeClr val="bg1"/>
                </a:solidFill>
              </a:rPr>
              <a:t>DCMA Western Regional Command</a:t>
            </a:r>
          </a:p>
          <a:p>
            <a:r>
              <a:rPr lang="en-US" sz="1400" b="1">
                <a:solidFill>
                  <a:schemeClr val="bg1"/>
                </a:solidFill>
              </a:rPr>
              <a:t>HQ: Carson, CA</a:t>
            </a:r>
          </a:p>
        </p:txBody>
      </p:sp>
      <p:sp>
        <p:nvSpPr>
          <p:cNvPr id="18" name="TextBox 17">
            <a:extLst>
              <a:ext uri="{FF2B5EF4-FFF2-40B4-BE49-F238E27FC236}">
                <a16:creationId xmlns:a16="http://schemas.microsoft.com/office/drawing/2014/main" id="{85D18E0E-49F2-A436-9655-D0C269EB025E}"/>
              </a:ext>
            </a:extLst>
          </p:cNvPr>
          <p:cNvSpPr txBox="1"/>
          <p:nvPr/>
        </p:nvSpPr>
        <p:spPr>
          <a:xfrm>
            <a:off x="87086" y="2743908"/>
            <a:ext cx="2905381" cy="1660326"/>
          </a:xfrm>
          <a:prstGeom prst="rect">
            <a:avLst/>
          </a:prstGeom>
          <a:noFill/>
        </p:spPr>
        <p:txBody>
          <a:bodyPr wrap="square" rtlCol="0">
            <a:spAutoFit/>
          </a:bodyPr>
          <a:lstStyle/>
          <a:p>
            <a:pPr marL="342900" indent="-342900">
              <a:lnSpc>
                <a:spcPct val="107000"/>
              </a:lnSpc>
              <a:buFont typeface="Symbol" panose="05050102010706020507" pitchFamily="18" charset="2"/>
              <a:buChar char=""/>
            </a:pPr>
            <a:r>
              <a:rPr lang="en-US" sz="1200" kern="100" dirty="0">
                <a:latin typeface="Calibri" panose="020F0502020204030204" pitchFamily="34" charset="0"/>
                <a:ea typeface="Calibri" panose="020F0502020204030204" pitchFamily="34" charset="0"/>
                <a:cs typeface="Times New Roman" panose="02020603050405020304" pitchFamily="18" charset="0"/>
              </a:rPr>
              <a:t>DCMA Southern California</a:t>
            </a:r>
          </a:p>
          <a:p>
            <a:pPr marL="342900" indent="-342900">
              <a:lnSpc>
                <a:spcPct val="107000"/>
              </a:lnSpc>
              <a:buFont typeface="Symbol" panose="05050102010706020507" pitchFamily="18" charset="2"/>
              <a:buChar char=""/>
            </a:pPr>
            <a:r>
              <a:rPr lang="en-US" sz="1200" kern="100" dirty="0">
                <a:latin typeface="Calibri" panose="020F0502020204030204" pitchFamily="34" charset="0"/>
                <a:ea typeface="Calibri" panose="020F0502020204030204" pitchFamily="34" charset="0"/>
                <a:cs typeface="Times New Roman" panose="02020603050405020304" pitchFamily="18" charset="0"/>
              </a:rPr>
              <a:t>DCMA Mountain Pacific</a:t>
            </a:r>
          </a:p>
          <a:p>
            <a:pPr marL="342900" indent="-342900">
              <a:lnSpc>
                <a:spcPct val="107000"/>
              </a:lnSpc>
              <a:buFont typeface="Symbol" panose="05050102010706020507" pitchFamily="18" charset="2"/>
              <a:buChar char=""/>
            </a:pPr>
            <a:r>
              <a:rPr lang="en-US" sz="1200" kern="100" dirty="0">
                <a:latin typeface="Calibri" panose="020F0502020204030204" pitchFamily="34" charset="0"/>
                <a:ea typeface="Calibri" panose="020F0502020204030204" pitchFamily="34" charset="0"/>
                <a:cs typeface="Times New Roman" panose="02020603050405020304" pitchFamily="18" charset="0"/>
              </a:rPr>
              <a:t>DCMA Space Enterprise</a:t>
            </a:r>
          </a:p>
          <a:p>
            <a:pPr marL="342900" indent="-342900">
              <a:lnSpc>
                <a:spcPct val="107000"/>
              </a:lnSpc>
              <a:buFont typeface="Symbol" panose="05050102010706020507" pitchFamily="18" charset="2"/>
              <a:buChar char=""/>
            </a:pPr>
            <a:r>
              <a:rPr lang="en-US" sz="1200" kern="100" dirty="0">
                <a:latin typeface="Calibri" panose="020F0502020204030204" pitchFamily="34" charset="0"/>
                <a:ea typeface="Calibri" panose="020F0502020204030204" pitchFamily="34" charset="0"/>
                <a:cs typeface="Times New Roman" panose="02020603050405020304" pitchFamily="18" charset="0"/>
              </a:rPr>
              <a:t>DCMA Missiles</a:t>
            </a:r>
          </a:p>
          <a:p>
            <a:pPr marL="342900" indent="-342900">
              <a:lnSpc>
                <a:spcPct val="107000"/>
              </a:lnSpc>
              <a:buFont typeface="Symbol" panose="05050102010706020507" pitchFamily="18" charset="2"/>
              <a:buChar char=""/>
            </a:pPr>
            <a:r>
              <a:rPr lang="en-US" sz="1200" kern="100" dirty="0">
                <a:latin typeface="Calibri" panose="020F0502020204030204" pitchFamily="34" charset="0"/>
                <a:ea typeface="Calibri" panose="020F0502020204030204" pitchFamily="34" charset="0"/>
                <a:cs typeface="Times New Roman" panose="02020603050405020304" pitchFamily="18" charset="0"/>
              </a:rPr>
              <a:t>DCMA Boeing Seattle</a:t>
            </a:r>
          </a:p>
          <a:p>
            <a:pPr marL="342900" indent="-342900">
              <a:lnSpc>
                <a:spcPct val="107000"/>
              </a:lnSpc>
              <a:buFont typeface="Symbol" panose="05050102010706020507" pitchFamily="18" charset="2"/>
              <a:buChar char=""/>
            </a:pPr>
            <a:r>
              <a:rPr lang="en-US" sz="1200" kern="100" dirty="0">
                <a:latin typeface="Calibri" panose="020F0502020204030204" pitchFamily="34" charset="0"/>
                <a:ea typeface="Calibri" panose="020F0502020204030204" pitchFamily="34" charset="0"/>
                <a:cs typeface="Times New Roman" panose="02020603050405020304" pitchFamily="18" charset="0"/>
              </a:rPr>
              <a:t>DCMA Palmdale</a:t>
            </a:r>
          </a:p>
          <a:p>
            <a:pPr marL="342900" indent="-342900">
              <a:lnSpc>
                <a:spcPct val="107000"/>
              </a:lnSpc>
              <a:buFont typeface="Symbol" panose="05050102010706020507" pitchFamily="18" charset="2"/>
              <a:buChar char=""/>
            </a:pPr>
            <a:r>
              <a:rPr lang="en-US" sz="1200" kern="100" dirty="0">
                <a:latin typeface="Calibri" panose="020F0502020204030204" pitchFamily="34" charset="0"/>
                <a:ea typeface="Calibri" panose="020F0502020204030204" pitchFamily="34" charset="0"/>
                <a:cs typeface="Times New Roman" panose="02020603050405020304" pitchFamily="18" charset="0"/>
              </a:rPr>
              <a:t>DCMA NASA Product Ops</a:t>
            </a:r>
          </a:p>
          <a:p>
            <a:endParaRPr lang="en-US" sz="1200" dirty="0"/>
          </a:p>
        </p:txBody>
      </p:sp>
      <p:sp>
        <p:nvSpPr>
          <p:cNvPr id="12" name="TextBox 11">
            <a:extLst>
              <a:ext uri="{FF2B5EF4-FFF2-40B4-BE49-F238E27FC236}">
                <a16:creationId xmlns:a16="http://schemas.microsoft.com/office/drawing/2014/main" id="{C06A1FDB-CF42-742D-D08E-23F3A322C3D5}"/>
              </a:ext>
            </a:extLst>
          </p:cNvPr>
          <p:cNvSpPr txBox="1"/>
          <p:nvPr/>
        </p:nvSpPr>
        <p:spPr>
          <a:xfrm>
            <a:off x="3091543" y="2175965"/>
            <a:ext cx="2905381" cy="523220"/>
          </a:xfrm>
          <a:prstGeom prst="rect">
            <a:avLst/>
          </a:prstGeom>
          <a:solidFill>
            <a:srgbClr val="355C93"/>
          </a:solidFill>
          <a:ln>
            <a:solidFill>
              <a:srgbClr val="355C93"/>
            </a:solidFill>
          </a:ln>
        </p:spPr>
        <p:txBody>
          <a:bodyPr wrap="square" rtlCol="0">
            <a:spAutoFit/>
          </a:bodyPr>
          <a:lstStyle/>
          <a:p>
            <a:r>
              <a:rPr lang="en-US" sz="1400" b="1">
                <a:solidFill>
                  <a:schemeClr val="bg1"/>
                </a:solidFill>
              </a:rPr>
              <a:t>DCMA Central Regional Command</a:t>
            </a:r>
          </a:p>
          <a:p>
            <a:r>
              <a:rPr lang="en-US" sz="1400" b="1">
                <a:solidFill>
                  <a:schemeClr val="bg1"/>
                </a:solidFill>
              </a:rPr>
              <a:t>HQ: Chicago, IL</a:t>
            </a:r>
          </a:p>
        </p:txBody>
      </p:sp>
      <p:sp>
        <p:nvSpPr>
          <p:cNvPr id="25" name="TextBox 24">
            <a:extLst>
              <a:ext uri="{FF2B5EF4-FFF2-40B4-BE49-F238E27FC236}">
                <a16:creationId xmlns:a16="http://schemas.microsoft.com/office/drawing/2014/main" id="{173352AC-87E6-47D5-1174-7D42158C112B}"/>
              </a:ext>
            </a:extLst>
          </p:cNvPr>
          <p:cNvSpPr txBox="1"/>
          <p:nvPr/>
        </p:nvSpPr>
        <p:spPr>
          <a:xfrm>
            <a:off x="3091543" y="2743908"/>
            <a:ext cx="2905381" cy="1929759"/>
          </a:xfrm>
          <a:prstGeom prst="rect">
            <a:avLst/>
          </a:prstGeom>
          <a:noFill/>
        </p:spPr>
        <p:txBody>
          <a:bodyPr wrap="square" rtlCol="0">
            <a:spAutoFit/>
          </a:bodyPr>
          <a:lstStyle/>
          <a:p>
            <a:pPr marL="342900" indent="-342900">
              <a:lnSpc>
                <a:spcPct val="107000"/>
              </a:lnSpc>
              <a:buFont typeface="Symbol" panose="05050102010706020507" pitchFamily="18" charset="2"/>
              <a:buChar char=""/>
            </a:pPr>
            <a:r>
              <a:rPr lang="en-US" sz="1200" kern="100" dirty="0">
                <a:latin typeface="Calibri" panose="020F0502020204030204" pitchFamily="34" charset="0"/>
                <a:ea typeface="Calibri" panose="020F0502020204030204" pitchFamily="34" charset="0"/>
                <a:cs typeface="Times New Roman" panose="02020603050405020304" pitchFamily="18" charset="0"/>
              </a:rPr>
              <a:t>DCMA South</a:t>
            </a:r>
          </a:p>
          <a:p>
            <a:pPr marL="342900" indent="-342900">
              <a:lnSpc>
                <a:spcPct val="107000"/>
              </a:lnSpc>
              <a:buFont typeface="Symbol" panose="05050102010706020507" pitchFamily="18" charset="2"/>
              <a:buChar char=""/>
            </a:pPr>
            <a:r>
              <a:rPr lang="en-US" sz="1200" kern="100" dirty="0">
                <a:latin typeface="Calibri" panose="020F0502020204030204" pitchFamily="34" charset="0"/>
                <a:ea typeface="Calibri" panose="020F0502020204030204" pitchFamily="34" charset="0"/>
                <a:cs typeface="Times New Roman" panose="02020603050405020304" pitchFamily="18" charset="0"/>
              </a:rPr>
              <a:t>DCMA Land Systems</a:t>
            </a:r>
          </a:p>
          <a:p>
            <a:pPr marL="342900" indent="-342900">
              <a:lnSpc>
                <a:spcPct val="107000"/>
              </a:lnSpc>
              <a:buFont typeface="Symbol" panose="05050102010706020507" pitchFamily="18" charset="2"/>
              <a:buChar char=""/>
            </a:pPr>
            <a:r>
              <a:rPr lang="en-US" sz="1200" kern="100" dirty="0">
                <a:latin typeface="Calibri" panose="020F0502020204030204" pitchFamily="34" charset="0"/>
                <a:ea typeface="Calibri" panose="020F0502020204030204" pitchFamily="34" charset="0"/>
                <a:cs typeface="Times New Roman" panose="02020603050405020304" pitchFamily="18" charset="0"/>
              </a:rPr>
              <a:t>DCMA Ohio River Valley</a:t>
            </a:r>
          </a:p>
          <a:p>
            <a:pPr marL="342900" indent="-342900">
              <a:lnSpc>
                <a:spcPct val="107000"/>
              </a:lnSpc>
              <a:buFont typeface="Symbol" panose="05050102010706020507" pitchFamily="18" charset="2"/>
              <a:buChar char=""/>
            </a:pPr>
            <a:r>
              <a:rPr lang="en-US" sz="1200" kern="100" dirty="0">
                <a:latin typeface="Calibri" panose="020F0502020204030204" pitchFamily="34" charset="0"/>
                <a:ea typeface="Calibri" panose="020F0502020204030204" pitchFamily="34" charset="0"/>
                <a:cs typeface="Times New Roman" panose="02020603050405020304" pitchFamily="18" charset="0"/>
              </a:rPr>
              <a:t>DCMA Chicago</a:t>
            </a:r>
          </a:p>
          <a:p>
            <a:pPr marL="342900" indent="-342900">
              <a:lnSpc>
                <a:spcPct val="107000"/>
              </a:lnSpc>
              <a:buFont typeface="Symbol" panose="05050102010706020507" pitchFamily="18" charset="2"/>
              <a:buChar char=""/>
            </a:pPr>
            <a:r>
              <a:rPr lang="en-US" sz="1200" kern="100" dirty="0">
                <a:latin typeface="Calibri" panose="020F0502020204030204" pitchFamily="34" charset="0"/>
                <a:ea typeface="Calibri" panose="020F0502020204030204" pitchFamily="34" charset="0"/>
                <a:cs typeface="Times New Roman" panose="02020603050405020304" pitchFamily="18" charset="0"/>
              </a:rPr>
              <a:t>DCMA Twin Cities</a:t>
            </a:r>
          </a:p>
          <a:p>
            <a:pPr marL="342900" indent="-342900">
              <a:lnSpc>
                <a:spcPct val="107000"/>
              </a:lnSpc>
              <a:buFont typeface="Symbol" panose="05050102010706020507" pitchFamily="18" charset="2"/>
              <a:buChar char=""/>
            </a:pPr>
            <a:r>
              <a:rPr lang="en-US" sz="1200" kern="100" dirty="0">
                <a:latin typeface="Calibri" panose="020F0502020204030204" pitchFamily="34" charset="0"/>
                <a:ea typeface="Calibri" panose="020F0502020204030204" pitchFamily="34" charset="0"/>
                <a:cs typeface="Times New Roman" panose="02020603050405020304" pitchFamily="18" charset="0"/>
              </a:rPr>
              <a:t>DCMA Bell Textron Fort Worth</a:t>
            </a:r>
          </a:p>
          <a:p>
            <a:pPr marL="342900" indent="-342900">
              <a:lnSpc>
                <a:spcPct val="107000"/>
              </a:lnSpc>
              <a:buFont typeface="Symbol" panose="05050102010706020507" pitchFamily="18" charset="2"/>
              <a:buChar char=""/>
            </a:pPr>
            <a:r>
              <a:rPr lang="en-US" sz="1200" kern="100" dirty="0">
                <a:latin typeface="Calibri" panose="020F0502020204030204" pitchFamily="34" charset="0"/>
                <a:ea typeface="Calibri" panose="020F0502020204030204" pitchFamily="34" charset="0"/>
                <a:cs typeface="Times New Roman" panose="02020603050405020304" pitchFamily="18" charset="0"/>
              </a:rPr>
              <a:t>DCMA Boeing St. Louis</a:t>
            </a:r>
          </a:p>
          <a:p>
            <a:pPr marL="342900" indent="-342900">
              <a:lnSpc>
                <a:spcPct val="107000"/>
              </a:lnSpc>
              <a:spcAft>
                <a:spcPts val="800"/>
              </a:spcAft>
              <a:buFont typeface="Symbol" panose="05050102010706020507" pitchFamily="18" charset="2"/>
              <a:buChar char=""/>
            </a:pPr>
            <a:r>
              <a:rPr lang="en-US" sz="1200" kern="100" dirty="0">
                <a:latin typeface="Calibri" panose="020F0502020204030204" pitchFamily="34" charset="0"/>
                <a:ea typeface="Calibri" panose="020F0502020204030204" pitchFamily="34" charset="0"/>
                <a:cs typeface="Times New Roman" panose="02020603050405020304" pitchFamily="18" charset="0"/>
              </a:rPr>
              <a:t>DCMA Lockheed Martin Fort Worth</a:t>
            </a:r>
          </a:p>
          <a:p>
            <a:endParaRPr lang="en-US" sz="1000" dirty="0"/>
          </a:p>
        </p:txBody>
      </p:sp>
      <p:sp>
        <p:nvSpPr>
          <p:cNvPr id="13" name="TextBox 12">
            <a:extLst>
              <a:ext uri="{FF2B5EF4-FFF2-40B4-BE49-F238E27FC236}">
                <a16:creationId xmlns:a16="http://schemas.microsoft.com/office/drawing/2014/main" id="{7F769128-CC97-4FB9-142C-18AAE467C5E7}"/>
              </a:ext>
            </a:extLst>
          </p:cNvPr>
          <p:cNvSpPr txBox="1"/>
          <p:nvPr/>
        </p:nvSpPr>
        <p:spPr>
          <a:xfrm>
            <a:off x="6096000" y="2175965"/>
            <a:ext cx="2905381" cy="523220"/>
          </a:xfrm>
          <a:prstGeom prst="rect">
            <a:avLst/>
          </a:prstGeom>
          <a:solidFill>
            <a:srgbClr val="355C93"/>
          </a:solidFill>
          <a:ln>
            <a:solidFill>
              <a:srgbClr val="355C93"/>
            </a:solidFill>
          </a:ln>
        </p:spPr>
        <p:txBody>
          <a:bodyPr wrap="square" rtlCol="0">
            <a:spAutoFit/>
          </a:bodyPr>
          <a:lstStyle/>
          <a:p>
            <a:r>
              <a:rPr lang="en-US" sz="1400" b="1">
                <a:solidFill>
                  <a:schemeClr val="bg1"/>
                </a:solidFill>
              </a:rPr>
              <a:t>DCMA Eastern Regional Command</a:t>
            </a:r>
          </a:p>
          <a:p>
            <a:r>
              <a:rPr lang="en-US" sz="1400" b="1">
                <a:solidFill>
                  <a:schemeClr val="bg1"/>
                </a:solidFill>
              </a:rPr>
              <a:t>HQ: Boston, MA</a:t>
            </a:r>
          </a:p>
        </p:txBody>
      </p:sp>
      <p:sp>
        <p:nvSpPr>
          <p:cNvPr id="26" name="TextBox 25">
            <a:extLst>
              <a:ext uri="{FF2B5EF4-FFF2-40B4-BE49-F238E27FC236}">
                <a16:creationId xmlns:a16="http://schemas.microsoft.com/office/drawing/2014/main" id="{FB794552-417A-1F0E-266D-E0A156CF449D}"/>
              </a:ext>
            </a:extLst>
          </p:cNvPr>
          <p:cNvSpPr txBox="1"/>
          <p:nvPr/>
        </p:nvSpPr>
        <p:spPr>
          <a:xfrm>
            <a:off x="6096000" y="2743909"/>
            <a:ext cx="2905381" cy="2324995"/>
          </a:xfrm>
          <a:prstGeom prst="rect">
            <a:avLst/>
          </a:prstGeom>
          <a:noFill/>
        </p:spPr>
        <p:txBody>
          <a:bodyPr wrap="square" rtlCol="0">
            <a:spAutoFit/>
          </a:bodyPr>
          <a:lstStyle/>
          <a:p>
            <a:pPr marL="342900" indent="-342900">
              <a:lnSpc>
                <a:spcPct val="107000"/>
              </a:lnSpc>
              <a:buFont typeface="Symbol" panose="05050102010706020507" pitchFamily="18" charset="2"/>
              <a:buChar char=""/>
            </a:pPr>
            <a:r>
              <a:rPr lang="en-US" sz="1200" kern="100" dirty="0">
                <a:latin typeface="Calibri" panose="020F0502020204030204" pitchFamily="34" charset="0"/>
                <a:ea typeface="Calibri" panose="020F0502020204030204" pitchFamily="34" charset="0"/>
                <a:cs typeface="Times New Roman" panose="02020603050405020304" pitchFamily="18" charset="0"/>
              </a:rPr>
              <a:t>DCMA Northeast</a:t>
            </a:r>
          </a:p>
          <a:p>
            <a:pPr marL="342900" indent="-342900">
              <a:lnSpc>
                <a:spcPct val="107000"/>
              </a:lnSpc>
              <a:buFont typeface="Symbol" panose="05050102010706020507" pitchFamily="18" charset="2"/>
              <a:buChar char=""/>
            </a:pPr>
            <a:r>
              <a:rPr lang="en-US" sz="1200" kern="100" dirty="0">
                <a:latin typeface="Calibri" panose="020F0502020204030204" pitchFamily="34" charset="0"/>
                <a:ea typeface="Calibri" panose="020F0502020204030204" pitchFamily="34" charset="0"/>
                <a:cs typeface="Times New Roman" panose="02020603050405020304" pitchFamily="18" charset="0"/>
              </a:rPr>
              <a:t>DCMA Mid-Atlantic</a:t>
            </a:r>
          </a:p>
          <a:p>
            <a:pPr marL="342900" indent="-342900">
              <a:lnSpc>
                <a:spcPct val="107000"/>
              </a:lnSpc>
              <a:buFont typeface="Symbol" panose="05050102010706020507" pitchFamily="18" charset="2"/>
              <a:buChar char=""/>
            </a:pPr>
            <a:r>
              <a:rPr lang="en-US" sz="1200" kern="100" dirty="0">
                <a:latin typeface="Calibri" panose="020F0502020204030204" pitchFamily="34" charset="0"/>
                <a:ea typeface="Calibri" panose="020F0502020204030204" pitchFamily="34" charset="0"/>
                <a:cs typeface="Times New Roman" panose="02020603050405020304" pitchFamily="18" charset="0"/>
              </a:rPr>
              <a:t>DCMA Southeast</a:t>
            </a:r>
          </a:p>
          <a:p>
            <a:pPr marL="342900" indent="-342900">
              <a:lnSpc>
                <a:spcPct val="107000"/>
              </a:lnSpc>
              <a:buFont typeface="Symbol" panose="05050102010706020507" pitchFamily="18" charset="2"/>
              <a:buChar char=""/>
            </a:pPr>
            <a:r>
              <a:rPr lang="en-US" sz="1200" kern="100" dirty="0">
                <a:latin typeface="Calibri" panose="020F0502020204030204" pitchFamily="34" charset="0"/>
                <a:ea typeface="Calibri" panose="020F0502020204030204" pitchFamily="34" charset="0"/>
                <a:cs typeface="Times New Roman" panose="02020603050405020304" pitchFamily="18" charset="0"/>
              </a:rPr>
              <a:t>DCMA Radar &amp; Sensors</a:t>
            </a:r>
          </a:p>
          <a:p>
            <a:pPr marL="342900" indent="-342900">
              <a:lnSpc>
                <a:spcPct val="107000"/>
              </a:lnSpc>
              <a:buFont typeface="Symbol" panose="05050102010706020507" pitchFamily="18" charset="2"/>
              <a:buChar char=""/>
            </a:pPr>
            <a:r>
              <a:rPr lang="en-US" sz="1200" kern="100" dirty="0">
                <a:latin typeface="Calibri" panose="020F0502020204030204" pitchFamily="34" charset="0"/>
                <a:ea typeface="Calibri" panose="020F0502020204030204" pitchFamily="34" charset="0"/>
                <a:cs typeface="Times New Roman" panose="02020603050405020304" pitchFamily="18" charset="0"/>
              </a:rPr>
              <a:t>DCMA Springfield</a:t>
            </a:r>
          </a:p>
          <a:p>
            <a:pPr marL="342900" indent="-342900">
              <a:lnSpc>
                <a:spcPct val="107000"/>
              </a:lnSpc>
              <a:buFont typeface="Symbol" panose="05050102010706020507" pitchFamily="18" charset="2"/>
              <a:buChar char=""/>
            </a:pPr>
            <a:r>
              <a:rPr lang="en-US" sz="1200" kern="100" dirty="0">
                <a:latin typeface="Calibri" panose="020F0502020204030204" pitchFamily="34" charset="0"/>
                <a:ea typeface="Calibri" panose="020F0502020204030204" pitchFamily="34" charset="0"/>
                <a:cs typeface="Times New Roman" panose="02020603050405020304" pitchFamily="18" charset="0"/>
              </a:rPr>
              <a:t>DCMA Boeing Philadelphia</a:t>
            </a:r>
          </a:p>
          <a:p>
            <a:pPr marL="342900" indent="-342900">
              <a:lnSpc>
                <a:spcPct val="107000"/>
              </a:lnSpc>
              <a:buFont typeface="Symbol" panose="05050102010706020507" pitchFamily="18" charset="2"/>
              <a:buChar char=""/>
            </a:pPr>
            <a:r>
              <a:rPr lang="en-US" sz="1200" kern="100" dirty="0">
                <a:latin typeface="Calibri" panose="020F0502020204030204" pitchFamily="34" charset="0"/>
                <a:ea typeface="Calibri" panose="020F0502020204030204" pitchFamily="34" charset="0"/>
                <a:cs typeface="Times New Roman" panose="02020603050405020304" pitchFamily="18" charset="0"/>
              </a:rPr>
              <a:t>DCMA Lockheed Martin Marietta</a:t>
            </a:r>
          </a:p>
          <a:p>
            <a:pPr marL="342900" indent="-342900">
              <a:lnSpc>
                <a:spcPct val="107000"/>
              </a:lnSpc>
              <a:buFont typeface="Symbol" panose="05050102010706020507" pitchFamily="18" charset="2"/>
              <a:buChar char=""/>
            </a:pPr>
            <a:r>
              <a:rPr lang="en-US" sz="1200" kern="100" dirty="0">
                <a:latin typeface="Calibri" panose="020F0502020204030204" pitchFamily="34" charset="0"/>
                <a:ea typeface="Calibri" panose="020F0502020204030204" pitchFamily="34" charset="0"/>
                <a:cs typeface="Times New Roman" panose="02020603050405020304" pitchFamily="18" charset="0"/>
              </a:rPr>
              <a:t>DCMA Sikorsky Aircraft Stratford</a:t>
            </a:r>
          </a:p>
          <a:p>
            <a:pPr marL="342900" indent="-342900">
              <a:lnSpc>
                <a:spcPct val="107000"/>
              </a:lnSpc>
              <a:buFont typeface="Symbol" panose="05050102010706020507" pitchFamily="18" charset="2"/>
              <a:buChar char=""/>
            </a:pPr>
            <a:r>
              <a:rPr lang="en-US" sz="1200" kern="100" dirty="0">
                <a:latin typeface="Calibri" panose="020F0502020204030204" pitchFamily="34" charset="0"/>
                <a:ea typeface="Calibri" panose="020F0502020204030204" pitchFamily="34" charset="0"/>
                <a:cs typeface="Times New Roman" panose="02020603050405020304" pitchFamily="18" charset="0"/>
              </a:rPr>
              <a:t>DCMA Aircraft Propulsion Ops</a:t>
            </a:r>
          </a:p>
          <a:p>
            <a:pPr marL="342900" indent="-342900">
              <a:lnSpc>
                <a:spcPct val="107000"/>
              </a:lnSpc>
              <a:spcAft>
                <a:spcPts val="800"/>
              </a:spcAft>
              <a:buFont typeface="Symbol" panose="05050102010706020507" pitchFamily="18" charset="2"/>
              <a:buChar char=""/>
            </a:pPr>
            <a:r>
              <a:rPr lang="en-US" sz="1200" kern="100" dirty="0">
                <a:latin typeface="Calibri" panose="020F0502020204030204" pitchFamily="34" charset="0"/>
                <a:ea typeface="Calibri" panose="020F0502020204030204" pitchFamily="34" charset="0"/>
                <a:cs typeface="Times New Roman" panose="02020603050405020304" pitchFamily="18" charset="0"/>
              </a:rPr>
              <a:t>DCMA Naval Special Emphasis Ops</a:t>
            </a:r>
          </a:p>
          <a:p>
            <a:endParaRPr lang="en-US" sz="1000" dirty="0"/>
          </a:p>
        </p:txBody>
      </p:sp>
      <p:sp>
        <p:nvSpPr>
          <p:cNvPr id="15" name="TextBox 14">
            <a:extLst>
              <a:ext uri="{FF2B5EF4-FFF2-40B4-BE49-F238E27FC236}">
                <a16:creationId xmlns:a16="http://schemas.microsoft.com/office/drawing/2014/main" id="{DA41C7E4-249F-74D3-AF27-B7E938BBE4E0}"/>
              </a:ext>
              <a:ext uri="{C183D7F6-B498-43B3-948B-1728B52AA6E4}">
                <adec:decorative xmlns:adec="http://schemas.microsoft.com/office/drawing/2017/decorative" val="1"/>
              </a:ext>
            </a:extLst>
          </p:cNvPr>
          <p:cNvSpPr txBox="1"/>
          <p:nvPr/>
        </p:nvSpPr>
        <p:spPr>
          <a:xfrm>
            <a:off x="6510236" y="1141256"/>
            <a:ext cx="4177696" cy="707886"/>
          </a:xfrm>
          <a:prstGeom prst="rect">
            <a:avLst/>
          </a:prstGeom>
          <a:noFill/>
        </p:spPr>
        <p:txBody>
          <a:bodyPr wrap="square" rtlCol="0">
            <a:spAutoFit/>
          </a:bodyPr>
          <a:lstStyle/>
          <a:p>
            <a:pPr marL="285750" indent="-111125">
              <a:buFont typeface="Arial" panose="020B0604020202020204" pitchFamily="34" charset="0"/>
              <a:buChar char="•"/>
            </a:pPr>
            <a:r>
              <a:rPr lang="en-US" sz="1400" dirty="0">
                <a:solidFill>
                  <a:schemeClr val="accent5">
                    <a:lumMod val="75000"/>
                  </a:schemeClr>
                </a:solidFill>
              </a:rPr>
              <a:t>36 CONUS Contract Management Offices</a:t>
            </a:r>
          </a:p>
          <a:p>
            <a:pPr marL="742950" lvl="1" indent="-111125">
              <a:buFont typeface="Arial" panose="020B0604020202020204" pitchFamily="34" charset="0"/>
              <a:buChar char="•"/>
            </a:pPr>
            <a:r>
              <a:rPr lang="en-US" sz="1200" dirty="0">
                <a:solidFill>
                  <a:schemeClr val="accent5">
                    <a:lumMod val="75000"/>
                  </a:schemeClr>
                </a:solidFill>
              </a:rPr>
              <a:t> 43 total including International &amp; Special Programs</a:t>
            </a:r>
          </a:p>
          <a:p>
            <a:pPr marL="285750" indent="-111125">
              <a:buFont typeface="Arial" panose="020B0604020202020204" pitchFamily="34" charset="0"/>
              <a:buChar char="•"/>
            </a:pPr>
            <a:r>
              <a:rPr lang="en-US" sz="1400" dirty="0">
                <a:solidFill>
                  <a:schemeClr val="accent5">
                    <a:lumMod val="75000"/>
                  </a:schemeClr>
                </a:solidFill>
              </a:rPr>
              <a:t>10,000+ serviced contractor locations</a:t>
            </a:r>
          </a:p>
        </p:txBody>
      </p:sp>
      <p:sp>
        <p:nvSpPr>
          <p:cNvPr id="16" name="TextBox 15">
            <a:extLst>
              <a:ext uri="{FF2B5EF4-FFF2-40B4-BE49-F238E27FC236}">
                <a16:creationId xmlns:a16="http://schemas.microsoft.com/office/drawing/2014/main" id="{539027DE-3E77-4453-F260-8C668BBDCAE5}"/>
              </a:ext>
            </a:extLst>
          </p:cNvPr>
          <p:cNvSpPr txBox="1"/>
          <p:nvPr/>
        </p:nvSpPr>
        <p:spPr>
          <a:xfrm>
            <a:off x="9100457" y="2175965"/>
            <a:ext cx="2905382" cy="523220"/>
          </a:xfrm>
          <a:prstGeom prst="rect">
            <a:avLst/>
          </a:prstGeom>
          <a:solidFill>
            <a:srgbClr val="355C93"/>
          </a:solidFill>
          <a:ln>
            <a:solidFill>
              <a:srgbClr val="355C93"/>
            </a:solidFill>
          </a:ln>
        </p:spPr>
        <p:txBody>
          <a:bodyPr wrap="square" rtlCol="0">
            <a:spAutoFit/>
          </a:bodyPr>
          <a:lstStyle/>
          <a:p>
            <a:r>
              <a:rPr lang="en-US" sz="1400" b="1">
                <a:solidFill>
                  <a:schemeClr val="bg1"/>
                </a:solidFill>
              </a:rPr>
              <a:t>DCMA Aircraft Integrated </a:t>
            </a:r>
            <a:r>
              <a:rPr lang="en-US" sz="1400" b="1" err="1">
                <a:solidFill>
                  <a:schemeClr val="bg1"/>
                </a:solidFill>
              </a:rPr>
              <a:t>Maint</a:t>
            </a:r>
            <a:r>
              <a:rPr lang="en-US" sz="1400" b="1">
                <a:solidFill>
                  <a:schemeClr val="bg1"/>
                </a:solidFill>
              </a:rPr>
              <a:t>. Ops</a:t>
            </a:r>
          </a:p>
          <a:p>
            <a:r>
              <a:rPr lang="en-US" sz="1400" b="1">
                <a:solidFill>
                  <a:schemeClr val="bg1"/>
                </a:solidFill>
              </a:rPr>
              <a:t>HQ: St. Augustine, FL</a:t>
            </a:r>
          </a:p>
        </p:txBody>
      </p:sp>
      <p:sp>
        <p:nvSpPr>
          <p:cNvPr id="17" name="TextBox 16">
            <a:extLst>
              <a:ext uri="{FF2B5EF4-FFF2-40B4-BE49-F238E27FC236}">
                <a16:creationId xmlns:a16="http://schemas.microsoft.com/office/drawing/2014/main" id="{13D1ADDA-9A99-05A4-7941-0FDB112A3CDD}"/>
              </a:ext>
            </a:extLst>
          </p:cNvPr>
          <p:cNvSpPr txBox="1"/>
          <p:nvPr/>
        </p:nvSpPr>
        <p:spPr>
          <a:xfrm>
            <a:off x="9100458" y="2765679"/>
            <a:ext cx="2666679" cy="1477328"/>
          </a:xfrm>
          <a:prstGeom prst="rect">
            <a:avLst/>
          </a:prstGeom>
          <a:noFill/>
        </p:spPr>
        <p:txBody>
          <a:bodyPr wrap="square" rtlCol="0">
            <a:spAutoFit/>
          </a:bodyPr>
          <a:lstStyle>
            <a:defPPr>
              <a:defRPr lang="en-US"/>
            </a:defPPr>
            <a:lvl1pPr marL="342900" marR="0" lvl="0" indent="-342900">
              <a:lnSpc>
                <a:spcPct val="107000"/>
              </a:lnSpc>
              <a:spcBef>
                <a:spcPts val="0"/>
              </a:spcBef>
              <a:spcAft>
                <a:spcPts val="0"/>
              </a:spcAft>
              <a:buFont typeface="Symbol" panose="05050102010706020507" pitchFamily="18" charset="2"/>
              <a:buChar char=""/>
              <a:defRPr sz="1200" kern="100">
                <a:effectLst/>
                <a:latin typeface="Calibri" panose="020F0502020204030204" pitchFamily="34" charset="0"/>
                <a:ea typeface="Calibri" panose="020F0502020204030204" pitchFamily="34" charset="0"/>
                <a:cs typeface="Times New Roman" panose="02020603050405020304" pitchFamily="18" charset="0"/>
              </a:defRPr>
            </a:lvl1pPr>
          </a:lstStyle>
          <a:p>
            <a:r>
              <a:rPr lang="en-US"/>
              <a:t>AIMO Eglin</a:t>
            </a:r>
          </a:p>
          <a:p>
            <a:r>
              <a:rPr lang="en-US"/>
              <a:t>AIMO Greenville</a:t>
            </a:r>
          </a:p>
          <a:p>
            <a:r>
              <a:rPr lang="en-US"/>
              <a:t>AIMO San Antonio</a:t>
            </a:r>
          </a:p>
          <a:p>
            <a:r>
              <a:rPr lang="en-US"/>
              <a:t>AIMO North Texas</a:t>
            </a:r>
          </a:p>
          <a:p>
            <a:r>
              <a:rPr lang="en-US"/>
              <a:t>AIMO Oklahoma City</a:t>
            </a:r>
          </a:p>
          <a:p>
            <a:r>
              <a:rPr lang="en-US"/>
              <a:t>AIMO St. Augustine</a:t>
            </a:r>
          </a:p>
          <a:p>
            <a:endParaRPr lang="en-US"/>
          </a:p>
        </p:txBody>
      </p:sp>
    </p:spTree>
    <p:extLst>
      <p:ext uri="{BB962C8B-B14F-4D97-AF65-F5344CB8AC3E}">
        <p14:creationId xmlns:p14="http://schemas.microsoft.com/office/powerpoint/2010/main" val="3483528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0F29CA-305E-0EFC-1E7C-C0A7DB8A074E}"/>
              </a:ext>
            </a:extLst>
          </p:cNvPr>
          <p:cNvSpPr>
            <a:spLocks noGrp="1"/>
          </p:cNvSpPr>
          <p:nvPr>
            <p:ph type="sldNum" sz="quarter" idx="4"/>
          </p:nvPr>
        </p:nvSpPr>
        <p:spPr>
          <a:xfrm>
            <a:off x="9316281" y="6506384"/>
            <a:ext cx="2743200" cy="365125"/>
          </a:xfrm>
        </p:spPr>
        <p:txBody>
          <a:bodyPr/>
          <a:lstStyle/>
          <a:p>
            <a:fld id="{2820A522-6B54-4D34-AC86-31513DF2172F}" type="slidenum">
              <a:rPr lang="en-US" smtClean="0"/>
              <a:pPr/>
              <a:t>8</a:t>
            </a:fld>
            <a:endParaRPr lang="en-US" dirty="0"/>
          </a:p>
        </p:txBody>
      </p:sp>
      <p:sp>
        <p:nvSpPr>
          <p:cNvPr id="4" name="Text Placeholder 3">
            <a:extLst>
              <a:ext uri="{FF2B5EF4-FFF2-40B4-BE49-F238E27FC236}">
                <a16:creationId xmlns:a16="http://schemas.microsoft.com/office/drawing/2014/main" id="{B523DA49-B6CF-B30E-298A-D39024DB8C17}"/>
              </a:ext>
            </a:extLst>
          </p:cNvPr>
          <p:cNvSpPr>
            <a:spLocks noGrp="1"/>
          </p:cNvSpPr>
          <p:nvPr>
            <p:ph type="title" idx="4294967295"/>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1000" i="0" u="none" strike="noStrike" kern="1200" cap="none" spc="0" normalizeH="0" baseline="0" noProof="0" dirty="0">
                <a:ln>
                  <a:noFill/>
                </a:ln>
                <a:solidFill>
                  <a:srgbClr val="FF0000"/>
                </a:solidFill>
                <a:effectLst/>
                <a:uLnTx/>
                <a:uFillTx/>
                <a:latin typeface="+mn-lt"/>
                <a:ea typeface="+mn-ea"/>
                <a:cs typeface="Calibri"/>
              </a:rPr>
              <a:t>Unclassified</a:t>
            </a:r>
            <a:r>
              <a:rPr kumimoji="0" lang="en-US" sz="2950" b="1" i="0" u="none" strike="noStrike" kern="1200" cap="none" spc="0" normalizeH="0" baseline="0" noProof="0" dirty="0">
                <a:ln>
                  <a:noFill/>
                </a:ln>
                <a:solidFill>
                  <a:srgbClr val="101129"/>
                </a:solidFill>
                <a:effectLst/>
                <a:uLnTx/>
                <a:uFillTx/>
                <a:latin typeface="+mn-lt"/>
                <a:ea typeface="+mn-ea"/>
                <a:cs typeface="Calibri"/>
              </a:rPr>
              <a:t>                       International Presence</a:t>
            </a:r>
            <a:endParaRPr kumimoji="0" lang="en-US" sz="2999" b="1" i="0" u="none" strike="noStrike" kern="1200" cap="none" spc="0" normalizeH="0" baseline="0" noProof="0" dirty="0">
              <a:ln>
                <a:noFill/>
              </a:ln>
              <a:solidFill>
                <a:srgbClr val="101129"/>
              </a:solidFill>
              <a:effectLst/>
              <a:uLnTx/>
              <a:uFillTx/>
              <a:latin typeface="+mn-lt"/>
              <a:ea typeface="+mn-ea"/>
              <a:cs typeface="+mn-cs"/>
            </a:endParaRPr>
          </a:p>
        </p:txBody>
      </p:sp>
      <p:grpSp>
        <p:nvGrpSpPr>
          <p:cNvPr id="5" name="Group 4" descr="Shows different DCMA presence within International  global map"/>
          <p:cNvGrpSpPr/>
          <p:nvPr/>
        </p:nvGrpSpPr>
        <p:grpSpPr>
          <a:xfrm>
            <a:off x="76159" y="886036"/>
            <a:ext cx="11858295" cy="5703181"/>
            <a:chOff x="76159" y="886036"/>
            <a:chExt cx="11858295" cy="5703181"/>
          </a:xfrm>
        </p:grpSpPr>
        <p:grpSp>
          <p:nvGrpSpPr>
            <p:cNvPr id="6" name="Group 58"/>
            <p:cNvGrpSpPr>
              <a:grpSpLocks/>
            </p:cNvGrpSpPr>
            <p:nvPr>
              <p:custDataLst>
                <p:tags r:id="rId1"/>
              </p:custDataLst>
            </p:nvPr>
          </p:nvGrpSpPr>
          <p:grpSpPr bwMode="auto">
            <a:xfrm>
              <a:off x="2326489" y="3009680"/>
              <a:ext cx="209627" cy="251295"/>
              <a:chOff x="1199" y="2121"/>
              <a:chExt cx="97" cy="123"/>
            </a:xfrm>
            <a:solidFill>
              <a:srgbClr val="92D050"/>
            </a:solidFill>
          </p:grpSpPr>
          <p:sp>
            <p:nvSpPr>
              <p:cNvPr id="582" name="Freeform 59"/>
              <p:cNvSpPr>
                <a:spLocks/>
              </p:cNvSpPr>
              <p:nvPr/>
            </p:nvSpPr>
            <p:spPr bwMode="auto">
              <a:xfrm>
                <a:off x="1274" y="2236"/>
                <a:ext cx="16" cy="8"/>
              </a:xfrm>
              <a:custGeom>
                <a:avLst/>
                <a:gdLst>
                  <a:gd name="T0" fmla="*/ 0 w 52"/>
                  <a:gd name="T1" fmla="*/ 25 h 25"/>
                  <a:gd name="T2" fmla="*/ 7 w 52"/>
                  <a:gd name="T3" fmla="*/ 25 h 25"/>
                  <a:gd name="T4" fmla="*/ 15 w 52"/>
                  <a:gd name="T5" fmla="*/ 24 h 25"/>
                  <a:gd name="T6" fmla="*/ 23 w 52"/>
                  <a:gd name="T7" fmla="*/ 22 h 25"/>
                  <a:gd name="T8" fmla="*/ 30 w 52"/>
                  <a:gd name="T9" fmla="*/ 19 h 25"/>
                  <a:gd name="T10" fmla="*/ 38 w 52"/>
                  <a:gd name="T11" fmla="*/ 15 h 25"/>
                  <a:gd name="T12" fmla="*/ 43 w 52"/>
                  <a:gd name="T13" fmla="*/ 11 h 25"/>
                  <a:gd name="T14" fmla="*/ 49 w 52"/>
                  <a:gd name="T15" fmla="*/ 6 h 25"/>
                  <a:gd name="T16" fmla="*/ 52 w 52"/>
                  <a:gd name="T17" fmla="*/ 0 h 25"/>
                  <a:gd name="T18" fmla="*/ 40 w 52"/>
                  <a:gd name="T19" fmla="*/ 0 h 25"/>
                  <a:gd name="T20" fmla="*/ 31 w 52"/>
                  <a:gd name="T21" fmla="*/ 0 h 25"/>
                  <a:gd name="T22" fmla="*/ 23 w 52"/>
                  <a:gd name="T23" fmla="*/ 1 h 25"/>
                  <a:gd name="T24" fmla="*/ 16 w 52"/>
                  <a:gd name="T25" fmla="*/ 3 h 25"/>
                  <a:gd name="T26" fmla="*/ 11 w 52"/>
                  <a:gd name="T27" fmla="*/ 6 h 25"/>
                  <a:gd name="T28" fmla="*/ 5 w 52"/>
                  <a:gd name="T29" fmla="*/ 10 h 25"/>
                  <a:gd name="T30" fmla="*/ 2 w 52"/>
                  <a:gd name="T31" fmla="*/ 16 h 25"/>
                  <a:gd name="T32" fmla="*/ 0 w 52"/>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83" name="Freeform 60"/>
              <p:cNvSpPr>
                <a:spLocks/>
              </p:cNvSpPr>
              <p:nvPr/>
            </p:nvSpPr>
            <p:spPr bwMode="auto">
              <a:xfrm>
                <a:off x="1199" y="2131"/>
                <a:ext cx="11" cy="4"/>
              </a:xfrm>
              <a:custGeom>
                <a:avLst/>
                <a:gdLst>
                  <a:gd name="T0" fmla="*/ 0 w 33"/>
                  <a:gd name="T1" fmla="*/ 0 h 13"/>
                  <a:gd name="T2" fmla="*/ 0 w 33"/>
                  <a:gd name="T3" fmla="*/ 6 h 13"/>
                  <a:gd name="T4" fmla="*/ 0 w 33"/>
                  <a:gd name="T5" fmla="*/ 13 h 13"/>
                  <a:gd name="T6" fmla="*/ 9 w 33"/>
                  <a:gd name="T7" fmla="*/ 13 h 13"/>
                  <a:gd name="T8" fmla="*/ 16 w 33"/>
                  <a:gd name="T9" fmla="*/ 13 h 13"/>
                  <a:gd name="T10" fmla="*/ 24 w 33"/>
                  <a:gd name="T11" fmla="*/ 11 h 13"/>
                  <a:gd name="T12" fmla="*/ 33 w 33"/>
                  <a:gd name="T13" fmla="*/ 6 h 13"/>
                  <a:gd name="T14" fmla="*/ 24 w 33"/>
                  <a:gd name="T15" fmla="*/ 3 h 13"/>
                  <a:gd name="T16" fmla="*/ 16 w 33"/>
                  <a:gd name="T17" fmla="*/ 1 h 13"/>
                  <a:gd name="T18" fmla="*/ 9 w 33"/>
                  <a:gd name="T19" fmla="*/ 0 h 13"/>
                  <a:gd name="T20" fmla="*/ 0 w 33"/>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84" name="Freeform 61"/>
              <p:cNvSpPr>
                <a:spLocks/>
              </p:cNvSpPr>
              <p:nvPr/>
            </p:nvSpPr>
            <p:spPr bwMode="auto">
              <a:xfrm>
                <a:off x="1210" y="2121"/>
                <a:ext cx="20" cy="28"/>
              </a:xfrm>
              <a:custGeom>
                <a:avLst/>
                <a:gdLst>
                  <a:gd name="T0" fmla="*/ 26 w 67"/>
                  <a:gd name="T1" fmla="*/ 18 h 86"/>
                  <a:gd name="T2" fmla="*/ 0 w 67"/>
                  <a:gd name="T3" fmla="*/ 0 h 86"/>
                  <a:gd name="T4" fmla="*/ 26 w 67"/>
                  <a:gd name="T5" fmla="*/ 0 h 86"/>
                  <a:gd name="T6" fmla="*/ 29 w 67"/>
                  <a:gd name="T7" fmla="*/ 4 h 86"/>
                  <a:gd name="T8" fmla="*/ 33 w 67"/>
                  <a:gd name="T9" fmla="*/ 8 h 86"/>
                  <a:gd name="T10" fmla="*/ 36 w 67"/>
                  <a:gd name="T11" fmla="*/ 11 h 86"/>
                  <a:gd name="T12" fmla="*/ 39 w 67"/>
                  <a:gd name="T13" fmla="*/ 14 h 86"/>
                  <a:gd name="T14" fmla="*/ 47 w 67"/>
                  <a:gd name="T15" fmla="*/ 17 h 86"/>
                  <a:gd name="T16" fmla="*/ 54 w 67"/>
                  <a:gd name="T17" fmla="*/ 18 h 86"/>
                  <a:gd name="T18" fmla="*/ 58 w 67"/>
                  <a:gd name="T19" fmla="*/ 30 h 86"/>
                  <a:gd name="T20" fmla="*/ 62 w 67"/>
                  <a:gd name="T21" fmla="*/ 40 h 86"/>
                  <a:gd name="T22" fmla="*/ 63 w 67"/>
                  <a:gd name="T23" fmla="*/ 45 h 86"/>
                  <a:gd name="T24" fmla="*/ 66 w 67"/>
                  <a:gd name="T25" fmla="*/ 50 h 86"/>
                  <a:gd name="T26" fmla="*/ 66 w 67"/>
                  <a:gd name="T27" fmla="*/ 55 h 86"/>
                  <a:gd name="T28" fmla="*/ 67 w 67"/>
                  <a:gd name="T29" fmla="*/ 61 h 86"/>
                  <a:gd name="T30" fmla="*/ 63 w 67"/>
                  <a:gd name="T31" fmla="*/ 74 h 86"/>
                  <a:gd name="T32" fmla="*/ 60 w 67"/>
                  <a:gd name="T33" fmla="*/ 86 h 86"/>
                  <a:gd name="T34" fmla="*/ 55 w 67"/>
                  <a:gd name="T35" fmla="*/ 69 h 86"/>
                  <a:gd name="T36" fmla="*/ 51 w 67"/>
                  <a:gd name="T37" fmla="*/ 54 h 86"/>
                  <a:gd name="T38" fmla="*/ 50 w 67"/>
                  <a:gd name="T39" fmla="*/ 47 h 86"/>
                  <a:gd name="T40" fmla="*/ 50 w 67"/>
                  <a:gd name="T41" fmla="*/ 41 h 86"/>
                  <a:gd name="T42" fmla="*/ 51 w 67"/>
                  <a:gd name="T43" fmla="*/ 35 h 86"/>
                  <a:gd name="T44" fmla="*/ 54 w 67"/>
                  <a:gd name="T45" fmla="*/ 30 h 86"/>
                  <a:gd name="T46" fmla="*/ 44 w 67"/>
                  <a:gd name="T47" fmla="*/ 30 h 86"/>
                  <a:gd name="T48" fmla="*/ 35 w 67"/>
                  <a:gd name="T49" fmla="*/ 29 h 86"/>
                  <a:gd name="T50" fmla="*/ 32 w 67"/>
                  <a:gd name="T51" fmla="*/ 27 h 86"/>
                  <a:gd name="T52" fmla="*/ 28 w 67"/>
                  <a:gd name="T53" fmla="*/ 25 h 86"/>
                  <a:gd name="T54" fmla="*/ 27 w 67"/>
                  <a:gd name="T55" fmla="*/ 22 h 86"/>
                  <a:gd name="T56" fmla="*/ 26 w 67"/>
                  <a:gd name="T57" fmla="*/ 1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85" name="Freeform 62"/>
              <p:cNvSpPr>
                <a:spLocks/>
              </p:cNvSpPr>
              <p:nvPr/>
            </p:nvSpPr>
            <p:spPr bwMode="auto">
              <a:xfrm>
                <a:off x="1201" y="2159"/>
                <a:ext cx="16" cy="28"/>
              </a:xfrm>
              <a:custGeom>
                <a:avLst/>
                <a:gdLst>
                  <a:gd name="T0" fmla="*/ 27 w 49"/>
                  <a:gd name="T1" fmla="*/ 12 h 86"/>
                  <a:gd name="T2" fmla="*/ 20 w 49"/>
                  <a:gd name="T3" fmla="*/ 6 h 86"/>
                  <a:gd name="T4" fmla="*/ 14 w 49"/>
                  <a:gd name="T5" fmla="*/ 0 h 86"/>
                  <a:gd name="T6" fmla="*/ 9 w 49"/>
                  <a:gd name="T7" fmla="*/ 5 h 86"/>
                  <a:gd name="T8" fmla="*/ 5 w 49"/>
                  <a:gd name="T9" fmla="*/ 13 h 86"/>
                  <a:gd name="T10" fmla="*/ 1 w 49"/>
                  <a:gd name="T11" fmla="*/ 21 h 86"/>
                  <a:gd name="T12" fmla="*/ 0 w 49"/>
                  <a:gd name="T13" fmla="*/ 30 h 86"/>
                  <a:gd name="T14" fmla="*/ 0 w 49"/>
                  <a:gd name="T15" fmla="*/ 36 h 86"/>
                  <a:gd name="T16" fmla="*/ 3 w 49"/>
                  <a:gd name="T17" fmla="*/ 43 h 86"/>
                  <a:gd name="T18" fmla="*/ 5 w 49"/>
                  <a:gd name="T19" fmla="*/ 50 h 86"/>
                  <a:gd name="T20" fmla="*/ 8 w 49"/>
                  <a:gd name="T21" fmla="*/ 58 h 86"/>
                  <a:gd name="T22" fmla="*/ 12 w 49"/>
                  <a:gd name="T23" fmla="*/ 66 h 86"/>
                  <a:gd name="T24" fmla="*/ 17 w 49"/>
                  <a:gd name="T25" fmla="*/ 74 h 86"/>
                  <a:gd name="T26" fmla="*/ 22 w 49"/>
                  <a:gd name="T27" fmla="*/ 80 h 86"/>
                  <a:gd name="T28" fmla="*/ 27 w 49"/>
                  <a:gd name="T29" fmla="*/ 86 h 86"/>
                  <a:gd name="T30" fmla="*/ 31 w 49"/>
                  <a:gd name="T31" fmla="*/ 79 h 86"/>
                  <a:gd name="T32" fmla="*/ 37 w 49"/>
                  <a:gd name="T33" fmla="*/ 69 h 86"/>
                  <a:gd name="T34" fmla="*/ 42 w 49"/>
                  <a:gd name="T35" fmla="*/ 57 h 86"/>
                  <a:gd name="T36" fmla="*/ 46 w 49"/>
                  <a:gd name="T37" fmla="*/ 45 h 86"/>
                  <a:gd name="T38" fmla="*/ 49 w 49"/>
                  <a:gd name="T39" fmla="*/ 39 h 86"/>
                  <a:gd name="T40" fmla="*/ 49 w 49"/>
                  <a:gd name="T41" fmla="*/ 33 h 86"/>
                  <a:gd name="T42" fmla="*/ 49 w 49"/>
                  <a:gd name="T43" fmla="*/ 26 h 86"/>
                  <a:gd name="T44" fmla="*/ 48 w 49"/>
                  <a:gd name="T45" fmla="*/ 22 h 86"/>
                  <a:gd name="T46" fmla="*/ 44 w 49"/>
                  <a:gd name="T47" fmla="*/ 18 h 86"/>
                  <a:gd name="T48" fmla="*/ 40 w 49"/>
                  <a:gd name="T49" fmla="*/ 15 h 86"/>
                  <a:gd name="T50" fmla="*/ 34 w 49"/>
                  <a:gd name="T51" fmla="*/ 13 h 86"/>
                  <a:gd name="T52" fmla="*/ 27 w 49"/>
                  <a:gd name="T53"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86" name="Freeform 63"/>
              <p:cNvSpPr>
                <a:spLocks/>
              </p:cNvSpPr>
              <p:nvPr/>
            </p:nvSpPr>
            <p:spPr bwMode="auto">
              <a:xfrm>
                <a:off x="1226" y="2161"/>
                <a:ext cx="2" cy="4"/>
              </a:xfrm>
              <a:custGeom>
                <a:avLst/>
                <a:gdLst>
                  <a:gd name="T0" fmla="*/ 0 w 6"/>
                  <a:gd name="T1" fmla="*/ 12 h 12"/>
                  <a:gd name="T2" fmla="*/ 6 w 6"/>
                  <a:gd name="T3" fmla="*/ 0 h 12"/>
                  <a:gd name="T4" fmla="*/ 4 w 6"/>
                  <a:gd name="T5" fmla="*/ 0 h 12"/>
                  <a:gd name="T6" fmla="*/ 2 w 6"/>
                  <a:gd name="T7" fmla="*/ 2 h 12"/>
                  <a:gd name="T8" fmla="*/ 1 w 6"/>
                  <a:gd name="T9" fmla="*/ 4 h 12"/>
                  <a:gd name="T10" fmla="*/ 0 w 6"/>
                  <a:gd name="T11" fmla="*/ 6 h 12"/>
                  <a:gd name="T12" fmla="*/ 0 w 6"/>
                  <a:gd name="T13" fmla="*/ 10 h 12"/>
                  <a:gd name="T14" fmla="*/ 0 w 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12"/>
                    </a:moveTo>
                    <a:lnTo>
                      <a:pt x="6" y="0"/>
                    </a:lnTo>
                    <a:lnTo>
                      <a:pt x="4" y="0"/>
                    </a:lnTo>
                    <a:lnTo>
                      <a:pt x="2" y="2"/>
                    </a:lnTo>
                    <a:lnTo>
                      <a:pt x="1" y="4"/>
                    </a:lnTo>
                    <a:lnTo>
                      <a:pt x="0" y="6"/>
                    </a:lnTo>
                    <a:lnTo>
                      <a:pt x="0" y="10"/>
                    </a:lnTo>
                    <a:lnTo>
                      <a:pt x="0" y="12"/>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87" name="Freeform 64"/>
              <p:cNvSpPr>
                <a:spLocks/>
              </p:cNvSpPr>
              <p:nvPr/>
            </p:nvSpPr>
            <p:spPr bwMode="auto">
              <a:xfrm>
                <a:off x="1230" y="2154"/>
                <a:ext cx="13" cy="15"/>
              </a:xfrm>
              <a:custGeom>
                <a:avLst/>
                <a:gdLst>
                  <a:gd name="T0" fmla="*/ 0 w 39"/>
                  <a:gd name="T1" fmla="*/ 0 h 48"/>
                  <a:gd name="T2" fmla="*/ 11 w 39"/>
                  <a:gd name="T3" fmla="*/ 9 h 48"/>
                  <a:gd name="T4" fmla="*/ 22 w 39"/>
                  <a:gd name="T5" fmla="*/ 17 h 48"/>
                  <a:gd name="T6" fmla="*/ 32 w 39"/>
                  <a:gd name="T7" fmla="*/ 24 h 48"/>
                  <a:gd name="T8" fmla="*/ 39 w 39"/>
                  <a:gd name="T9" fmla="*/ 30 h 48"/>
                  <a:gd name="T10" fmla="*/ 36 w 39"/>
                  <a:gd name="T11" fmla="*/ 39 h 48"/>
                  <a:gd name="T12" fmla="*/ 33 w 39"/>
                  <a:gd name="T13" fmla="*/ 48 h 48"/>
                  <a:gd name="T14" fmla="*/ 18 w 39"/>
                  <a:gd name="T15" fmla="*/ 36 h 48"/>
                  <a:gd name="T16" fmla="*/ 8 w 39"/>
                  <a:gd name="T17" fmla="*/ 26 h 48"/>
                  <a:gd name="T18" fmla="*/ 4 w 39"/>
                  <a:gd name="T19" fmla="*/ 21 h 48"/>
                  <a:gd name="T20" fmla="*/ 2 w 39"/>
                  <a:gd name="T21" fmla="*/ 15 h 48"/>
                  <a:gd name="T22" fmla="*/ 0 w 39"/>
                  <a:gd name="T23" fmla="*/ 8 h 48"/>
                  <a:gd name="T24" fmla="*/ 0 w 39"/>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88" name="Freeform 65"/>
              <p:cNvSpPr>
                <a:spLocks/>
              </p:cNvSpPr>
              <p:nvPr/>
            </p:nvSpPr>
            <p:spPr bwMode="auto">
              <a:xfrm>
                <a:off x="1247" y="2167"/>
                <a:ext cx="6" cy="14"/>
              </a:xfrm>
              <a:custGeom>
                <a:avLst/>
                <a:gdLst>
                  <a:gd name="T0" fmla="*/ 7 w 16"/>
                  <a:gd name="T1" fmla="*/ 0 h 43"/>
                  <a:gd name="T2" fmla="*/ 11 w 16"/>
                  <a:gd name="T3" fmla="*/ 9 h 43"/>
                  <a:gd name="T4" fmla="*/ 15 w 16"/>
                  <a:gd name="T5" fmla="*/ 16 h 43"/>
                  <a:gd name="T6" fmla="*/ 16 w 16"/>
                  <a:gd name="T7" fmla="*/ 22 h 43"/>
                  <a:gd name="T8" fmla="*/ 16 w 16"/>
                  <a:gd name="T9" fmla="*/ 27 h 43"/>
                  <a:gd name="T10" fmla="*/ 15 w 16"/>
                  <a:gd name="T11" fmla="*/ 31 h 43"/>
                  <a:gd name="T12" fmla="*/ 11 w 16"/>
                  <a:gd name="T13" fmla="*/ 35 h 43"/>
                  <a:gd name="T14" fmla="*/ 7 w 16"/>
                  <a:gd name="T15" fmla="*/ 39 h 43"/>
                  <a:gd name="T16" fmla="*/ 0 w 16"/>
                  <a:gd name="T17" fmla="*/ 43 h 43"/>
                  <a:gd name="T18" fmla="*/ 2 w 16"/>
                  <a:gd name="T19" fmla="*/ 28 h 43"/>
                  <a:gd name="T20" fmla="*/ 4 w 16"/>
                  <a:gd name="T21" fmla="*/ 18 h 43"/>
                  <a:gd name="T22" fmla="*/ 6 w 16"/>
                  <a:gd name="T23" fmla="*/ 9 h 43"/>
                  <a:gd name="T24" fmla="*/ 7 w 16"/>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89" name="Freeform 66"/>
              <p:cNvSpPr>
                <a:spLocks/>
              </p:cNvSpPr>
              <p:nvPr/>
            </p:nvSpPr>
            <p:spPr bwMode="auto">
              <a:xfrm>
                <a:off x="1248" y="2190"/>
                <a:ext cx="8" cy="12"/>
              </a:xfrm>
              <a:custGeom>
                <a:avLst/>
                <a:gdLst>
                  <a:gd name="T0" fmla="*/ 24 w 24"/>
                  <a:gd name="T1" fmla="*/ 36 h 37"/>
                  <a:gd name="T2" fmla="*/ 19 w 24"/>
                  <a:gd name="T3" fmla="*/ 27 h 37"/>
                  <a:gd name="T4" fmla="*/ 15 w 24"/>
                  <a:gd name="T5" fmla="*/ 18 h 37"/>
                  <a:gd name="T6" fmla="*/ 12 w 24"/>
                  <a:gd name="T7" fmla="*/ 9 h 37"/>
                  <a:gd name="T8" fmla="*/ 11 w 24"/>
                  <a:gd name="T9" fmla="*/ 0 h 37"/>
                  <a:gd name="T10" fmla="*/ 6 w 24"/>
                  <a:gd name="T11" fmla="*/ 10 h 37"/>
                  <a:gd name="T12" fmla="*/ 3 w 24"/>
                  <a:gd name="T13" fmla="*/ 19 h 37"/>
                  <a:gd name="T14" fmla="*/ 1 w 24"/>
                  <a:gd name="T15" fmla="*/ 26 h 37"/>
                  <a:gd name="T16" fmla="*/ 0 w 24"/>
                  <a:gd name="T17" fmla="*/ 31 h 37"/>
                  <a:gd name="T18" fmla="*/ 1 w 24"/>
                  <a:gd name="T19" fmla="*/ 33 h 37"/>
                  <a:gd name="T20" fmla="*/ 2 w 24"/>
                  <a:gd name="T21" fmla="*/ 35 h 37"/>
                  <a:gd name="T22" fmla="*/ 4 w 24"/>
                  <a:gd name="T23" fmla="*/ 36 h 37"/>
                  <a:gd name="T24" fmla="*/ 6 w 24"/>
                  <a:gd name="T25" fmla="*/ 37 h 37"/>
                  <a:gd name="T26" fmla="*/ 14 w 24"/>
                  <a:gd name="T27" fmla="*/ 37 h 37"/>
                  <a:gd name="T28" fmla="*/ 24 w 24"/>
                  <a:gd name="T29"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90" name="Freeform 67"/>
              <p:cNvSpPr>
                <a:spLocks/>
              </p:cNvSpPr>
              <p:nvPr/>
            </p:nvSpPr>
            <p:spPr bwMode="auto">
              <a:xfrm>
                <a:off x="1265" y="2204"/>
                <a:ext cx="11" cy="17"/>
              </a:xfrm>
              <a:custGeom>
                <a:avLst/>
                <a:gdLst>
                  <a:gd name="T0" fmla="*/ 34 w 34"/>
                  <a:gd name="T1" fmla="*/ 0 h 55"/>
                  <a:gd name="T2" fmla="*/ 34 w 34"/>
                  <a:gd name="T3" fmla="*/ 13 h 55"/>
                  <a:gd name="T4" fmla="*/ 34 w 34"/>
                  <a:gd name="T5" fmla="*/ 25 h 55"/>
                  <a:gd name="T6" fmla="*/ 33 w 34"/>
                  <a:gd name="T7" fmla="*/ 32 h 55"/>
                  <a:gd name="T8" fmla="*/ 31 w 34"/>
                  <a:gd name="T9" fmla="*/ 38 h 55"/>
                  <a:gd name="T10" fmla="*/ 29 w 34"/>
                  <a:gd name="T11" fmla="*/ 43 h 55"/>
                  <a:gd name="T12" fmla="*/ 24 w 34"/>
                  <a:gd name="T13" fmla="*/ 47 h 55"/>
                  <a:gd name="T14" fmla="*/ 20 w 34"/>
                  <a:gd name="T15" fmla="*/ 51 h 55"/>
                  <a:gd name="T16" fmla="*/ 14 w 34"/>
                  <a:gd name="T17" fmla="*/ 53 h 55"/>
                  <a:gd name="T18" fmla="*/ 8 w 34"/>
                  <a:gd name="T19" fmla="*/ 55 h 55"/>
                  <a:gd name="T20" fmla="*/ 0 w 34"/>
                  <a:gd name="T21" fmla="*/ 55 h 55"/>
                  <a:gd name="T22" fmla="*/ 9 w 34"/>
                  <a:gd name="T23" fmla="*/ 36 h 55"/>
                  <a:gd name="T24" fmla="*/ 14 w 34"/>
                  <a:gd name="T25" fmla="*/ 21 h 55"/>
                  <a:gd name="T26" fmla="*/ 18 w 34"/>
                  <a:gd name="T27" fmla="*/ 16 h 55"/>
                  <a:gd name="T28" fmla="*/ 22 w 34"/>
                  <a:gd name="T29" fmla="*/ 10 h 55"/>
                  <a:gd name="T30" fmla="*/ 28 w 34"/>
                  <a:gd name="T31" fmla="*/ 5 h 55"/>
                  <a:gd name="T32" fmla="*/ 34 w 34"/>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91" name="Freeform 68"/>
              <p:cNvSpPr>
                <a:spLocks/>
              </p:cNvSpPr>
              <p:nvPr/>
            </p:nvSpPr>
            <p:spPr bwMode="auto">
              <a:xfrm>
                <a:off x="1285" y="2215"/>
                <a:ext cx="11" cy="4"/>
              </a:xfrm>
              <a:custGeom>
                <a:avLst/>
                <a:gdLst>
                  <a:gd name="T0" fmla="*/ 0 w 33"/>
                  <a:gd name="T1" fmla="*/ 0 h 12"/>
                  <a:gd name="T2" fmla="*/ 2 w 33"/>
                  <a:gd name="T3" fmla="*/ 4 h 12"/>
                  <a:gd name="T4" fmla="*/ 6 w 33"/>
                  <a:gd name="T5" fmla="*/ 7 h 12"/>
                  <a:gd name="T6" fmla="*/ 10 w 33"/>
                  <a:gd name="T7" fmla="*/ 9 h 12"/>
                  <a:gd name="T8" fmla="*/ 14 w 33"/>
                  <a:gd name="T9" fmla="*/ 11 h 12"/>
                  <a:gd name="T10" fmla="*/ 23 w 33"/>
                  <a:gd name="T11" fmla="*/ 12 h 12"/>
                  <a:gd name="T12" fmla="*/ 33 w 33"/>
                  <a:gd name="T13" fmla="*/ 12 h 12"/>
                  <a:gd name="T14" fmla="*/ 28 w 33"/>
                  <a:gd name="T15" fmla="*/ 8 h 12"/>
                  <a:gd name="T16" fmla="*/ 19 w 33"/>
                  <a:gd name="T17" fmla="*/ 4 h 12"/>
                  <a:gd name="T18" fmla="*/ 10 w 33"/>
                  <a:gd name="T19" fmla="*/ 1 h 12"/>
                  <a:gd name="T20" fmla="*/ 0 w 3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grpSp>
        <p:grpSp>
          <p:nvGrpSpPr>
            <p:cNvPr id="7" name="Group 6"/>
            <p:cNvGrpSpPr/>
            <p:nvPr/>
          </p:nvGrpSpPr>
          <p:grpSpPr>
            <a:xfrm>
              <a:off x="76159" y="886036"/>
              <a:ext cx="11858295" cy="5521249"/>
              <a:chOff x="74612" y="1181485"/>
              <a:chExt cx="11864515" cy="5524115"/>
            </a:xfrm>
          </p:grpSpPr>
          <p:sp>
            <p:nvSpPr>
              <p:cNvPr id="18" name="Freeform 4"/>
              <p:cNvSpPr>
                <a:spLocks/>
              </p:cNvSpPr>
              <p:nvPr>
                <p:custDataLst>
                  <p:tags r:id="rId2"/>
                </p:custDataLst>
              </p:nvPr>
            </p:nvSpPr>
            <p:spPr bwMode="auto">
              <a:xfrm>
                <a:off x="3005860" y="6623835"/>
                <a:ext cx="53065" cy="73588"/>
              </a:xfrm>
              <a:custGeom>
                <a:avLst/>
                <a:gdLst>
                  <a:gd name="T0" fmla="*/ 0 w 73"/>
                  <a:gd name="T1" fmla="*/ 0 h 20"/>
                  <a:gd name="T2" fmla="*/ 1 w 73"/>
                  <a:gd name="T3" fmla="*/ 5 h 20"/>
                  <a:gd name="T4" fmla="*/ 4 w 73"/>
                  <a:gd name="T5" fmla="*/ 10 h 20"/>
                  <a:gd name="T6" fmla="*/ 8 w 73"/>
                  <a:gd name="T7" fmla="*/ 14 h 20"/>
                  <a:gd name="T8" fmla="*/ 13 w 73"/>
                  <a:gd name="T9" fmla="*/ 20 h 20"/>
                  <a:gd name="T10" fmla="*/ 16 w 73"/>
                  <a:gd name="T11" fmla="*/ 17 h 20"/>
                  <a:gd name="T12" fmla="*/ 19 w 73"/>
                  <a:gd name="T13" fmla="*/ 13 h 20"/>
                  <a:gd name="T14" fmla="*/ 23 w 73"/>
                  <a:gd name="T15" fmla="*/ 11 h 20"/>
                  <a:gd name="T16" fmla="*/ 27 w 73"/>
                  <a:gd name="T17" fmla="*/ 10 h 20"/>
                  <a:gd name="T18" fmla="*/ 36 w 73"/>
                  <a:gd name="T19" fmla="*/ 8 h 20"/>
                  <a:gd name="T20" fmla="*/ 46 w 73"/>
                  <a:gd name="T21" fmla="*/ 7 h 20"/>
                  <a:gd name="T22" fmla="*/ 54 w 73"/>
                  <a:gd name="T23" fmla="*/ 7 h 20"/>
                  <a:gd name="T24" fmla="*/ 63 w 73"/>
                  <a:gd name="T25" fmla="*/ 6 h 20"/>
                  <a:gd name="T26" fmla="*/ 66 w 73"/>
                  <a:gd name="T27" fmla="*/ 5 h 20"/>
                  <a:gd name="T28" fmla="*/ 69 w 73"/>
                  <a:gd name="T29" fmla="*/ 4 h 20"/>
                  <a:gd name="T30" fmla="*/ 71 w 73"/>
                  <a:gd name="T31" fmla="*/ 2 h 20"/>
                  <a:gd name="T32" fmla="*/ 73 w 73"/>
                  <a:gd name="T33" fmla="*/ 0 h 20"/>
                  <a:gd name="T34" fmla="*/ 0 w 73"/>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FF0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9" name="Freeform 5"/>
              <p:cNvSpPr>
                <a:spLocks/>
              </p:cNvSpPr>
              <p:nvPr>
                <p:custDataLst>
                  <p:tags r:id="rId3"/>
                </p:custDataLst>
              </p:nvPr>
            </p:nvSpPr>
            <p:spPr bwMode="auto">
              <a:xfrm>
                <a:off x="74612" y="1603493"/>
                <a:ext cx="1248307" cy="574396"/>
              </a:xfrm>
              <a:custGeom>
                <a:avLst/>
                <a:gdLst>
                  <a:gd name="T0" fmla="*/ 1395 w 1808"/>
                  <a:gd name="T1" fmla="*/ 807 h 850"/>
                  <a:gd name="T2" fmla="*/ 1394 w 1808"/>
                  <a:gd name="T3" fmla="*/ 753 h 850"/>
                  <a:gd name="T4" fmla="*/ 1373 w 1808"/>
                  <a:gd name="T5" fmla="*/ 648 h 850"/>
                  <a:gd name="T6" fmla="*/ 1323 w 1808"/>
                  <a:gd name="T7" fmla="*/ 641 h 850"/>
                  <a:gd name="T8" fmla="*/ 1264 w 1808"/>
                  <a:gd name="T9" fmla="*/ 639 h 850"/>
                  <a:gd name="T10" fmla="*/ 1134 w 1808"/>
                  <a:gd name="T11" fmla="*/ 582 h 850"/>
                  <a:gd name="T12" fmla="*/ 973 w 1808"/>
                  <a:gd name="T13" fmla="*/ 537 h 850"/>
                  <a:gd name="T14" fmla="*/ 943 w 1808"/>
                  <a:gd name="T15" fmla="*/ 504 h 850"/>
                  <a:gd name="T16" fmla="*/ 901 w 1808"/>
                  <a:gd name="T17" fmla="*/ 516 h 850"/>
                  <a:gd name="T18" fmla="*/ 849 w 1808"/>
                  <a:gd name="T19" fmla="*/ 570 h 850"/>
                  <a:gd name="T20" fmla="*/ 675 w 1808"/>
                  <a:gd name="T21" fmla="*/ 619 h 850"/>
                  <a:gd name="T22" fmla="*/ 678 w 1808"/>
                  <a:gd name="T23" fmla="*/ 578 h 850"/>
                  <a:gd name="T24" fmla="*/ 721 w 1808"/>
                  <a:gd name="T25" fmla="*/ 548 h 850"/>
                  <a:gd name="T26" fmla="*/ 786 w 1808"/>
                  <a:gd name="T27" fmla="*/ 545 h 850"/>
                  <a:gd name="T28" fmla="*/ 724 w 1808"/>
                  <a:gd name="T29" fmla="*/ 528 h 850"/>
                  <a:gd name="T30" fmla="*/ 578 w 1808"/>
                  <a:gd name="T31" fmla="*/ 589 h 850"/>
                  <a:gd name="T32" fmla="*/ 547 w 1808"/>
                  <a:gd name="T33" fmla="*/ 625 h 850"/>
                  <a:gd name="T34" fmla="*/ 526 w 1808"/>
                  <a:gd name="T35" fmla="*/ 650 h 850"/>
                  <a:gd name="T36" fmla="*/ 452 w 1808"/>
                  <a:gd name="T37" fmla="*/ 654 h 850"/>
                  <a:gd name="T38" fmla="*/ 383 w 1808"/>
                  <a:gd name="T39" fmla="*/ 702 h 850"/>
                  <a:gd name="T40" fmla="*/ 252 w 1808"/>
                  <a:gd name="T41" fmla="*/ 750 h 850"/>
                  <a:gd name="T42" fmla="*/ 105 w 1808"/>
                  <a:gd name="T43" fmla="*/ 807 h 850"/>
                  <a:gd name="T44" fmla="*/ 4 w 1808"/>
                  <a:gd name="T45" fmla="*/ 813 h 850"/>
                  <a:gd name="T46" fmla="*/ 14 w 1808"/>
                  <a:gd name="T47" fmla="*/ 789 h 850"/>
                  <a:gd name="T48" fmla="*/ 127 w 1808"/>
                  <a:gd name="T49" fmla="*/ 761 h 850"/>
                  <a:gd name="T50" fmla="*/ 265 w 1808"/>
                  <a:gd name="T51" fmla="*/ 696 h 850"/>
                  <a:gd name="T52" fmla="*/ 300 w 1808"/>
                  <a:gd name="T53" fmla="*/ 626 h 850"/>
                  <a:gd name="T54" fmla="*/ 253 w 1808"/>
                  <a:gd name="T55" fmla="*/ 657 h 850"/>
                  <a:gd name="T56" fmla="*/ 150 w 1808"/>
                  <a:gd name="T57" fmla="*/ 643 h 850"/>
                  <a:gd name="T58" fmla="*/ 172 w 1808"/>
                  <a:gd name="T59" fmla="*/ 610 h 850"/>
                  <a:gd name="T60" fmla="*/ 240 w 1808"/>
                  <a:gd name="T61" fmla="*/ 547 h 850"/>
                  <a:gd name="T62" fmla="*/ 152 w 1808"/>
                  <a:gd name="T63" fmla="*/ 575 h 850"/>
                  <a:gd name="T64" fmla="*/ 143 w 1808"/>
                  <a:gd name="T65" fmla="*/ 536 h 850"/>
                  <a:gd name="T66" fmla="*/ 346 w 1808"/>
                  <a:gd name="T67" fmla="*/ 380 h 850"/>
                  <a:gd name="T68" fmla="*/ 444 w 1808"/>
                  <a:gd name="T69" fmla="*/ 382 h 850"/>
                  <a:gd name="T70" fmla="*/ 569 w 1808"/>
                  <a:gd name="T71" fmla="*/ 349 h 850"/>
                  <a:gd name="T72" fmla="*/ 592 w 1808"/>
                  <a:gd name="T73" fmla="*/ 306 h 850"/>
                  <a:gd name="T74" fmla="*/ 506 w 1808"/>
                  <a:gd name="T75" fmla="*/ 331 h 850"/>
                  <a:gd name="T76" fmla="*/ 438 w 1808"/>
                  <a:gd name="T77" fmla="*/ 318 h 850"/>
                  <a:gd name="T78" fmla="*/ 472 w 1808"/>
                  <a:gd name="T79" fmla="*/ 287 h 850"/>
                  <a:gd name="T80" fmla="*/ 711 w 1808"/>
                  <a:gd name="T81" fmla="*/ 238 h 850"/>
                  <a:gd name="T82" fmla="*/ 749 w 1808"/>
                  <a:gd name="T83" fmla="*/ 210 h 850"/>
                  <a:gd name="T84" fmla="*/ 684 w 1808"/>
                  <a:gd name="T85" fmla="*/ 176 h 850"/>
                  <a:gd name="T86" fmla="*/ 739 w 1808"/>
                  <a:gd name="T87" fmla="*/ 109 h 850"/>
                  <a:gd name="T88" fmla="*/ 988 w 1808"/>
                  <a:gd name="T89" fmla="*/ 27 h 850"/>
                  <a:gd name="T90" fmla="*/ 1157 w 1808"/>
                  <a:gd name="T91" fmla="*/ 9 h 850"/>
                  <a:gd name="T92" fmla="*/ 1277 w 1808"/>
                  <a:gd name="T93" fmla="*/ 2 h 850"/>
                  <a:gd name="T94" fmla="*/ 1354 w 1808"/>
                  <a:gd name="T95" fmla="*/ 10 h 850"/>
                  <a:gd name="T96" fmla="*/ 1516 w 1808"/>
                  <a:gd name="T97" fmla="*/ 34 h 850"/>
                  <a:gd name="T98" fmla="*/ 1761 w 1808"/>
                  <a:gd name="T99" fmla="*/ 41 h 850"/>
                  <a:gd name="T100" fmla="*/ 1287 w 1808"/>
                  <a:gd name="T101" fmla="*/ 540 h 850"/>
                  <a:gd name="T102" fmla="*/ 1321 w 1808"/>
                  <a:gd name="T103" fmla="*/ 571 h 850"/>
                  <a:gd name="T104" fmla="*/ 1327 w 1808"/>
                  <a:gd name="T105" fmla="*/ 601 h 850"/>
                  <a:gd name="T106" fmla="*/ 1382 w 1808"/>
                  <a:gd name="T107" fmla="*/ 599 h 850"/>
                  <a:gd name="T108" fmla="*/ 1429 w 1808"/>
                  <a:gd name="T109" fmla="*/ 577 h 850"/>
                  <a:gd name="T110" fmla="*/ 1475 w 1808"/>
                  <a:gd name="T111" fmla="*/ 667 h 850"/>
                  <a:gd name="T112" fmla="*/ 1462 w 1808"/>
                  <a:gd name="T113" fmla="*/ 706 h 850"/>
                  <a:gd name="T114" fmla="*/ 1449 w 1808"/>
                  <a:gd name="T115" fmla="*/ 742 h 850"/>
                  <a:gd name="T116" fmla="*/ 1477 w 1808"/>
                  <a:gd name="T117" fmla="*/ 783 h 850"/>
                  <a:gd name="T118" fmla="*/ 1477 w 1808"/>
                  <a:gd name="T119" fmla="*/ 811 h 850"/>
                  <a:gd name="T120" fmla="*/ 1426 w 1808"/>
                  <a:gd name="T121" fmla="*/ 848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92D05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0" name="Freeform 6"/>
              <p:cNvSpPr>
                <a:spLocks/>
              </p:cNvSpPr>
              <p:nvPr>
                <p:custDataLst>
                  <p:tags r:id="rId4"/>
                </p:custDataLst>
              </p:nvPr>
            </p:nvSpPr>
            <p:spPr bwMode="auto">
              <a:xfrm>
                <a:off x="807424" y="2396609"/>
                <a:ext cx="2198436" cy="991396"/>
              </a:xfrm>
              <a:custGeom>
                <a:avLst/>
                <a:gdLst>
                  <a:gd name="T0" fmla="*/ 2928 w 3175"/>
                  <a:gd name="T1" fmla="*/ 353 h 1472"/>
                  <a:gd name="T2" fmla="*/ 2896 w 3175"/>
                  <a:gd name="T3" fmla="*/ 440 h 1472"/>
                  <a:gd name="T4" fmla="*/ 2843 w 3175"/>
                  <a:gd name="T5" fmla="*/ 462 h 1472"/>
                  <a:gd name="T6" fmla="*/ 2667 w 3175"/>
                  <a:gd name="T7" fmla="*/ 566 h 1472"/>
                  <a:gd name="T8" fmla="*/ 2595 w 3175"/>
                  <a:gd name="T9" fmla="*/ 585 h 1472"/>
                  <a:gd name="T10" fmla="*/ 2570 w 3175"/>
                  <a:gd name="T11" fmla="*/ 677 h 1472"/>
                  <a:gd name="T12" fmla="*/ 2514 w 3175"/>
                  <a:gd name="T13" fmla="*/ 621 h 1472"/>
                  <a:gd name="T14" fmla="*/ 2499 w 3175"/>
                  <a:gd name="T15" fmla="*/ 690 h 1472"/>
                  <a:gd name="T16" fmla="*/ 2465 w 3175"/>
                  <a:gd name="T17" fmla="*/ 744 h 1472"/>
                  <a:gd name="T18" fmla="*/ 2471 w 3175"/>
                  <a:gd name="T19" fmla="*/ 823 h 1472"/>
                  <a:gd name="T20" fmla="*/ 2332 w 3175"/>
                  <a:gd name="T21" fmla="*/ 928 h 1472"/>
                  <a:gd name="T22" fmla="*/ 2165 w 3175"/>
                  <a:gd name="T23" fmla="*/ 1045 h 1472"/>
                  <a:gd name="T24" fmla="*/ 2112 w 3175"/>
                  <a:gd name="T25" fmla="*/ 1195 h 1472"/>
                  <a:gd name="T26" fmla="*/ 2103 w 3175"/>
                  <a:gd name="T27" fmla="*/ 1457 h 1472"/>
                  <a:gd name="T28" fmla="*/ 2026 w 3175"/>
                  <a:gd name="T29" fmla="*/ 1414 h 1472"/>
                  <a:gd name="T30" fmla="*/ 1993 w 3175"/>
                  <a:gd name="T31" fmla="*/ 1326 h 1472"/>
                  <a:gd name="T32" fmla="*/ 1959 w 3175"/>
                  <a:gd name="T33" fmla="*/ 1184 h 1472"/>
                  <a:gd name="T34" fmla="*/ 1832 w 3175"/>
                  <a:gd name="T35" fmla="*/ 1168 h 1472"/>
                  <a:gd name="T36" fmla="*/ 1653 w 3175"/>
                  <a:gd name="T37" fmla="*/ 1143 h 1472"/>
                  <a:gd name="T38" fmla="*/ 1616 w 3175"/>
                  <a:gd name="T39" fmla="*/ 1186 h 1472"/>
                  <a:gd name="T40" fmla="*/ 1548 w 3175"/>
                  <a:gd name="T41" fmla="*/ 1238 h 1472"/>
                  <a:gd name="T42" fmla="*/ 1436 w 3175"/>
                  <a:gd name="T43" fmla="*/ 1192 h 1472"/>
                  <a:gd name="T44" fmla="*/ 1231 w 3175"/>
                  <a:gd name="T45" fmla="*/ 1272 h 1472"/>
                  <a:gd name="T46" fmla="*/ 1160 w 3175"/>
                  <a:gd name="T47" fmla="*/ 1392 h 1472"/>
                  <a:gd name="T48" fmla="*/ 1080 w 3175"/>
                  <a:gd name="T49" fmla="*/ 1382 h 1472"/>
                  <a:gd name="T50" fmla="*/ 1037 w 3175"/>
                  <a:gd name="T51" fmla="*/ 1227 h 1472"/>
                  <a:gd name="T52" fmla="*/ 940 w 3175"/>
                  <a:gd name="T53" fmla="*/ 1190 h 1472"/>
                  <a:gd name="T54" fmla="*/ 867 w 3175"/>
                  <a:gd name="T55" fmla="*/ 1219 h 1472"/>
                  <a:gd name="T56" fmla="*/ 782 w 3175"/>
                  <a:gd name="T57" fmla="*/ 1087 h 1472"/>
                  <a:gd name="T58" fmla="*/ 670 w 3175"/>
                  <a:gd name="T59" fmla="*/ 1065 h 1472"/>
                  <a:gd name="T60" fmla="*/ 462 w 3175"/>
                  <a:gd name="T61" fmla="*/ 1065 h 1472"/>
                  <a:gd name="T62" fmla="*/ 220 w 3175"/>
                  <a:gd name="T63" fmla="*/ 1016 h 1472"/>
                  <a:gd name="T64" fmla="*/ 88 w 3175"/>
                  <a:gd name="T65" fmla="*/ 920 h 1472"/>
                  <a:gd name="T66" fmla="*/ 39 w 3175"/>
                  <a:gd name="T67" fmla="*/ 848 h 1472"/>
                  <a:gd name="T68" fmla="*/ 29 w 3175"/>
                  <a:gd name="T69" fmla="*/ 662 h 1472"/>
                  <a:gd name="T70" fmla="*/ 0 w 3175"/>
                  <a:gd name="T71" fmla="*/ 604 h 1472"/>
                  <a:gd name="T72" fmla="*/ 141 w 3175"/>
                  <a:gd name="T73" fmla="*/ 336 h 1472"/>
                  <a:gd name="T74" fmla="*/ 247 w 3175"/>
                  <a:gd name="T75" fmla="*/ 176 h 1472"/>
                  <a:gd name="T76" fmla="*/ 355 w 3175"/>
                  <a:gd name="T77" fmla="*/ 102 h 1472"/>
                  <a:gd name="T78" fmla="*/ 376 w 3175"/>
                  <a:gd name="T79" fmla="*/ 120 h 1472"/>
                  <a:gd name="T80" fmla="*/ 1827 w 3175"/>
                  <a:gd name="T81" fmla="*/ 0 h 1472"/>
                  <a:gd name="T82" fmla="*/ 1926 w 3175"/>
                  <a:gd name="T83" fmla="*/ 55 h 1472"/>
                  <a:gd name="T84" fmla="*/ 2015 w 3175"/>
                  <a:gd name="T85" fmla="*/ 69 h 1472"/>
                  <a:gd name="T86" fmla="*/ 1929 w 3175"/>
                  <a:gd name="T87" fmla="*/ 128 h 1472"/>
                  <a:gd name="T88" fmla="*/ 1977 w 3175"/>
                  <a:gd name="T89" fmla="*/ 166 h 1472"/>
                  <a:gd name="T90" fmla="*/ 2094 w 3175"/>
                  <a:gd name="T91" fmla="*/ 155 h 1472"/>
                  <a:gd name="T92" fmla="*/ 2284 w 3175"/>
                  <a:gd name="T93" fmla="*/ 193 h 1472"/>
                  <a:gd name="T94" fmla="*/ 2217 w 3175"/>
                  <a:gd name="T95" fmla="*/ 204 h 1472"/>
                  <a:gd name="T96" fmla="*/ 2087 w 3175"/>
                  <a:gd name="T97" fmla="*/ 264 h 1472"/>
                  <a:gd name="T98" fmla="*/ 2021 w 3175"/>
                  <a:gd name="T99" fmla="*/ 355 h 1472"/>
                  <a:gd name="T100" fmla="*/ 2012 w 3175"/>
                  <a:gd name="T101" fmla="*/ 451 h 1472"/>
                  <a:gd name="T102" fmla="*/ 2076 w 3175"/>
                  <a:gd name="T103" fmla="*/ 417 h 1472"/>
                  <a:gd name="T104" fmla="*/ 2205 w 3175"/>
                  <a:gd name="T105" fmla="*/ 252 h 1472"/>
                  <a:gd name="T106" fmla="*/ 2267 w 3175"/>
                  <a:gd name="T107" fmla="*/ 303 h 1472"/>
                  <a:gd name="T108" fmla="*/ 2299 w 3175"/>
                  <a:gd name="T109" fmla="*/ 394 h 1472"/>
                  <a:gd name="T110" fmla="*/ 2206 w 3175"/>
                  <a:gd name="T111" fmla="*/ 454 h 1472"/>
                  <a:gd name="T112" fmla="*/ 2317 w 3175"/>
                  <a:gd name="T113" fmla="*/ 457 h 1472"/>
                  <a:gd name="T114" fmla="*/ 2570 w 3175"/>
                  <a:gd name="T115" fmla="*/ 373 h 1472"/>
                  <a:gd name="T116" fmla="*/ 2730 w 3175"/>
                  <a:gd name="T117" fmla="*/ 252 h 1472"/>
                  <a:gd name="T118" fmla="*/ 3016 w 3175"/>
                  <a:gd name="T119" fmla="*/ 203 h 1472"/>
                  <a:gd name="T120" fmla="*/ 3136 w 3175"/>
                  <a:gd name="T121" fmla="*/ 118 h 1472"/>
                  <a:gd name="T122" fmla="*/ 3149 w 3175"/>
                  <a:gd name="T123" fmla="*/ 184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9" y="394"/>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92D05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1" name="Freeform 7"/>
              <p:cNvSpPr>
                <a:spLocks/>
              </p:cNvSpPr>
              <p:nvPr>
                <p:custDataLst>
                  <p:tags r:id="rId5"/>
                </p:custDataLst>
              </p:nvPr>
            </p:nvSpPr>
            <p:spPr bwMode="auto">
              <a:xfrm>
                <a:off x="2134065" y="4393709"/>
                <a:ext cx="540765" cy="760410"/>
              </a:xfrm>
              <a:custGeom>
                <a:avLst/>
                <a:gdLst>
                  <a:gd name="T0" fmla="*/ 583 w 784"/>
                  <a:gd name="T1" fmla="*/ 277 h 1128"/>
                  <a:gd name="T2" fmla="*/ 549 w 784"/>
                  <a:gd name="T3" fmla="*/ 295 h 1128"/>
                  <a:gd name="T4" fmla="*/ 484 w 784"/>
                  <a:gd name="T5" fmla="*/ 387 h 1128"/>
                  <a:gd name="T6" fmla="*/ 465 w 784"/>
                  <a:gd name="T7" fmla="*/ 457 h 1128"/>
                  <a:gd name="T8" fmla="*/ 481 w 784"/>
                  <a:gd name="T9" fmla="*/ 522 h 1128"/>
                  <a:gd name="T10" fmla="*/ 530 w 784"/>
                  <a:gd name="T11" fmla="*/ 591 h 1128"/>
                  <a:gd name="T12" fmla="*/ 579 w 784"/>
                  <a:gd name="T13" fmla="*/ 616 h 1128"/>
                  <a:gd name="T14" fmla="*/ 625 w 784"/>
                  <a:gd name="T15" fmla="*/ 600 h 1128"/>
                  <a:gd name="T16" fmla="*/ 654 w 784"/>
                  <a:gd name="T17" fmla="*/ 653 h 1128"/>
                  <a:gd name="T18" fmla="*/ 672 w 784"/>
                  <a:gd name="T19" fmla="*/ 683 h 1128"/>
                  <a:gd name="T20" fmla="*/ 714 w 784"/>
                  <a:gd name="T21" fmla="*/ 687 h 1128"/>
                  <a:gd name="T22" fmla="*/ 749 w 784"/>
                  <a:gd name="T23" fmla="*/ 712 h 1128"/>
                  <a:gd name="T24" fmla="*/ 770 w 784"/>
                  <a:gd name="T25" fmla="*/ 756 h 1128"/>
                  <a:gd name="T26" fmla="*/ 761 w 784"/>
                  <a:gd name="T27" fmla="*/ 790 h 1128"/>
                  <a:gd name="T28" fmla="*/ 760 w 784"/>
                  <a:gd name="T29" fmla="*/ 825 h 1128"/>
                  <a:gd name="T30" fmla="*/ 772 w 784"/>
                  <a:gd name="T31" fmla="*/ 882 h 1128"/>
                  <a:gd name="T32" fmla="*/ 758 w 784"/>
                  <a:gd name="T33" fmla="*/ 932 h 1128"/>
                  <a:gd name="T34" fmla="*/ 770 w 784"/>
                  <a:gd name="T35" fmla="*/ 994 h 1128"/>
                  <a:gd name="T36" fmla="*/ 763 w 784"/>
                  <a:gd name="T37" fmla="*/ 1054 h 1128"/>
                  <a:gd name="T38" fmla="*/ 691 w 784"/>
                  <a:gd name="T39" fmla="*/ 1122 h 1128"/>
                  <a:gd name="T40" fmla="*/ 648 w 784"/>
                  <a:gd name="T41" fmla="*/ 1103 h 1128"/>
                  <a:gd name="T42" fmla="*/ 602 w 784"/>
                  <a:gd name="T43" fmla="*/ 1056 h 1128"/>
                  <a:gd name="T44" fmla="*/ 463 w 784"/>
                  <a:gd name="T45" fmla="*/ 998 h 1128"/>
                  <a:gd name="T46" fmla="*/ 425 w 784"/>
                  <a:gd name="T47" fmla="*/ 967 h 1128"/>
                  <a:gd name="T48" fmla="*/ 331 w 784"/>
                  <a:gd name="T49" fmla="*/ 894 h 1128"/>
                  <a:gd name="T50" fmla="*/ 318 w 784"/>
                  <a:gd name="T51" fmla="*/ 867 h 1128"/>
                  <a:gd name="T52" fmla="*/ 328 w 784"/>
                  <a:gd name="T53" fmla="*/ 815 h 1128"/>
                  <a:gd name="T54" fmla="*/ 290 w 784"/>
                  <a:gd name="T55" fmla="*/ 778 h 1128"/>
                  <a:gd name="T56" fmla="*/ 259 w 784"/>
                  <a:gd name="T57" fmla="*/ 745 h 1128"/>
                  <a:gd name="T58" fmla="*/ 243 w 784"/>
                  <a:gd name="T59" fmla="*/ 689 h 1128"/>
                  <a:gd name="T60" fmla="*/ 153 w 784"/>
                  <a:gd name="T61" fmla="*/ 530 h 1128"/>
                  <a:gd name="T62" fmla="*/ 120 w 784"/>
                  <a:gd name="T63" fmla="*/ 487 h 1128"/>
                  <a:gd name="T64" fmla="*/ 90 w 784"/>
                  <a:gd name="T65" fmla="*/ 432 h 1128"/>
                  <a:gd name="T66" fmla="*/ 22 w 784"/>
                  <a:gd name="T67" fmla="*/ 397 h 1128"/>
                  <a:gd name="T68" fmla="*/ 0 w 784"/>
                  <a:gd name="T69" fmla="*/ 363 h 1128"/>
                  <a:gd name="T70" fmla="*/ 13 w 784"/>
                  <a:gd name="T71" fmla="*/ 276 h 1128"/>
                  <a:gd name="T72" fmla="*/ 28 w 784"/>
                  <a:gd name="T73" fmla="*/ 246 h 1128"/>
                  <a:gd name="T74" fmla="*/ 72 w 784"/>
                  <a:gd name="T75" fmla="*/ 222 h 1128"/>
                  <a:gd name="T76" fmla="*/ 95 w 784"/>
                  <a:gd name="T77" fmla="*/ 272 h 1128"/>
                  <a:gd name="T78" fmla="*/ 158 w 784"/>
                  <a:gd name="T79" fmla="*/ 307 h 1128"/>
                  <a:gd name="T80" fmla="*/ 184 w 784"/>
                  <a:gd name="T81" fmla="*/ 271 h 1128"/>
                  <a:gd name="T82" fmla="*/ 201 w 784"/>
                  <a:gd name="T83" fmla="*/ 225 h 1128"/>
                  <a:gd name="T84" fmla="*/ 270 w 784"/>
                  <a:gd name="T85" fmla="*/ 170 h 1128"/>
                  <a:gd name="T86" fmla="*/ 344 w 784"/>
                  <a:gd name="T87" fmla="*/ 120 h 1128"/>
                  <a:gd name="T88" fmla="*/ 357 w 784"/>
                  <a:gd name="T89" fmla="*/ 70 h 1128"/>
                  <a:gd name="T90" fmla="*/ 347 w 784"/>
                  <a:gd name="T91" fmla="*/ 5 h 1128"/>
                  <a:gd name="T92" fmla="*/ 422 w 784"/>
                  <a:gd name="T93" fmla="*/ 53 h 1128"/>
                  <a:gd name="T94" fmla="*/ 467 w 784"/>
                  <a:gd name="T95" fmla="*/ 107 h 1128"/>
                  <a:gd name="T96" fmla="*/ 506 w 784"/>
                  <a:gd name="T97" fmla="*/ 154 h 1128"/>
                  <a:gd name="T98" fmla="*/ 561 w 784"/>
                  <a:gd name="T99" fmla="*/ 157 h 1128"/>
                  <a:gd name="T100" fmla="*/ 617 w 784"/>
                  <a:gd name="T101" fmla="*/ 149 h 1128"/>
                  <a:gd name="T102" fmla="*/ 640 w 784"/>
                  <a:gd name="T103" fmla="*/ 156 h 1128"/>
                  <a:gd name="T104" fmla="*/ 654 w 784"/>
                  <a:gd name="T105" fmla="*/ 193 h 1128"/>
                  <a:gd name="T106" fmla="*/ 627 w 784"/>
                  <a:gd name="T107" fmla="*/ 210 h 1128"/>
                  <a:gd name="T108" fmla="*/ 627 w 784"/>
                  <a:gd name="T109" fmla="*/ 24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FF00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2" name="Freeform 8"/>
              <p:cNvSpPr>
                <a:spLocks/>
              </p:cNvSpPr>
              <p:nvPr>
                <p:custDataLst>
                  <p:tags r:id="rId6"/>
                </p:custDataLst>
              </p:nvPr>
            </p:nvSpPr>
            <p:spPr bwMode="auto">
              <a:xfrm>
                <a:off x="2611657" y="5119368"/>
                <a:ext cx="416944" cy="1455409"/>
              </a:xfrm>
              <a:custGeom>
                <a:avLst/>
                <a:gdLst>
                  <a:gd name="T0" fmla="*/ 418 w 598"/>
                  <a:gd name="T1" fmla="*/ 2021 h 2158"/>
                  <a:gd name="T2" fmla="*/ 342 w 598"/>
                  <a:gd name="T3" fmla="*/ 1955 h 2158"/>
                  <a:gd name="T4" fmla="*/ 339 w 598"/>
                  <a:gd name="T5" fmla="*/ 1893 h 2158"/>
                  <a:gd name="T6" fmla="*/ 345 w 598"/>
                  <a:gd name="T7" fmla="*/ 1843 h 2158"/>
                  <a:gd name="T8" fmla="*/ 362 w 598"/>
                  <a:gd name="T9" fmla="*/ 1791 h 2158"/>
                  <a:gd name="T10" fmla="*/ 354 w 598"/>
                  <a:gd name="T11" fmla="*/ 1740 h 2158"/>
                  <a:gd name="T12" fmla="*/ 332 w 598"/>
                  <a:gd name="T13" fmla="*/ 1683 h 2158"/>
                  <a:gd name="T14" fmla="*/ 303 w 598"/>
                  <a:gd name="T15" fmla="*/ 1581 h 2158"/>
                  <a:gd name="T16" fmla="*/ 226 w 598"/>
                  <a:gd name="T17" fmla="*/ 1460 h 2158"/>
                  <a:gd name="T18" fmla="*/ 206 w 598"/>
                  <a:gd name="T19" fmla="*/ 1381 h 2158"/>
                  <a:gd name="T20" fmla="*/ 217 w 598"/>
                  <a:gd name="T21" fmla="*/ 1299 h 2158"/>
                  <a:gd name="T22" fmla="*/ 208 w 598"/>
                  <a:gd name="T23" fmla="*/ 1235 h 2158"/>
                  <a:gd name="T24" fmla="*/ 185 w 598"/>
                  <a:gd name="T25" fmla="*/ 1165 h 2158"/>
                  <a:gd name="T26" fmla="*/ 211 w 598"/>
                  <a:gd name="T27" fmla="*/ 1123 h 2158"/>
                  <a:gd name="T28" fmla="*/ 195 w 598"/>
                  <a:gd name="T29" fmla="*/ 1082 h 2158"/>
                  <a:gd name="T30" fmla="*/ 211 w 598"/>
                  <a:gd name="T31" fmla="*/ 1025 h 2158"/>
                  <a:gd name="T32" fmla="*/ 210 w 598"/>
                  <a:gd name="T33" fmla="*/ 993 h 2158"/>
                  <a:gd name="T34" fmla="*/ 187 w 598"/>
                  <a:gd name="T35" fmla="*/ 927 h 2158"/>
                  <a:gd name="T36" fmla="*/ 136 w 598"/>
                  <a:gd name="T37" fmla="*/ 852 h 2158"/>
                  <a:gd name="T38" fmla="*/ 134 w 598"/>
                  <a:gd name="T39" fmla="*/ 686 h 2158"/>
                  <a:gd name="T40" fmla="*/ 183 w 598"/>
                  <a:gd name="T41" fmla="*/ 584 h 2158"/>
                  <a:gd name="T42" fmla="*/ 189 w 598"/>
                  <a:gd name="T43" fmla="*/ 522 h 2158"/>
                  <a:gd name="T44" fmla="*/ 160 w 598"/>
                  <a:gd name="T45" fmla="*/ 459 h 2158"/>
                  <a:gd name="T46" fmla="*/ 182 w 598"/>
                  <a:gd name="T47" fmla="*/ 406 h 2158"/>
                  <a:gd name="T48" fmla="*/ 229 w 598"/>
                  <a:gd name="T49" fmla="*/ 346 h 2158"/>
                  <a:gd name="T50" fmla="*/ 200 w 598"/>
                  <a:gd name="T51" fmla="*/ 308 h 2158"/>
                  <a:gd name="T52" fmla="*/ 148 w 598"/>
                  <a:gd name="T53" fmla="*/ 222 h 2158"/>
                  <a:gd name="T54" fmla="*/ 129 w 598"/>
                  <a:gd name="T55" fmla="*/ 125 h 2158"/>
                  <a:gd name="T56" fmla="*/ 91 w 598"/>
                  <a:gd name="T57" fmla="*/ 37 h 2158"/>
                  <a:gd name="T58" fmla="*/ 0 w 598"/>
                  <a:gd name="T59" fmla="*/ 44 h 2158"/>
                  <a:gd name="T60" fmla="*/ 31 w 598"/>
                  <a:gd name="T61" fmla="*/ 200 h 2158"/>
                  <a:gd name="T62" fmla="*/ 42 w 598"/>
                  <a:gd name="T63" fmla="*/ 304 h 2158"/>
                  <a:gd name="T64" fmla="*/ 27 w 598"/>
                  <a:gd name="T65" fmla="*/ 374 h 2158"/>
                  <a:gd name="T66" fmla="*/ 52 w 598"/>
                  <a:gd name="T67" fmla="*/ 524 h 2158"/>
                  <a:gd name="T68" fmla="*/ 46 w 598"/>
                  <a:gd name="T69" fmla="*/ 649 h 2158"/>
                  <a:gd name="T70" fmla="*/ 36 w 598"/>
                  <a:gd name="T71" fmla="*/ 718 h 2158"/>
                  <a:gd name="T72" fmla="*/ 52 w 598"/>
                  <a:gd name="T73" fmla="*/ 767 h 2158"/>
                  <a:gd name="T74" fmla="*/ 64 w 598"/>
                  <a:gd name="T75" fmla="*/ 871 h 2158"/>
                  <a:gd name="T76" fmla="*/ 81 w 598"/>
                  <a:gd name="T77" fmla="*/ 913 h 2158"/>
                  <a:gd name="T78" fmla="*/ 73 w 598"/>
                  <a:gd name="T79" fmla="*/ 1045 h 2158"/>
                  <a:gd name="T80" fmla="*/ 63 w 598"/>
                  <a:gd name="T81" fmla="*/ 1152 h 2158"/>
                  <a:gd name="T82" fmla="*/ 40 w 598"/>
                  <a:gd name="T83" fmla="*/ 1188 h 2158"/>
                  <a:gd name="T84" fmla="*/ 60 w 598"/>
                  <a:gd name="T85" fmla="*/ 1258 h 2158"/>
                  <a:gd name="T86" fmla="*/ 106 w 598"/>
                  <a:gd name="T87" fmla="*/ 1343 h 2158"/>
                  <a:gd name="T88" fmla="*/ 93 w 598"/>
                  <a:gd name="T89" fmla="*/ 1396 h 2158"/>
                  <a:gd name="T90" fmla="*/ 106 w 598"/>
                  <a:gd name="T91" fmla="*/ 1449 h 2158"/>
                  <a:gd name="T92" fmla="*/ 164 w 598"/>
                  <a:gd name="T93" fmla="*/ 1467 h 2158"/>
                  <a:gd name="T94" fmla="*/ 209 w 598"/>
                  <a:gd name="T95" fmla="*/ 1621 h 2158"/>
                  <a:gd name="T96" fmla="*/ 227 w 598"/>
                  <a:gd name="T97" fmla="*/ 1709 h 2158"/>
                  <a:gd name="T98" fmla="*/ 151 w 598"/>
                  <a:gd name="T99" fmla="*/ 1749 h 2158"/>
                  <a:gd name="T100" fmla="*/ 207 w 598"/>
                  <a:gd name="T101" fmla="*/ 1776 h 2158"/>
                  <a:gd name="T102" fmla="*/ 250 w 598"/>
                  <a:gd name="T103" fmla="*/ 1820 h 2158"/>
                  <a:gd name="T104" fmla="*/ 275 w 598"/>
                  <a:gd name="T105" fmla="*/ 1871 h 2158"/>
                  <a:gd name="T106" fmla="*/ 308 w 598"/>
                  <a:gd name="T107" fmla="*/ 1961 h 2158"/>
                  <a:gd name="T108" fmla="*/ 359 w 598"/>
                  <a:gd name="T109" fmla="*/ 2013 h 2158"/>
                  <a:gd name="T110" fmla="*/ 393 w 598"/>
                  <a:gd name="T111" fmla="*/ 2048 h 2158"/>
                  <a:gd name="T112" fmla="*/ 424 w 598"/>
                  <a:gd name="T113" fmla="*/ 2074 h 2158"/>
                  <a:gd name="T114" fmla="*/ 465 w 598"/>
                  <a:gd name="T115" fmla="*/ 2110 h 2158"/>
                  <a:gd name="T116" fmla="*/ 519 w 598"/>
                  <a:gd name="T117" fmla="*/ 2140 h 2158"/>
                  <a:gd name="T118" fmla="*/ 538 w 598"/>
                  <a:gd name="T119" fmla="*/ 2151 h 2158"/>
                  <a:gd name="T120" fmla="*/ 586 w 598"/>
                  <a:gd name="T121" fmla="*/ 2098 h 2158"/>
                  <a:gd name="T122" fmla="*/ 591 w 598"/>
                  <a:gd name="T123" fmla="*/ 2071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FF00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3" name="Freeform 9"/>
              <p:cNvSpPr>
                <a:spLocks/>
              </p:cNvSpPr>
              <p:nvPr>
                <p:custDataLst>
                  <p:tags r:id="rId7"/>
                </p:custDataLst>
              </p:nvPr>
            </p:nvSpPr>
            <p:spPr bwMode="auto">
              <a:xfrm>
                <a:off x="2460041" y="4195429"/>
                <a:ext cx="1538904" cy="1549438"/>
              </a:xfrm>
              <a:custGeom>
                <a:avLst/>
                <a:gdLst>
                  <a:gd name="T0" fmla="*/ 440 w 2226"/>
                  <a:gd name="T1" fmla="*/ 896 h 2292"/>
                  <a:gd name="T2" fmla="*/ 505 w 2226"/>
                  <a:gd name="T3" fmla="*/ 985 h 2292"/>
                  <a:gd name="T4" fmla="*/ 572 w 2226"/>
                  <a:gd name="T5" fmla="*/ 1054 h 2292"/>
                  <a:gd name="T6" fmla="*/ 716 w 2226"/>
                  <a:gd name="T7" fmla="*/ 1098 h 2292"/>
                  <a:gd name="T8" fmla="*/ 798 w 2226"/>
                  <a:gd name="T9" fmla="*/ 1204 h 2292"/>
                  <a:gd name="T10" fmla="*/ 846 w 2226"/>
                  <a:gd name="T11" fmla="*/ 1292 h 2292"/>
                  <a:gd name="T12" fmla="*/ 939 w 2226"/>
                  <a:gd name="T13" fmla="*/ 1355 h 2292"/>
                  <a:gd name="T14" fmla="*/ 957 w 2226"/>
                  <a:gd name="T15" fmla="*/ 1466 h 2292"/>
                  <a:gd name="T16" fmla="*/ 976 w 2226"/>
                  <a:gd name="T17" fmla="*/ 1541 h 2292"/>
                  <a:gd name="T18" fmla="*/ 992 w 2226"/>
                  <a:gd name="T19" fmla="*/ 1632 h 2292"/>
                  <a:gd name="T20" fmla="*/ 1131 w 2226"/>
                  <a:gd name="T21" fmla="*/ 1698 h 2292"/>
                  <a:gd name="T22" fmla="*/ 1193 w 2226"/>
                  <a:gd name="T23" fmla="*/ 1805 h 2292"/>
                  <a:gd name="T24" fmla="*/ 1243 w 2226"/>
                  <a:gd name="T25" fmla="*/ 1864 h 2292"/>
                  <a:gd name="T26" fmla="*/ 1183 w 2226"/>
                  <a:gd name="T27" fmla="*/ 2003 h 2292"/>
                  <a:gd name="T28" fmla="*/ 1084 w 2226"/>
                  <a:gd name="T29" fmla="*/ 2128 h 2292"/>
                  <a:gd name="T30" fmla="*/ 1180 w 2226"/>
                  <a:gd name="T31" fmla="*/ 2161 h 2292"/>
                  <a:gd name="T32" fmla="*/ 1296 w 2226"/>
                  <a:gd name="T33" fmla="*/ 2234 h 2292"/>
                  <a:gd name="T34" fmla="*/ 1419 w 2226"/>
                  <a:gd name="T35" fmla="*/ 2198 h 2292"/>
                  <a:gd name="T36" fmla="*/ 1518 w 2226"/>
                  <a:gd name="T37" fmla="*/ 2036 h 2292"/>
                  <a:gd name="T38" fmla="*/ 1512 w 2226"/>
                  <a:gd name="T39" fmla="*/ 1918 h 2292"/>
                  <a:gd name="T40" fmla="*/ 1561 w 2226"/>
                  <a:gd name="T41" fmla="*/ 1793 h 2292"/>
                  <a:gd name="T42" fmla="*/ 1706 w 2226"/>
                  <a:gd name="T43" fmla="*/ 1727 h 2292"/>
                  <a:gd name="T44" fmla="*/ 1798 w 2226"/>
                  <a:gd name="T45" fmla="*/ 1681 h 2292"/>
                  <a:gd name="T46" fmla="*/ 1897 w 2226"/>
                  <a:gd name="T47" fmla="*/ 1641 h 2292"/>
                  <a:gd name="T48" fmla="*/ 1982 w 2226"/>
                  <a:gd name="T49" fmla="*/ 1400 h 2292"/>
                  <a:gd name="T50" fmla="*/ 2014 w 2226"/>
                  <a:gd name="T51" fmla="*/ 1288 h 2292"/>
                  <a:gd name="T52" fmla="*/ 2002 w 2226"/>
                  <a:gd name="T53" fmla="*/ 1090 h 2292"/>
                  <a:gd name="T54" fmla="*/ 2073 w 2226"/>
                  <a:gd name="T55" fmla="*/ 1009 h 2292"/>
                  <a:gd name="T56" fmla="*/ 2190 w 2226"/>
                  <a:gd name="T57" fmla="*/ 877 h 2292"/>
                  <a:gd name="T58" fmla="*/ 2222 w 2226"/>
                  <a:gd name="T59" fmla="*/ 732 h 2292"/>
                  <a:gd name="T60" fmla="*/ 2157 w 2226"/>
                  <a:gd name="T61" fmla="*/ 599 h 2292"/>
                  <a:gd name="T62" fmla="*/ 2059 w 2226"/>
                  <a:gd name="T63" fmla="*/ 563 h 2292"/>
                  <a:gd name="T64" fmla="*/ 1921 w 2226"/>
                  <a:gd name="T65" fmla="*/ 462 h 2292"/>
                  <a:gd name="T66" fmla="*/ 1742 w 2226"/>
                  <a:gd name="T67" fmla="*/ 450 h 2292"/>
                  <a:gd name="T68" fmla="*/ 1670 w 2226"/>
                  <a:gd name="T69" fmla="*/ 447 h 2292"/>
                  <a:gd name="T70" fmla="*/ 1636 w 2226"/>
                  <a:gd name="T71" fmla="*/ 394 h 2292"/>
                  <a:gd name="T72" fmla="*/ 1512 w 2226"/>
                  <a:gd name="T73" fmla="*/ 348 h 2292"/>
                  <a:gd name="T74" fmla="*/ 1411 w 2226"/>
                  <a:gd name="T75" fmla="*/ 409 h 2292"/>
                  <a:gd name="T76" fmla="*/ 1338 w 2226"/>
                  <a:gd name="T77" fmla="*/ 405 h 2292"/>
                  <a:gd name="T78" fmla="*/ 1247 w 2226"/>
                  <a:gd name="T79" fmla="*/ 384 h 2292"/>
                  <a:gd name="T80" fmla="*/ 1317 w 2226"/>
                  <a:gd name="T81" fmla="*/ 268 h 2292"/>
                  <a:gd name="T82" fmla="*/ 1338 w 2226"/>
                  <a:gd name="T83" fmla="*/ 184 h 2292"/>
                  <a:gd name="T84" fmla="*/ 1291 w 2226"/>
                  <a:gd name="T85" fmla="*/ 68 h 2292"/>
                  <a:gd name="T86" fmla="*/ 1124 w 2226"/>
                  <a:gd name="T87" fmla="*/ 135 h 2292"/>
                  <a:gd name="T88" fmla="*/ 1003 w 2226"/>
                  <a:gd name="T89" fmla="*/ 170 h 2292"/>
                  <a:gd name="T90" fmla="*/ 960 w 2226"/>
                  <a:gd name="T91" fmla="*/ 187 h 2292"/>
                  <a:gd name="T92" fmla="*/ 812 w 2226"/>
                  <a:gd name="T93" fmla="*/ 176 h 2292"/>
                  <a:gd name="T94" fmla="*/ 811 w 2226"/>
                  <a:gd name="T95" fmla="*/ 67 h 2292"/>
                  <a:gd name="T96" fmla="*/ 745 w 2226"/>
                  <a:gd name="T97" fmla="*/ 0 h 2292"/>
                  <a:gd name="T98" fmla="*/ 700 w 2226"/>
                  <a:gd name="T99" fmla="*/ 31 h 2292"/>
                  <a:gd name="T100" fmla="*/ 589 w 2226"/>
                  <a:gd name="T101" fmla="*/ 70 h 2292"/>
                  <a:gd name="T102" fmla="*/ 560 w 2226"/>
                  <a:gd name="T103" fmla="*/ 198 h 2292"/>
                  <a:gd name="T104" fmla="*/ 453 w 2226"/>
                  <a:gd name="T105" fmla="*/ 258 h 2292"/>
                  <a:gd name="T106" fmla="*/ 286 w 2226"/>
                  <a:gd name="T107" fmla="*/ 197 h 2292"/>
                  <a:gd name="T108" fmla="*/ 253 w 2226"/>
                  <a:gd name="T109" fmla="*/ 240 h 2292"/>
                  <a:gd name="T110" fmla="*/ 198 w 2226"/>
                  <a:gd name="T111" fmla="*/ 311 h 2292"/>
                  <a:gd name="T112" fmla="*/ 246 w 2226"/>
                  <a:gd name="T113" fmla="*/ 388 h 2292"/>
                  <a:gd name="T114" fmla="*/ 194 w 2226"/>
                  <a:gd name="T115" fmla="*/ 560 h 2292"/>
                  <a:gd name="T116" fmla="*/ 100 w 2226"/>
                  <a:gd name="T117" fmla="*/ 567 h 2292"/>
                  <a:gd name="T118" fmla="*/ 16 w 2226"/>
                  <a:gd name="T119" fmla="*/ 687 h 2292"/>
                  <a:gd name="T120" fmla="*/ 22 w 2226"/>
                  <a:gd name="T121" fmla="*/ 824 h 2292"/>
                  <a:gd name="T122" fmla="*/ 120 w 2226"/>
                  <a:gd name="T123" fmla="*/ 905 h 2292"/>
                  <a:gd name="T124" fmla="*/ 191 w 2226"/>
                  <a:gd name="T125" fmla="*/ 949 h 2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FF00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4" name="Freeform 10"/>
              <p:cNvSpPr>
                <a:spLocks/>
              </p:cNvSpPr>
              <p:nvPr>
                <p:custDataLst>
                  <p:tags r:id="rId8"/>
                </p:custDataLst>
              </p:nvPr>
            </p:nvSpPr>
            <p:spPr bwMode="auto">
              <a:xfrm>
                <a:off x="5823394" y="2838138"/>
                <a:ext cx="111185" cy="63368"/>
              </a:xfrm>
              <a:custGeom>
                <a:avLst/>
                <a:gdLst>
                  <a:gd name="T0" fmla="*/ 94 w 161"/>
                  <a:gd name="T1" fmla="*/ 0 h 93"/>
                  <a:gd name="T2" fmla="*/ 107 w 161"/>
                  <a:gd name="T3" fmla="*/ 18 h 93"/>
                  <a:gd name="T4" fmla="*/ 112 w 161"/>
                  <a:gd name="T5" fmla="*/ 12 h 93"/>
                  <a:gd name="T6" fmla="*/ 117 w 161"/>
                  <a:gd name="T7" fmla="*/ 8 h 93"/>
                  <a:gd name="T8" fmla="*/ 122 w 161"/>
                  <a:gd name="T9" fmla="*/ 5 h 93"/>
                  <a:gd name="T10" fmla="*/ 127 w 161"/>
                  <a:gd name="T11" fmla="*/ 3 h 93"/>
                  <a:gd name="T12" fmla="*/ 137 w 161"/>
                  <a:gd name="T13" fmla="*/ 1 h 93"/>
                  <a:gd name="T14" fmla="*/ 148 w 161"/>
                  <a:gd name="T15" fmla="*/ 0 h 93"/>
                  <a:gd name="T16" fmla="*/ 151 w 161"/>
                  <a:gd name="T17" fmla="*/ 0 h 93"/>
                  <a:gd name="T18" fmla="*/ 161 w 161"/>
                  <a:gd name="T19" fmla="*/ 0 h 93"/>
                  <a:gd name="T20" fmla="*/ 161 w 161"/>
                  <a:gd name="T21" fmla="*/ 92 h 93"/>
                  <a:gd name="T22" fmla="*/ 155 w 161"/>
                  <a:gd name="T23" fmla="*/ 93 h 93"/>
                  <a:gd name="T24" fmla="*/ 150 w 161"/>
                  <a:gd name="T25" fmla="*/ 93 h 93"/>
                  <a:gd name="T26" fmla="*/ 145 w 161"/>
                  <a:gd name="T27" fmla="*/ 92 h 93"/>
                  <a:gd name="T28" fmla="*/ 140 w 161"/>
                  <a:gd name="T29" fmla="*/ 91 h 93"/>
                  <a:gd name="T30" fmla="*/ 129 w 161"/>
                  <a:gd name="T31" fmla="*/ 88 h 93"/>
                  <a:gd name="T32" fmla="*/ 120 w 161"/>
                  <a:gd name="T33" fmla="*/ 82 h 93"/>
                  <a:gd name="T34" fmla="*/ 111 w 161"/>
                  <a:gd name="T35" fmla="*/ 75 h 93"/>
                  <a:gd name="T36" fmla="*/ 104 w 161"/>
                  <a:gd name="T37" fmla="*/ 67 h 93"/>
                  <a:gd name="T38" fmla="*/ 97 w 161"/>
                  <a:gd name="T39" fmla="*/ 59 h 93"/>
                  <a:gd name="T40" fmla="*/ 94 w 161"/>
                  <a:gd name="T41" fmla="*/ 49 h 93"/>
                  <a:gd name="T42" fmla="*/ 92 w 161"/>
                  <a:gd name="T43" fmla="*/ 50 h 93"/>
                  <a:gd name="T44" fmla="*/ 89 w 161"/>
                  <a:gd name="T45" fmla="*/ 51 h 93"/>
                  <a:gd name="T46" fmla="*/ 86 w 161"/>
                  <a:gd name="T47" fmla="*/ 51 h 93"/>
                  <a:gd name="T48" fmla="*/ 84 w 161"/>
                  <a:gd name="T49" fmla="*/ 51 h 93"/>
                  <a:gd name="T50" fmla="*/ 78 w 161"/>
                  <a:gd name="T51" fmla="*/ 50 h 93"/>
                  <a:gd name="T52" fmla="*/ 74 w 161"/>
                  <a:gd name="T53" fmla="*/ 49 h 93"/>
                  <a:gd name="T54" fmla="*/ 65 w 161"/>
                  <a:gd name="T55" fmla="*/ 48 h 93"/>
                  <a:gd name="T56" fmla="*/ 55 w 161"/>
                  <a:gd name="T57" fmla="*/ 45 h 93"/>
                  <a:gd name="T58" fmla="*/ 44 w 161"/>
                  <a:gd name="T59" fmla="*/ 40 h 93"/>
                  <a:gd name="T60" fmla="*/ 32 w 161"/>
                  <a:gd name="T61" fmla="*/ 34 h 93"/>
                  <a:gd name="T62" fmla="*/ 21 w 161"/>
                  <a:gd name="T63" fmla="*/ 26 h 93"/>
                  <a:gd name="T64" fmla="*/ 12 w 161"/>
                  <a:gd name="T65" fmla="*/ 18 h 93"/>
                  <a:gd name="T66" fmla="*/ 8 w 161"/>
                  <a:gd name="T67" fmla="*/ 14 h 93"/>
                  <a:gd name="T68" fmla="*/ 5 w 161"/>
                  <a:gd name="T69" fmla="*/ 9 h 93"/>
                  <a:gd name="T70" fmla="*/ 3 w 161"/>
                  <a:gd name="T71" fmla="*/ 5 h 93"/>
                  <a:gd name="T72" fmla="*/ 0 w 161"/>
                  <a:gd name="T73" fmla="*/ 0 h 93"/>
                  <a:gd name="T74" fmla="*/ 94 w 161"/>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5" name="Freeform 11"/>
              <p:cNvSpPr>
                <a:spLocks/>
              </p:cNvSpPr>
              <p:nvPr>
                <p:custDataLst>
                  <p:tags r:id="rId9"/>
                </p:custDataLst>
              </p:nvPr>
            </p:nvSpPr>
            <p:spPr bwMode="auto">
              <a:xfrm>
                <a:off x="5024882" y="2676653"/>
                <a:ext cx="131401" cy="206455"/>
              </a:xfrm>
              <a:custGeom>
                <a:avLst/>
                <a:gdLst>
                  <a:gd name="T0" fmla="*/ 38 w 192"/>
                  <a:gd name="T1" fmla="*/ 3 h 307"/>
                  <a:gd name="T2" fmla="*/ 37 w 192"/>
                  <a:gd name="T3" fmla="*/ 0 h 307"/>
                  <a:gd name="T4" fmla="*/ 57 w 192"/>
                  <a:gd name="T5" fmla="*/ 3 h 307"/>
                  <a:gd name="T6" fmla="*/ 110 w 192"/>
                  <a:gd name="T7" fmla="*/ 14 h 307"/>
                  <a:gd name="T8" fmla="*/ 155 w 192"/>
                  <a:gd name="T9" fmla="*/ 25 h 307"/>
                  <a:gd name="T10" fmla="*/ 181 w 192"/>
                  <a:gd name="T11" fmla="*/ 28 h 307"/>
                  <a:gd name="T12" fmla="*/ 192 w 192"/>
                  <a:gd name="T13" fmla="*/ 35 h 307"/>
                  <a:gd name="T14" fmla="*/ 188 w 192"/>
                  <a:gd name="T15" fmla="*/ 47 h 307"/>
                  <a:gd name="T16" fmla="*/ 175 w 192"/>
                  <a:gd name="T17" fmla="*/ 82 h 307"/>
                  <a:gd name="T18" fmla="*/ 158 w 192"/>
                  <a:gd name="T19" fmla="*/ 127 h 307"/>
                  <a:gd name="T20" fmla="*/ 147 w 192"/>
                  <a:gd name="T21" fmla="*/ 165 h 307"/>
                  <a:gd name="T22" fmla="*/ 146 w 192"/>
                  <a:gd name="T23" fmla="*/ 207 h 307"/>
                  <a:gd name="T24" fmla="*/ 144 w 192"/>
                  <a:gd name="T25" fmla="*/ 249 h 307"/>
                  <a:gd name="T26" fmla="*/ 134 w 192"/>
                  <a:gd name="T27" fmla="*/ 277 h 307"/>
                  <a:gd name="T28" fmla="*/ 106 w 192"/>
                  <a:gd name="T29" fmla="*/ 296 h 307"/>
                  <a:gd name="T30" fmla="*/ 83 w 192"/>
                  <a:gd name="T31" fmla="*/ 303 h 307"/>
                  <a:gd name="T32" fmla="*/ 72 w 192"/>
                  <a:gd name="T33" fmla="*/ 307 h 307"/>
                  <a:gd name="T34" fmla="*/ 52 w 192"/>
                  <a:gd name="T35" fmla="*/ 305 h 307"/>
                  <a:gd name="T36" fmla="*/ 32 w 192"/>
                  <a:gd name="T37" fmla="*/ 291 h 307"/>
                  <a:gd name="T38" fmla="*/ 30 w 192"/>
                  <a:gd name="T39" fmla="*/ 277 h 307"/>
                  <a:gd name="T40" fmla="*/ 22 w 192"/>
                  <a:gd name="T41" fmla="*/ 257 h 307"/>
                  <a:gd name="T42" fmla="*/ 10 w 192"/>
                  <a:gd name="T43" fmla="*/ 231 h 307"/>
                  <a:gd name="T44" fmla="*/ 2 w 192"/>
                  <a:gd name="T45" fmla="*/ 211 h 307"/>
                  <a:gd name="T46" fmla="*/ 0 w 192"/>
                  <a:gd name="T47" fmla="*/ 197 h 307"/>
                  <a:gd name="T48" fmla="*/ 0 w 192"/>
                  <a:gd name="T49" fmla="*/ 180 h 307"/>
                  <a:gd name="T50" fmla="*/ 2 w 192"/>
                  <a:gd name="T51" fmla="*/ 165 h 307"/>
                  <a:gd name="T52" fmla="*/ 11 w 192"/>
                  <a:gd name="T53" fmla="*/ 145 h 307"/>
                  <a:gd name="T54" fmla="*/ 33 w 192"/>
                  <a:gd name="T55" fmla="*/ 109 h 307"/>
                  <a:gd name="T56" fmla="*/ 48 w 192"/>
                  <a:gd name="T57" fmla="*/ 81 h 307"/>
                  <a:gd name="T58" fmla="*/ 52 w 192"/>
                  <a:gd name="T59" fmla="*/ 62 h 307"/>
                  <a:gd name="T60" fmla="*/ 53 w 192"/>
                  <a:gd name="T61" fmla="*/ 41 h 307"/>
                  <a:gd name="T62" fmla="*/ 55 w 192"/>
                  <a:gd name="T63" fmla="*/ 30 h 307"/>
                  <a:gd name="T64" fmla="*/ 57 w 192"/>
                  <a:gd name="T65" fmla="*/ 26 h 307"/>
                  <a:gd name="T66" fmla="*/ 60 w 192"/>
                  <a:gd name="T67" fmla="*/ 22 h 307"/>
                  <a:gd name="T68" fmla="*/ 44 w 192"/>
                  <a:gd name="T69" fmla="*/ 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6" name="Freeform 12"/>
              <p:cNvSpPr>
                <a:spLocks/>
              </p:cNvSpPr>
              <p:nvPr>
                <p:custDataLst>
                  <p:tags r:id="rId10"/>
                </p:custDataLst>
              </p:nvPr>
            </p:nvSpPr>
            <p:spPr bwMode="auto">
              <a:xfrm>
                <a:off x="5153756" y="2014361"/>
                <a:ext cx="272909" cy="347499"/>
              </a:xfrm>
              <a:custGeom>
                <a:avLst/>
                <a:gdLst>
                  <a:gd name="T0" fmla="*/ 26 w 398"/>
                  <a:gd name="T1" fmla="*/ 2 h 518"/>
                  <a:gd name="T2" fmla="*/ 95 w 398"/>
                  <a:gd name="T3" fmla="*/ 13 h 518"/>
                  <a:gd name="T4" fmla="*/ 116 w 398"/>
                  <a:gd name="T5" fmla="*/ 23 h 518"/>
                  <a:gd name="T6" fmla="*/ 80 w 398"/>
                  <a:gd name="T7" fmla="*/ 47 h 518"/>
                  <a:gd name="T8" fmla="*/ 64 w 398"/>
                  <a:gd name="T9" fmla="*/ 62 h 518"/>
                  <a:gd name="T10" fmla="*/ 77 w 398"/>
                  <a:gd name="T11" fmla="*/ 69 h 518"/>
                  <a:gd name="T12" fmla="*/ 167 w 398"/>
                  <a:gd name="T13" fmla="*/ 79 h 518"/>
                  <a:gd name="T14" fmla="*/ 210 w 398"/>
                  <a:gd name="T15" fmla="*/ 109 h 518"/>
                  <a:gd name="T16" fmla="*/ 154 w 398"/>
                  <a:gd name="T17" fmla="*/ 127 h 518"/>
                  <a:gd name="T18" fmla="*/ 147 w 398"/>
                  <a:gd name="T19" fmla="*/ 138 h 518"/>
                  <a:gd name="T20" fmla="*/ 191 w 398"/>
                  <a:gd name="T21" fmla="*/ 143 h 518"/>
                  <a:gd name="T22" fmla="*/ 211 w 398"/>
                  <a:gd name="T23" fmla="*/ 156 h 518"/>
                  <a:gd name="T24" fmla="*/ 243 w 398"/>
                  <a:gd name="T25" fmla="*/ 191 h 518"/>
                  <a:gd name="T26" fmla="*/ 258 w 398"/>
                  <a:gd name="T27" fmla="*/ 212 h 518"/>
                  <a:gd name="T28" fmla="*/ 260 w 398"/>
                  <a:gd name="T29" fmla="*/ 237 h 518"/>
                  <a:gd name="T30" fmla="*/ 272 w 398"/>
                  <a:gd name="T31" fmla="*/ 254 h 518"/>
                  <a:gd name="T32" fmla="*/ 286 w 398"/>
                  <a:gd name="T33" fmla="*/ 279 h 518"/>
                  <a:gd name="T34" fmla="*/ 306 w 398"/>
                  <a:gd name="T35" fmla="*/ 297 h 518"/>
                  <a:gd name="T36" fmla="*/ 327 w 398"/>
                  <a:gd name="T37" fmla="*/ 320 h 518"/>
                  <a:gd name="T38" fmla="*/ 346 w 398"/>
                  <a:gd name="T39" fmla="*/ 337 h 518"/>
                  <a:gd name="T40" fmla="*/ 370 w 398"/>
                  <a:gd name="T41" fmla="*/ 341 h 518"/>
                  <a:gd name="T42" fmla="*/ 396 w 398"/>
                  <a:gd name="T43" fmla="*/ 365 h 518"/>
                  <a:gd name="T44" fmla="*/ 395 w 398"/>
                  <a:gd name="T45" fmla="*/ 395 h 518"/>
                  <a:gd name="T46" fmla="*/ 382 w 398"/>
                  <a:gd name="T47" fmla="*/ 404 h 518"/>
                  <a:gd name="T48" fmla="*/ 367 w 398"/>
                  <a:gd name="T49" fmla="*/ 415 h 518"/>
                  <a:gd name="T50" fmla="*/ 368 w 398"/>
                  <a:gd name="T51" fmla="*/ 426 h 518"/>
                  <a:gd name="T52" fmla="*/ 376 w 398"/>
                  <a:gd name="T53" fmla="*/ 443 h 518"/>
                  <a:gd name="T54" fmla="*/ 359 w 398"/>
                  <a:gd name="T55" fmla="*/ 463 h 518"/>
                  <a:gd name="T56" fmla="*/ 146 w 398"/>
                  <a:gd name="T57" fmla="*/ 500 h 518"/>
                  <a:gd name="T58" fmla="*/ 68 w 398"/>
                  <a:gd name="T59" fmla="*/ 508 h 518"/>
                  <a:gd name="T60" fmla="*/ 53 w 398"/>
                  <a:gd name="T61" fmla="*/ 518 h 518"/>
                  <a:gd name="T62" fmla="*/ 58 w 398"/>
                  <a:gd name="T63" fmla="*/ 493 h 518"/>
                  <a:gd name="T64" fmla="*/ 71 w 398"/>
                  <a:gd name="T65" fmla="*/ 476 h 518"/>
                  <a:gd name="T66" fmla="*/ 114 w 398"/>
                  <a:gd name="T67" fmla="*/ 458 h 518"/>
                  <a:gd name="T68" fmla="*/ 172 w 398"/>
                  <a:gd name="T69" fmla="*/ 439 h 518"/>
                  <a:gd name="T70" fmla="*/ 179 w 398"/>
                  <a:gd name="T71" fmla="*/ 426 h 518"/>
                  <a:gd name="T72" fmla="*/ 171 w 398"/>
                  <a:gd name="T73" fmla="*/ 434 h 518"/>
                  <a:gd name="T74" fmla="*/ 111 w 398"/>
                  <a:gd name="T75" fmla="*/ 432 h 518"/>
                  <a:gd name="T76" fmla="*/ 76 w 398"/>
                  <a:gd name="T77" fmla="*/ 420 h 518"/>
                  <a:gd name="T78" fmla="*/ 77 w 398"/>
                  <a:gd name="T79" fmla="*/ 402 h 518"/>
                  <a:gd name="T80" fmla="*/ 95 w 398"/>
                  <a:gd name="T81" fmla="*/ 391 h 518"/>
                  <a:gd name="T82" fmla="*/ 87 w 398"/>
                  <a:gd name="T83" fmla="*/ 352 h 518"/>
                  <a:gd name="T84" fmla="*/ 105 w 398"/>
                  <a:gd name="T85" fmla="*/ 329 h 518"/>
                  <a:gd name="T86" fmla="*/ 154 w 398"/>
                  <a:gd name="T87" fmla="*/ 309 h 518"/>
                  <a:gd name="T88" fmla="*/ 172 w 398"/>
                  <a:gd name="T89" fmla="*/ 291 h 518"/>
                  <a:gd name="T90" fmla="*/ 148 w 398"/>
                  <a:gd name="T91" fmla="*/ 271 h 518"/>
                  <a:gd name="T92" fmla="*/ 139 w 398"/>
                  <a:gd name="T93" fmla="*/ 247 h 518"/>
                  <a:gd name="T94" fmla="*/ 94 w 398"/>
                  <a:gd name="T95" fmla="*/ 239 h 518"/>
                  <a:gd name="T96" fmla="*/ 80 w 398"/>
                  <a:gd name="T97" fmla="*/ 216 h 518"/>
                  <a:gd name="T98" fmla="*/ 90 w 398"/>
                  <a:gd name="T99" fmla="*/ 192 h 518"/>
                  <a:gd name="T100" fmla="*/ 100 w 398"/>
                  <a:gd name="T101" fmla="*/ 168 h 518"/>
                  <a:gd name="T102" fmla="*/ 73 w 398"/>
                  <a:gd name="T103" fmla="*/ 186 h 518"/>
                  <a:gd name="T104" fmla="*/ 22 w 398"/>
                  <a:gd name="T105" fmla="*/ 162 h 518"/>
                  <a:gd name="T106" fmla="*/ 20 w 398"/>
                  <a:gd name="T107" fmla="*/ 142 h 518"/>
                  <a:gd name="T108" fmla="*/ 14 w 398"/>
                  <a:gd name="T109" fmla="*/ 131 h 518"/>
                  <a:gd name="T110" fmla="*/ 20 w 398"/>
                  <a:gd name="T111" fmla="*/ 63 h 518"/>
                  <a:gd name="T112" fmla="*/ 19 w 398"/>
                  <a:gd name="T113" fmla="*/ 49 h 518"/>
                  <a:gd name="T114" fmla="*/ 4 w 398"/>
                  <a:gd name="T115" fmla="*/ 40 h 518"/>
                  <a:gd name="T116" fmla="*/ 20 w 398"/>
                  <a:gd name="T117" fmla="*/ 19 h 518"/>
                  <a:gd name="T118" fmla="*/ 3 w 398"/>
                  <a:gd name="T119" fmla="*/ 9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FF66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7" name="Freeform 13"/>
              <p:cNvSpPr>
                <a:spLocks/>
              </p:cNvSpPr>
              <p:nvPr>
                <p:custDataLst>
                  <p:tags r:id="rId11"/>
                </p:custDataLst>
              </p:nvPr>
            </p:nvSpPr>
            <p:spPr bwMode="auto">
              <a:xfrm>
                <a:off x="5724844" y="2404786"/>
                <a:ext cx="270382" cy="98117"/>
              </a:xfrm>
              <a:custGeom>
                <a:avLst/>
                <a:gdLst>
                  <a:gd name="T0" fmla="*/ 190 w 382"/>
                  <a:gd name="T1" fmla="*/ 21 h 148"/>
                  <a:gd name="T2" fmla="*/ 177 w 382"/>
                  <a:gd name="T3" fmla="*/ 31 h 148"/>
                  <a:gd name="T4" fmla="*/ 174 w 382"/>
                  <a:gd name="T5" fmla="*/ 45 h 148"/>
                  <a:gd name="T6" fmla="*/ 168 w 382"/>
                  <a:gd name="T7" fmla="*/ 53 h 148"/>
                  <a:gd name="T8" fmla="*/ 166 w 382"/>
                  <a:gd name="T9" fmla="*/ 61 h 148"/>
                  <a:gd name="T10" fmla="*/ 177 w 382"/>
                  <a:gd name="T11" fmla="*/ 74 h 148"/>
                  <a:gd name="T12" fmla="*/ 155 w 382"/>
                  <a:gd name="T13" fmla="*/ 86 h 148"/>
                  <a:gd name="T14" fmla="*/ 108 w 382"/>
                  <a:gd name="T15" fmla="*/ 96 h 148"/>
                  <a:gd name="T16" fmla="*/ 77 w 382"/>
                  <a:gd name="T17" fmla="*/ 97 h 148"/>
                  <a:gd name="T18" fmla="*/ 52 w 382"/>
                  <a:gd name="T19" fmla="*/ 95 h 148"/>
                  <a:gd name="T20" fmla="*/ 4 w 382"/>
                  <a:gd name="T21" fmla="*/ 111 h 148"/>
                  <a:gd name="T22" fmla="*/ 0 w 382"/>
                  <a:gd name="T23" fmla="*/ 129 h 148"/>
                  <a:gd name="T24" fmla="*/ 4 w 382"/>
                  <a:gd name="T25" fmla="*/ 131 h 148"/>
                  <a:gd name="T26" fmla="*/ 12 w 382"/>
                  <a:gd name="T27" fmla="*/ 131 h 148"/>
                  <a:gd name="T28" fmla="*/ 51 w 382"/>
                  <a:gd name="T29" fmla="*/ 129 h 148"/>
                  <a:gd name="T30" fmla="*/ 114 w 382"/>
                  <a:gd name="T31" fmla="*/ 127 h 148"/>
                  <a:gd name="T32" fmla="*/ 123 w 382"/>
                  <a:gd name="T33" fmla="*/ 134 h 148"/>
                  <a:gd name="T34" fmla="*/ 137 w 382"/>
                  <a:gd name="T35" fmla="*/ 141 h 148"/>
                  <a:gd name="T36" fmla="*/ 159 w 382"/>
                  <a:gd name="T37" fmla="*/ 147 h 148"/>
                  <a:gd name="T38" fmla="*/ 185 w 382"/>
                  <a:gd name="T39" fmla="*/ 148 h 148"/>
                  <a:gd name="T40" fmla="*/ 210 w 382"/>
                  <a:gd name="T41" fmla="*/ 148 h 148"/>
                  <a:gd name="T42" fmla="*/ 233 w 382"/>
                  <a:gd name="T43" fmla="*/ 148 h 148"/>
                  <a:gd name="T44" fmla="*/ 255 w 382"/>
                  <a:gd name="T45" fmla="*/ 148 h 148"/>
                  <a:gd name="T46" fmla="*/ 275 w 382"/>
                  <a:gd name="T47" fmla="*/ 143 h 148"/>
                  <a:gd name="T48" fmla="*/ 301 w 382"/>
                  <a:gd name="T49" fmla="*/ 134 h 148"/>
                  <a:gd name="T50" fmla="*/ 334 w 382"/>
                  <a:gd name="T51" fmla="*/ 121 h 148"/>
                  <a:gd name="T52" fmla="*/ 353 w 382"/>
                  <a:gd name="T53" fmla="*/ 103 h 148"/>
                  <a:gd name="T54" fmla="*/ 372 w 382"/>
                  <a:gd name="T55" fmla="*/ 72 h 148"/>
                  <a:gd name="T56" fmla="*/ 376 w 382"/>
                  <a:gd name="T57" fmla="*/ 52 h 148"/>
                  <a:gd name="T58" fmla="*/ 363 w 382"/>
                  <a:gd name="T59" fmla="*/ 44 h 148"/>
                  <a:gd name="T60" fmla="*/ 357 w 382"/>
                  <a:gd name="T61" fmla="*/ 32 h 148"/>
                  <a:gd name="T62" fmla="*/ 347 w 382"/>
                  <a:gd name="T63" fmla="*/ 22 h 148"/>
                  <a:gd name="T64" fmla="*/ 334 w 382"/>
                  <a:gd name="T65" fmla="*/ 17 h 148"/>
                  <a:gd name="T66" fmla="*/ 319 w 382"/>
                  <a:gd name="T67" fmla="*/ 8 h 148"/>
                  <a:gd name="T68" fmla="*/ 203 w 382"/>
                  <a:gd name="T69" fmla="*/ 1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8" name="Freeform 14"/>
              <p:cNvSpPr>
                <a:spLocks/>
              </p:cNvSpPr>
              <p:nvPr>
                <p:custDataLst>
                  <p:tags r:id="rId12"/>
                </p:custDataLst>
              </p:nvPr>
            </p:nvSpPr>
            <p:spPr bwMode="auto">
              <a:xfrm>
                <a:off x="8100166" y="2210596"/>
                <a:ext cx="2039238" cy="1336850"/>
              </a:xfrm>
              <a:custGeom>
                <a:avLst/>
                <a:gdLst>
                  <a:gd name="T0" fmla="*/ 373 w 2936"/>
                  <a:gd name="T1" fmla="*/ 1071 h 1983"/>
                  <a:gd name="T2" fmla="*/ 385 w 2936"/>
                  <a:gd name="T3" fmla="*/ 1182 h 1983"/>
                  <a:gd name="T4" fmla="*/ 478 w 2936"/>
                  <a:gd name="T5" fmla="*/ 1358 h 1983"/>
                  <a:gd name="T6" fmla="*/ 768 w 2936"/>
                  <a:gd name="T7" fmla="*/ 1492 h 1983"/>
                  <a:gd name="T8" fmla="*/ 1036 w 2936"/>
                  <a:gd name="T9" fmla="*/ 1552 h 1983"/>
                  <a:gd name="T10" fmla="*/ 1124 w 2936"/>
                  <a:gd name="T11" fmla="*/ 1529 h 1983"/>
                  <a:gd name="T12" fmla="*/ 1401 w 2936"/>
                  <a:gd name="T13" fmla="*/ 1448 h 1983"/>
                  <a:gd name="T14" fmla="*/ 1547 w 2936"/>
                  <a:gd name="T15" fmla="*/ 1542 h 1983"/>
                  <a:gd name="T16" fmla="*/ 1577 w 2936"/>
                  <a:gd name="T17" fmla="*/ 1697 h 1983"/>
                  <a:gd name="T18" fmla="*/ 1607 w 2936"/>
                  <a:gd name="T19" fmla="*/ 1773 h 1983"/>
                  <a:gd name="T20" fmla="*/ 1706 w 2936"/>
                  <a:gd name="T21" fmla="*/ 1912 h 1983"/>
                  <a:gd name="T22" fmla="*/ 1842 w 2936"/>
                  <a:gd name="T23" fmla="*/ 1859 h 1983"/>
                  <a:gd name="T24" fmla="*/ 2072 w 2936"/>
                  <a:gd name="T25" fmla="*/ 1854 h 1983"/>
                  <a:gd name="T26" fmla="*/ 2265 w 2936"/>
                  <a:gd name="T27" fmla="*/ 1983 h 1983"/>
                  <a:gd name="T28" fmla="*/ 2357 w 2936"/>
                  <a:gd name="T29" fmla="*/ 1910 h 1983"/>
                  <a:gd name="T30" fmla="*/ 2457 w 2936"/>
                  <a:gd name="T31" fmla="*/ 1866 h 1983"/>
                  <a:gd name="T32" fmla="*/ 2546 w 2936"/>
                  <a:gd name="T33" fmla="*/ 1826 h 1983"/>
                  <a:gd name="T34" fmla="*/ 2683 w 2936"/>
                  <a:gd name="T35" fmla="*/ 1732 h 1983"/>
                  <a:gd name="T36" fmla="*/ 2719 w 2936"/>
                  <a:gd name="T37" fmla="*/ 1616 h 1983"/>
                  <a:gd name="T38" fmla="*/ 2794 w 2936"/>
                  <a:gd name="T39" fmla="*/ 1420 h 1983"/>
                  <a:gd name="T40" fmla="*/ 2705 w 2936"/>
                  <a:gd name="T41" fmla="*/ 1375 h 1983"/>
                  <a:gd name="T42" fmla="*/ 2640 w 2936"/>
                  <a:gd name="T43" fmla="*/ 1273 h 1983"/>
                  <a:gd name="T44" fmla="*/ 2669 w 2936"/>
                  <a:gd name="T45" fmla="*/ 1227 h 1983"/>
                  <a:gd name="T46" fmla="*/ 2532 w 2936"/>
                  <a:gd name="T47" fmla="*/ 1061 h 1983"/>
                  <a:gd name="T48" fmla="*/ 2583 w 2936"/>
                  <a:gd name="T49" fmla="*/ 993 h 1983"/>
                  <a:gd name="T50" fmla="*/ 2453 w 2936"/>
                  <a:gd name="T51" fmla="*/ 962 h 1983"/>
                  <a:gd name="T52" fmla="*/ 2333 w 2936"/>
                  <a:gd name="T53" fmla="*/ 887 h 1983"/>
                  <a:gd name="T54" fmla="*/ 2368 w 2936"/>
                  <a:gd name="T55" fmla="*/ 836 h 1983"/>
                  <a:gd name="T56" fmla="*/ 2443 w 2936"/>
                  <a:gd name="T57" fmla="*/ 756 h 1983"/>
                  <a:gd name="T58" fmla="*/ 2496 w 2936"/>
                  <a:gd name="T59" fmla="*/ 780 h 1983"/>
                  <a:gd name="T60" fmla="*/ 2532 w 2936"/>
                  <a:gd name="T61" fmla="*/ 853 h 1983"/>
                  <a:gd name="T62" fmla="*/ 2689 w 2936"/>
                  <a:gd name="T63" fmla="*/ 763 h 1983"/>
                  <a:gd name="T64" fmla="*/ 2828 w 2936"/>
                  <a:gd name="T65" fmla="*/ 673 h 1983"/>
                  <a:gd name="T66" fmla="*/ 2886 w 2936"/>
                  <a:gd name="T67" fmla="*/ 564 h 1983"/>
                  <a:gd name="T68" fmla="*/ 2928 w 2936"/>
                  <a:gd name="T69" fmla="*/ 494 h 1983"/>
                  <a:gd name="T70" fmla="*/ 2893 w 2936"/>
                  <a:gd name="T71" fmla="*/ 307 h 1983"/>
                  <a:gd name="T72" fmla="*/ 2722 w 2936"/>
                  <a:gd name="T73" fmla="*/ 341 h 1983"/>
                  <a:gd name="T74" fmla="*/ 2461 w 2936"/>
                  <a:gd name="T75" fmla="*/ 205 h 1983"/>
                  <a:gd name="T76" fmla="*/ 2300 w 2936"/>
                  <a:gd name="T77" fmla="*/ 89 h 1983"/>
                  <a:gd name="T78" fmla="*/ 1980 w 2936"/>
                  <a:gd name="T79" fmla="*/ 53 h 1983"/>
                  <a:gd name="T80" fmla="*/ 2007 w 2936"/>
                  <a:gd name="T81" fmla="*/ 155 h 1983"/>
                  <a:gd name="T82" fmla="*/ 1952 w 2936"/>
                  <a:gd name="T83" fmla="*/ 227 h 1983"/>
                  <a:gd name="T84" fmla="*/ 2025 w 2936"/>
                  <a:gd name="T85" fmla="*/ 350 h 1983"/>
                  <a:gd name="T86" fmla="*/ 2146 w 2936"/>
                  <a:gd name="T87" fmla="*/ 370 h 1983"/>
                  <a:gd name="T88" fmla="*/ 2041 w 2936"/>
                  <a:gd name="T89" fmla="*/ 455 h 1983"/>
                  <a:gd name="T90" fmla="*/ 1891 w 2936"/>
                  <a:gd name="T91" fmla="*/ 570 h 1983"/>
                  <a:gd name="T92" fmla="*/ 1630 w 2936"/>
                  <a:gd name="T93" fmla="*/ 713 h 1983"/>
                  <a:gd name="T94" fmla="*/ 1228 w 2936"/>
                  <a:gd name="T95" fmla="*/ 659 h 1983"/>
                  <a:gd name="T96" fmla="*/ 1036 w 2936"/>
                  <a:gd name="T97" fmla="*/ 560 h 1983"/>
                  <a:gd name="T98" fmla="*/ 752 w 2936"/>
                  <a:gd name="T99" fmla="*/ 495 h 1983"/>
                  <a:gd name="T100" fmla="*/ 686 w 2936"/>
                  <a:gd name="T101" fmla="*/ 379 h 1983"/>
                  <a:gd name="T102" fmla="*/ 512 w 2936"/>
                  <a:gd name="T103" fmla="*/ 299 h 1983"/>
                  <a:gd name="T104" fmla="*/ 430 w 2936"/>
                  <a:gd name="T105" fmla="*/ 311 h 1983"/>
                  <a:gd name="T106" fmla="*/ 423 w 2936"/>
                  <a:gd name="T107" fmla="*/ 388 h 1983"/>
                  <a:gd name="T108" fmla="*/ 305 w 2936"/>
                  <a:gd name="T109" fmla="*/ 382 h 1983"/>
                  <a:gd name="T110" fmla="*/ 227 w 2936"/>
                  <a:gd name="T111" fmla="*/ 507 h 1983"/>
                  <a:gd name="T112" fmla="*/ 260 w 2936"/>
                  <a:gd name="T113" fmla="*/ 595 h 1983"/>
                  <a:gd name="T114" fmla="*/ 252 w 2936"/>
                  <a:gd name="T115" fmla="*/ 716 h 1983"/>
                  <a:gd name="T116" fmla="*/ 118 w 2936"/>
                  <a:gd name="T117" fmla="*/ 781 h 1983"/>
                  <a:gd name="T118" fmla="*/ 40 w 2936"/>
                  <a:gd name="T119" fmla="*/ 894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9" name="Freeform 15"/>
              <p:cNvSpPr>
                <a:spLocks/>
              </p:cNvSpPr>
              <p:nvPr>
                <p:custDataLst>
                  <p:tags r:id="rId13"/>
                </p:custDataLst>
              </p:nvPr>
            </p:nvSpPr>
            <p:spPr bwMode="auto">
              <a:xfrm>
                <a:off x="6017969" y="1619846"/>
                <a:ext cx="351244" cy="351587"/>
              </a:xfrm>
              <a:custGeom>
                <a:avLst/>
                <a:gdLst>
                  <a:gd name="T0" fmla="*/ 345 w 504"/>
                  <a:gd name="T1" fmla="*/ 493 h 524"/>
                  <a:gd name="T2" fmla="*/ 256 w 504"/>
                  <a:gd name="T3" fmla="*/ 505 h 524"/>
                  <a:gd name="T4" fmla="*/ 235 w 504"/>
                  <a:gd name="T5" fmla="*/ 517 h 524"/>
                  <a:gd name="T6" fmla="*/ 210 w 504"/>
                  <a:gd name="T7" fmla="*/ 522 h 524"/>
                  <a:gd name="T8" fmla="*/ 155 w 504"/>
                  <a:gd name="T9" fmla="*/ 524 h 524"/>
                  <a:gd name="T10" fmla="*/ 106 w 504"/>
                  <a:gd name="T11" fmla="*/ 522 h 524"/>
                  <a:gd name="T12" fmla="*/ 94 w 504"/>
                  <a:gd name="T13" fmla="*/ 516 h 524"/>
                  <a:gd name="T14" fmla="*/ 71 w 504"/>
                  <a:gd name="T15" fmla="*/ 509 h 524"/>
                  <a:gd name="T16" fmla="*/ 36 w 504"/>
                  <a:gd name="T17" fmla="*/ 496 h 524"/>
                  <a:gd name="T18" fmla="*/ 22 w 504"/>
                  <a:gd name="T19" fmla="*/ 486 h 524"/>
                  <a:gd name="T20" fmla="*/ 20 w 504"/>
                  <a:gd name="T21" fmla="*/ 477 h 524"/>
                  <a:gd name="T22" fmla="*/ 27 w 504"/>
                  <a:gd name="T23" fmla="*/ 463 h 524"/>
                  <a:gd name="T24" fmla="*/ 32 w 504"/>
                  <a:gd name="T25" fmla="*/ 445 h 524"/>
                  <a:gd name="T26" fmla="*/ 28 w 504"/>
                  <a:gd name="T27" fmla="*/ 432 h 524"/>
                  <a:gd name="T28" fmla="*/ 10 w 504"/>
                  <a:gd name="T29" fmla="*/ 417 h 524"/>
                  <a:gd name="T30" fmla="*/ 1 w 504"/>
                  <a:gd name="T31" fmla="*/ 407 h 524"/>
                  <a:gd name="T32" fmla="*/ 1 w 504"/>
                  <a:gd name="T33" fmla="*/ 391 h 524"/>
                  <a:gd name="T34" fmla="*/ 17 w 504"/>
                  <a:gd name="T35" fmla="*/ 360 h 524"/>
                  <a:gd name="T36" fmla="*/ 48 w 504"/>
                  <a:gd name="T37" fmla="*/ 328 h 524"/>
                  <a:gd name="T38" fmla="*/ 86 w 504"/>
                  <a:gd name="T39" fmla="*/ 299 h 524"/>
                  <a:gd name="T40" fmla="*/ 124 w 504"/>
                  <a:gd name="T41" fmla="*/ 279 h 524"/>
                  <a:gd name="T42" fmla="*/ 160 w 504"/>
                  <a:gd name="T43" fmla="*/ 272 h 524"/>
                  <a:gd name="T44" fmla="*/ 155 w 504"/>
                  <a:gd name="T45" fmla="*/ 264 h 524"/>
                  <a:gd name="T46" fmla="*/ 142 w 504"/>
                  <a:gd name="T47" fmla="*/ 259 h 524"/>
                  <a:gd name="T48" fmla="*/ 133 w 504"/>
                  <a:gd name="T49" fmla="*/ 251 h 524"/>
                  <a:gd name="T50" fmla="*/ 127 w 504"/>
                  <a:gd name="T51" fmla="*/ 229 h 524"/>
                  <a:gd name="T52" fmla="*/ 124 w 504"/>
                  <a:gd name="T53" fmla="*/ 195 h 524"/>
                  <a:gd name="T54" fmla="*/ 115 w 504"/>
                  <a:gd name="T55" fmla="*/ 161 h 524"/>
                  <a:gd name="T56" fmla="*/ 100 w 504"/>
                  <a:gd name="T57" fmla="*/ 134 h 524"/>
                  <a:gd name="T58" fmla="*/ 68 w 504"/>
                  <a:gd name="T59" fmla="*/ 90 h 524"/>
                  <a:gd name="T60" fmla="*/ 86 w 504"/>
                  <a:gd name="T61" fmla="*/ 60 h 524"/>
                  <a:gd name="T62" fmla="*/ 106 w 504"/>
                  <a:gd name="T63" fmla="*/ 56 h 524"/>
                  <a:gd name="T64" fmla="*/ 130 w 504"/>
                  <a:gd name="T65" fmla="*/ 58 h 524"/>
                  <a:gd name="T66" fmla="*/ 139 w 504"/>
                  <a:gd name="T67" fmla="*/ 61 h 524"/>
                  <a:gd name="T68" fmla="*/ 160 w 504"/>
                  <a:gd name="T69" fmla="*/ 56 h 524"/>
                  <a:gd name="T70" fmla="*/ 164 w 504"/>
                  <a:gd name="T71" fmla="*/ 33 h 524"/>
                  <a:gd name="T72" fmla="*/ 171 w 504"/>
                  <a:gd name="T73" fmla="*/ 13 h 524"/>
                  <a:gd name="T74" fmla="*/ 187 w 504"/>
                  <a:gd name="T75" fmla="*/ 0 h 524"/>
                  <a:gd name="T76" fmla="*/ 225 w 504"/>
                  <a:gd name="T77" fmla="*/ 0 h 524"/>
                  <a:gd name="T78" fmla="*/ 254 w 504"/>
                  <a:gd name="T79" fmla="*/ 8 h 524"/>
                  <a:gd name="T80" fmla="*/ 280 w 504"/>
                  <a:gd name="T81" fmla="*/ 21 h 524"/>
                  <a:gd name="T82" fmla="*/ 279 w 504"/>
                  <a:gd name="T83" fmla="*/ 62 h 524"/>
                  <a:gd name="T84" fmla="*/ 292 w 504"/>
                  <a:gd name="T85" fmla="*/ 77 h 524"/>
                  <a:gd name="T86" fmla="*/ 319 w 504"/>
                  <a:gd name="T87" fmla="*/ 94 h 524"/>
                  <a:gd name="T88" fmla="*/ 356 w 504"/>
                  <a:gd name="T89" fmla="*/ 119 h 524"/>
                  <a:gd name="T90" fmla="*/ 346 w 504"/>
                  <a:gd name="T91" fmla="*/ 135 h 524"/>
                  <a:gd name="T92" fmla="*/ 340 w 504"/>
                  <a:gd name="T93" fmla="*/ 153 h 524"/>
                  <a:gd name="T94" fmla="*/ 344 w 504"/>
                  <a:gd name="T95" fmla="*/ 176 h 524"/>
                  <a:gd name="T96" fmla="*/ 363 w 504"/>
                  <a:gd name="T97" fmla="*/ 200 h 524"/>
                  <a:gd name="T98" fmla="*/ 378 w 504"/>
                  <a:gd name="T99" fmla="*/ 210 h 524"/>
                  <a:gd name="T100" fmla="*/ 386 w 504"/>
                  <a:gd name="T101" fmla="*/ 256 h 524"/>
                  <a:gd name="T102" fmla="*/ 404 w 504"/>
                  <a:gd name="T103" fmla="*/ 289 h 524"/>
                  <a:gd name="T104" fmla="*/ 432 w 504"/>
                  <a:gd name="T105" fmla="*/ 315 h 524"/>
                  <a:gd name="T106" fmla="*/ 463 w 504"/>
                  <a:gd name="T107" fmla="*/ 335 h 524"/>
                  <a:gd name="T108" fmla="*/ 466 w 504"/>
                  <a:gd name="T109" fmla="*/ 390 h 524"/>
                  <a:gd name="T110" fmla="*/ 397 w 504"/>
                  <a:gd name="T111" fmla="*/ 457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0" name="Freeform 16"/>
              <p:cNvSpPr>
                <a:spLocks/>
              </p:cNvSpPr>
              <p:nvPr>
                <p:custDataLst>
                  <p:tags r:id="rId14"/>
                </p:custDataLst>
              </p:nvPr>
            </p:nvSpPr>
            <p:spPr bwMode="auto">
              <a:xfrm>
                <a:off x="5598497" y="2157449"/>
                <a:ext cx="290597" cy="306617"/>
              </a:xfrm>
              <a:custGeom>
                <a:avLst/>
                <a:gdLst>
                  <a:gd name="T0" fmla="*/ 426 w 438"/>
                  <a:gd name="T1" fmla="*/ 190 h 451"/>
                  <a:gd name="T2" fmla="*/ 408 w 438"/>
                  <a:gd name="T3" fmla="*/ 128 h 451"/>
                  <a:gd name="T4" fmla="*/ 387 w 438"/>
                  <a:gd name="T5" fmla="*/ 85 h 451"/>
                  <a:gd name="T6" fmla="*/ 367 w 438"/>
                  <a:gd name="T7" fmla="*/ 62 h 451"/>
                  <a:gd name="T8" fmla="*/ 356 w 438"/>
                  <a:gd name="T9" fmla="*/ 58 h 451"/>
                  <a:gd name="T10" fmla="*/ 335 w 438"/>
                  <a:gd name="T11" fmla="*/ 45 h 451"/>
                  <a:gd name="T12" fmla="*/ 314 w 438"/>
                  <a:gd name="T13" fmla="*/ 38 h 451"/>
                  <a:gd name="T14" fmla="*/ 293 w 438"/>
                  <a:gd name="T15" fmla="*/ 38 h 451"/>
                  <a:gd name="T16" fmla="*/ 276 w 438"/>
                  <a:gd name="T17" fmla="*/ 42 h 451"/>
                  <a:gd name="T18" fmla="*/ 251 w 438"/>
                  <a:gd name="T19" fmla="*/ 58 h 451"/>
                  <a:gd name="T20" fmla="*/ 235 w 438"/>
                  <a:gd name="T21" fmla="*/ 67 h 451"/>
                  <a:gd name="T22" fmla="*/ 217 w 438"/>
                  <a:gd name="T23" fmla="*/ 66 h 451"/>
                  <a:gd name="T24" fmla="*/ 174 w 438"/>
                  <a:gd name="T25" fmla="*/ 37 h 451"/>
                  <a:gd name="T26" fmla="*/ 113 w 438"/>
                  <a:gd name="T27" fmla="*/ 0 h 451"/>
                  <a:gd name="T28" fmla="*/ 95 w 438"/>
                  <a:gd name="T29" fmla="*/ 23 h 451"/>
                  <a:gd name="T30" fmla="*/ 93 w 438"/>
                  <a:gd name="T31" fmla="*/ 43 h 451"/>
                  <a:gd name="T32" fmla="*/ 98 w 438"/>
                  <a:gd name="T33" fmla="*/ 52 h 451"/>
                  <a:gd name="T34" fmla="*/ 119 w 438"/>
                  <a:gd name="T35" fmla="*/ 69 h 451"/>
                  <a:gd name="T36" fmla="*/ 99 w 438"/>
                  <a:gd name="T37" fmla="*/ 73 h 451"/>
                  <a:gd name="T38" fmla="*/ 66 w 438"/>
                  <a:gd name="T39" fmla="*/ 93 h 451"/>
                  <a:gd name="T40" fmla="*/ 58 w 438"/>
                  <a:gd name="T41" fmla="*/ 119 h 451"/>
                  <a:gd name="T42" fmla="*/ 45 w 438"/>
                  <a:gd name="T43" fmla="*/ 138 h 451"/>
                  <a:gd name="T44" fmla="*/ 35 w 438"/>
                  <a:gd name="T45" fmla="*/ 156 h 451"/>
                  <a:gd name="T46" fmla="*/ 33 w 438"/>
                  <a:gd name="T47" fmla="*/ 179 h 451"/>
                  <a:gd name="T48" fmla="*/ 7 w 438"/>
                  <a:gd name="T49" fmla="*/ 238 h 451"/>
                  <a:gd name="T50" fmla="*/ 15 w 438"/>
                  <a:gd name="T51" fmla="*/ 246 h 451"/>
                  <a:gd name="T52" fmla="*/ 26 w 438"/>
                  <a:gd name="T53" fmla="*/ 247 h 451"/>
                  <a:gd name="T54" fmla="*/ 33 w 438"/>
                  <a:gd name="T55" fmla="*/ 346 h 451"/>
                  <a:gd name="T56" fmla="*/ 93 w 438"/>
                  <a:gd name="T57" fmla="*/ 353 h 451"/>
                  <a:gd name="T58" fmla="*/ 104 w 438"/>
                  <a:gd name="T59" fmla="*/ 376 h 451"/>
                  <a:gd name="T60" fmla="*/ 89 w 438"/>
                  <a:gd name="T61" fmla="*/ 425 h 451"/>
                  <a:gd name="T62" fmla="*/ 109 w 438"/>
                  <a:gd name="T63" fmla="*/ 447 h 451"/>
                  <a:gd name="T64" fmla="*/ 152 w 438"/>
                  <a:gd name="T65" fmla="*/ 447 h 451"/>
                  <a:gd name="T66" fmla="*/ 205 w 438"/>
                  <a:gd name="T67" fmla="*/ 444 h 451"/>
                  <a:gd name="T68" fmla="*/ 276 w 438"/>
                  <a:gd name="T69" fmla="*/ 446 h 451"/>
                  <a:gd name="T70" fmla="*/ 343 w 438"/>
                  <a:gd name="T71" fmla="*/ 442 h 451"/>
                  <a:gd name="T72" fmla="*/ 372 w 438"/>
                  <a:gd name="T73" fmla="*/ 432 h 451"/>
                  <a:gd name="T74" fmla="*/ 359 w 438"/>
                  <a:gd name="T75" fmla="*/ 413 h 451"/>
                  <a:gd name="T76" fmla="*/ 369 w 438"/>
                  <a:gd name="T77" fmla="*/ 403 h 451"/>
                  <a:gd name="T78" fmla="*/ 372 w 438"/>
                  <a:gd name="T79" fmla="*/ 382 h 451"/>
                  <a:gd name="T80" fmla="*/ 380 w 438"/>
                  <a:gd name="T81" fmla="*/ 367 h 451"/>
                  <a:gd name="T82" fmla="*/ 343 w 438"/>
                  <a:gd name="T83" fmla="*/ 344 h 451"/>
                  <a:gd name="T84" fmla="*/ 325 w 438"/>
                  <a:gd name="T85" fmla="*/ 323 h 451"/>
                  <a:gd name="T86" fmla="*/ 311 w 438"/>
                  <a:gd name="T87" fmla="*/ 294 h 451"/>
                  <a:gd name="T88" fmla="*/ 294 w 438"/>
                  <a:gd name="T89" fmla="*/ 277 h 451"/>
                  <a:gd name="T90" fmla="*/ 314 w 438"/>
                  <a:gd name="T91" fmla="*/ 275 h 451"/>
                  <a:gd name="T92" fmla="*/ 346 w 438"/>
                  <a:gd name="T93" fmla="*/ 271 h 451"/>
                  <a:gd name="T94" fmla="*/ 369 w 438"/>
                  <a:gd name="T95" fmla="*/ 260 h 451"/>
                  <a:gd name="T96" fmla="*/ 407 w 438"/>
                  <a:gd name="T97" fmla="*/ 240 h 451"/>
                  <a:gd name="T98" fmla="*/ 438 w 438"/>
                  <a:gd name="T99" fmla="*/ 235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1" name="Freeform 17"/>
              <p:cNvSpPr>
                <a:spLocks/>
              </p:cNvSpPr>
              <p:nvPr>
                <p:custDataLst>
                  <p:tags r:id="rId15"/>
                </p:custDataLst>
              </p:nvPr>
            </p:nvSpPr>
            <p:spPr bwMode="auto">
              <a:xfrm>
                <a:off x="5638928" y="2488595"/>
                <a:ext cx="399256" cy="353631"/>
              </a:xfrm>
              <a:custGeom>
                <a:avLst/>
                <a:gdLst>
                  <a:gd name="T0" fmla="*/ 327 w 578"/>
                  <a:gd name="T1" fmla="*/ 88 h 524"/>
                  <a:gd name="T2" fmla="*/ 312 w 578"/>
                  <a:gd name="T3" fmla="*/ 85 h 524"/>
                  <a:gd name="T4" fmla="*/ 301 w 578"/>
                  <a:gd name="T5" fmla="*/ 79 h 524"/>
                  <a:gd name="T6" fmla="*/ 275 w 578"/>
                  <a:gd name="T7" fmla="*/ 66 h 524"/>
                  <a:gd name="T8" fmla="*/ 251 w 578"/>
                  <a:gd name="T9" fmla="*/ 78 h 524"/>
                  <a:gd name="T10" fmla="*/ 246 w 578"/>
                  <a:gd name="T11" fmla="*/ 105 h 524"/>
                  <a:gd name="T12" fmla="*/ 253 w 578"/>
                  <a:gd name="T13" fmla="*/ 153 h 524"/>
                  <a:gd name="T14" fmla="*/ 270 w 578"/>
                  <a:gd name="T15" fmla="*/ 172 h 524"/>
                  <a:gd name="T16" fmla="*/ 287 w 578"/>
                  <a:gd name="T17" fmla="*/ 178 h 524"/>
                  <a:gd name="T18" fmla="*/ 298 w 578"/>
                  <a:gd name="T19" fmla="*/ 191 h 524"/>
                  <a:gd name="T20" fmla="*/ 351 w 578"/>
                  <a:gd name="T21" fmla="*/ 225 h 524"/>
                  <a:gd name="T22" fmla="*/ 449 w 578"/>
                  <a:gd name="T23" fmla="*/ 309 h 524"/>
                  <a:gd name="T24" fmla="*/ 477 w 578"/>
                  <a:gd name="T25" fmla="*/ 322 h 524"/>
                  <a:gd name="T26" fmla="*/ 504 w 578"/>
                  <a:gd name="T27" fmla="*/ 328 h 524"/>
                  <a:gd name="T28" fmla="*/ 536 w 578"/>
                  <a:gd name="T29" fmla="*/ 356 h 524"/>
                  <a:gd name="T30" fmla="*/ 578 w 578"/>
                  <a:gd name="T31" fmla="*/ 376 h 524"/>
                  <a:gd name="T32" fmla="*/ 565 w 578"/>
                  <a:gd name="T33" fmla="*/ 407 h 524"/>
                  <a:gd name="T34" fmla="*/ 526 w 578"/>
                  <a:gd name="T35" fmla="*/ 383 h 524"/>
                  <a:gd name="T36" fmla="*/ 508 w 578"/>
                  <a:gd name="T37" fmla="*/ 376 h 524"/>
                  <a:gd name="T38" fmla="*/ 498 w 578"/>
                  <a:gd name="T39" fmla="*/ 397 h 524"/>
                  <a:gd name="T40" fmla="*/ 506 w 578"/>
                  <a:gd name="T41" fmla="*/ 426 h 524"/>
                  <a:gd name="T42" fmla="*/ 514 w 578"/>
                  <a:gd name="T43" fmla="*/ 442 h 524"/>
                  <a:gd name="T44" fmla="*/ 500 w 578"/>
                  <a:gd name="T45" fmla="*/ 468 h 524"/>
                  <a:gd name="T46" fmla="*/ 483 w 578"/>
                  <a:gd name="T47" fmla="*/ 505 h 524"/>
                  <a:gd name="T48" fmla="*/ 465 w 578"/>
                  <a:gd name="T49" fmla="*/ 522 h 524"/>
                  <a:gd name="T50" fmla="*/ 436 w 578"/>
                  <a:gd name="T51" fmla="*/ 505 h 524"/>
                  <a:gd name="T52" fmla="*/ 456 w 578"/>
                  <a:gd name="T53" fmla="*/ 484 h 524"/>
                  <a:gd name="T54" fmla="*/ 465 w 578"/>
                  <a:gd name="T55" fmla="*/ 467 h 524"/>
                  <a:gd name="T56" fmla="*/ 461 w 578"/>
                  <a:gd name="T57" fmla="*/ 441 h 524"/>
                  <a:gd name="T58" fmla="*/ 427 w 578"/>
                  <a:gd name="T59" fmla="*/ 395 h 524"/>
                  <a:gd name="T60" fmla="*/ 385 w 578"/>
                  <a:gd name="T61" fmla="*/ 369 h 524"/>
                  <a:gd name="T62" fmla="*/ 355 w 578"/>
                  <a:gd name="T63" fmla="*/ 356 h 524"/>
                  <a:gd name="T64" fmla="*/ 318 w 578"/>
                  <a:gd name="T65" fmla="*/ 330 h 524"/>
                  <a:gd name="T66" fmla="*/ 268 w 578"/>
                  <a:gd name="T67" fmla="*/ 315 h 524"/>
                  <a:gd name="T68" fmla="*/ 218 w 578"/>
                  <a:gd name="T69" fmla="*/ 285 h 524"/>
                  <a:gd name="T70" fmla="*/ 162 w 578"/>
                  <a:gd name="T71" fmla="*/ 229 h 524"/>
                  <a:gd name="T72" fmla="*/ 126 w 578"/>
                  <a:gd name="T73" fmla="*/ 168 h 524"/>
                  <a:gd name="T74" fmla="*/ 77 w 578"/>
                  <a:gd name="T75" fmla="*/ 154 h 524"/>
                  <a:gd name="T76" fmla="*/ 51 w 578"/>
                  <a:gd name="T77" fmla="*/ 157 h 524"/>
                  <a:gd name="T78" fmla="*/ 15 w 578"/>
                  <a:gd name="T79" fmla="*/ 165 h 524"/>
                  <a:gd name="T80" fmla="*/ 3 w 578"/>
                  <a:gd name="T81" fmla="*/ 133 h 524"/>
                  <a:gd name="T82" fmla="*/ 1 w 578"/>
                  <a:gd name="T83" fmla="*/ 93 h 524"/>
                  <a:gd name="T84" fmla="*/ 6 w 578"/>
                  <a:gd name="T85" fmla="*/ 49 h 524"/>
                  <a:gd name="T86" fmla="*/ 45 w 578"/>
                  <a:gd name="T87" fmla="*/ 41 h 524"/>
                  <a:gd name="T88" fmla="*/ 68 w 578"/>
                  <a:gd name="T89" fmla="*/ 33 h 524"/>
                  <a:gd name="T90" fmla="*/ 83 w 578"/>
                  <a:gd name="T91" fmla="*/ 48 h 524"/>
                  <a:gd name="T92" fmla="*/ 104 w 578"/>
                  <a:gd name="T93" fmla="*/ 44 h 524"/>
                  <a:gd name="T94" fmla="*/ 149 w 578"/>
                  <a:gd name="T95" fmla="*/ 16 h 524"/>
                  <a:gd name="T96" fmla="*/ 239 w 578"/>
                  <a:gd name="T97" fmla="*/ 0 h 524"/>
                  <a:gd name="T98" fmla="*/ 257 w 578"/>
                  <a:gd name="T99" fmla="*/ 13 h 524"/>
                  <a:gd name="T100" fmla="*/ 332 w 578"/>
                  <a:gd name="T101" fmla="*/ 19 h 524"/>
                  <a:gd name="T102" fmla="*/ 322 w 578"/>
                  <a:gd name="T103" fmla="*/ 65 h 524"/>
                  <a:gd name="T104" fmla="*/ 325 w 578"/>
                  <a:gd name="T105" fmla="*/ 9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2" name="Freeform 18"/>
              <p:cNvSpPr>
                <a:spLocks/>
              </p:cNvSpPr>
              <p:nvPr>
                <p:custDataLst>
                  <p:tags r:id="rId16"/>
                </p:custDataLst>
              </p:nvPr>
            </p:nvSpPr>
            <p:spPr bwMode="auto">
              <a:xfrm>
                <a:off x="5666724" y="2705271"/>
                <a:ext cx="53066" cy="106294"/>
              </a:xfrm>
              <a:custGeom>
                <a:avLst/>
                <a:gdLst>
                  <a:gd name="T0" fmla="*/ 0 w 79"/>
                  <a:gd name="T1" fmla="*/ 37 h 160"/>
                  <a:gd name="T2" fmla="*/ 6 w 79"/>
                  <a:gd name="T3" fmla="*/ 37 h 160"/>
                  <a:gd name="T4" fmla="*/ 11 w 79"/>
                  <a:gd name="T5" fmla="*/ 36 h 160"/>
                  <a:gd name="T6" fmla="*/ 16 w 79"/>
                  <a:gd name="T7" fmla="*/ 35 h 160"/>
                  <a:gd name="T8" fmla="*/ 19 w 79"/>
                  <a:gd name="T9" fmla="*/ 33 h 160"/>
                  <a:gd name="T10" fmla="*/ 26 w 79"/>
                  <a:gd name="T11" fmla="*/ 28 h 160"/>
                  <a:gd name="T12" fmla="*/ 31 w 79"/>
                  <a:gd name="T13" fmla="*/ 22 h 160"/>
                  <a:gd name="T14" fmla="*/ 37 w 79"/>
                  <a:gd name="T15" fmla="*/ 16 h 160"/>
                  <a:gd name="T16" fmla="*/ 41 w 79"/>
                  <a:gd name="T17" fmla="*/ 10 h 160"/>
                  <a:gd name="T18" fmla="*/ 46 w 79"/>
                  <a:gd name="T19" fmla="*/ 5 h 160"/>
                  <a:gd name="T20" fmla="*/ 53 w 79"/>
                  <a:gd name="T21" fmla="*/ 0 h 160"/>
                  <a:gd name="T22" fmla="*/ 57 w 79"/>
                  <a:gd name="T23" fmla="*/ 3 h 160"/>
                  <a:gd name="T24" fmla="*/ 62 w 79"/>
                  <a:gd name="T25" fmla="*/ 7 h 160"/>
                  <a:gd name="T26" fmla="*/ 64 w 79"/>
                  <a:gd name="T27" fmla="*/ 10 h 160"/>
                  <a:gd name="T28" fmla="*/ 66 w 79"/>
                  <a:gd name="T29" fmla="*/ 14 h 160"/>
                  <a:gd name="T30" fmla="*/ 69 w 79"/>
                  <a:gd name="T31" fmla="*/ 22 h 160"/>
                  <a:gd name="T32" fmla="*/ 72 w 79"/>
                  <a:gd name="T33" fmla="*/ 32 h 160"/>
                  <a:gd name="T34" fmla="*/ 73 w 79"/>
                  <a:gd name="T35" fmla="*/ 40 h 160"/>
                  <a:gd name="T36" fmla="*/ 74 w 79"/>
                  <a:gd name="T37" fmla="*/ 49 h 160"/>
                  <a:gd name="T38" fmla="*/ 76 w 79"/>
                  <a:gd name="T39" fmla="*/ 58 h 160"/>
                  <a:gd name="T40" fmla="*/ 79 w 79"/>
                  <a:gd name="T41" fmla="*/ 67 h 160"/>
                  <a:gd name="T42" fmla="*/ 79 w 79"/>
                  <a:gd name="T43" fmla="*/ 98 h 160"/>
                  <a:gd name="T44" fmla="*/ 68 w 79"/>
                  <a:gd name="T45" fmla="*/ 115 h 160"/>
                  <a:gd name="T46" fmla="*/ 59 w 79"/>
                  <a:gd name="T47" fmla="*/ 129 h 160"/>
                  <a:gd name="T48" fmla="*/ 53 w 79"/>
                  <a:gd name="T49" fmla="*/ 136 h 160"/>
                  <a:gd name="T50" fmla="*/ 50 w 79"/>
                  <a:gd name="T51" fmla="*/ 144 h 160"/>
                  <a:gd name="T52" fmla="*/ 48 w 79"/>
                  <a:gd name="T53" fmla="*/ 151 h 160"/>
                  <a:gd name="T54" fmla="*/ 46 w 79"/>
                  <a:gd name="T55" fmla="*/ 160 h 160"/>
                  <a:gd name="T56" fmla="*/ 40 w 79"/>
                  <a:gd name="T57" fmla="*/ 155 h 160"/>
                  <a:gd name="T58" fmla="*/ 33 w 79"/>
                  <a:gd name="T59" fmla="*/ 150 h 160"/>
                  <a:gd name="T60" fmla="*/ 28 w 79"/>
                  <a:gd name="T61" fmla="*/ 144 h 160"/>
                  <a:gd name="T62" fmla="*/ 22 w 79"/>
                  <a:gd name="T63" fmla="*/ 137 h 160"/>
                  <a:gd name="T64" fmla="*/ 18 w 79"/>
                  <a:gd name="T65" fmla="*/ 130 h 160"/>
                  <a:gd name="T66" fmla="*/ 15 w 79"/>
                  <a:gd name="T67" fmla="*/ 123 h 160"/>
                  <a:gd name="T68" fmla="*/ 11 w 79"/>
                  <a:gd name="T69" fmla="*/ 115 h 160"/>
                  <a:gd name="T70" fmla="*/ 8 w 79"/>
                  <a:gd name="T71" fmla="*/ 108 h 160"/>
                  <a:gd name="T72" fmla="*/ 4 w 79"/>
                  <a:gd name="T73" fmla="*/ 91 h 160"/>
                  <a:gd name="T74" fmla="*/ 1 w 79"/>
                  <a:gd name="T75" fmla="*/ 73 h 160"/>
                  <a:gd name="T76" fmla="*/ 0 w 79"/>
                  <a:gd name="T77" fmla="*/ 55 h 160"/>
                  <a:gd name="T78" fmla="*/ 0 w 79"/>
                  <a:gd name="T79" fmla="*/ 3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grpSp>
            <p:nvGrpSpPr>
              <p:cNvPr id="33" name="Group 19"/>
              <p:cNvGrpSpPr>
                <a:grpSpLocks/>
              </p:cNvGrpSpPr>
              <p:nvPr>
                <p:custDataLst>
                  <p:tags r:id="rId17"/>
                </p:custDataLst>
              </p:nvPr>
            </p:nvGrpSpPr>
            <p:grpSpPr bwMode="auto">
              <a:xfrm>
                <a:off x="9358580" y="4070739"/>
                <a:ext cx="753027" cy="273911"/>
                <a:chOff x="4488" y="2394"/>
                <a:chExt cx="358" cy="124"/>
              </a:xfrm>
              <a:solidFill>
                <a:srgbClr val="00B0F0"/>
              </a:solidFill>
            </p:grpSpPr>
            <p:sp>
              <p:nvSpPr>
                <p:cNvPr id="580" name="Freeform 20"/>
                <p:cNvSpPr>
                  <a:spLocks/>
                </p:cNvSpPr>
                <p:nvPr/>
              </p:nvSpPr>
              <p:spPr bwMode="auto">
                <a:xfrm>
                  <a:off x="4675" y="2394"/>
                  <a:ext cx="171" cy="124"/>
                </a:xfrm>
                <a:custGeom>
                  <a:avLst/>
                  <a:gdLst>
                    <a:gd name="T0" fmla="*/ 424 w 512"/>
                    <a:gd name="T1" fmla="*/ 198 h 408"/>
                    <a:gd name="T2" fmla="*/ 387 w 512"/>
                    <a:gd name="T3" fmla="*/ 193 h 408"/>
                    <a:gd name="T4" fmla="*/ 367 w 512"/>
                    <a:gd name="T5" fmla="*/ 203 h 408"/>
                    <a:gd name="T6" fmla="*/ 354 w 512"/>
                    <a:gd name="T7" fmla="*/ 217 h 408"/>
                    <a:gd name="T8" fmla="*/ 347 w 512"/>
                    <a:gd name="T9" fmla="*/ 254 h 408"/>
                    <a:gd name="T10" fmla="*/ 327 w 512"/>
                    <a:gd name="T11" fmla="*/ 306 h 408"/>
                    <a:gd name="T12" fmla="*/ 305 w 512"/>
                    <a:gd name="T13" fmla="*/ 335 h 408"/>
                    <a:gd name="T14" fmla="*/ 289 w 512"/>
                    <a:gd name="T15" fmla="*/ 350 h 408"/>
                    <a:gd name="T16" fmla="*/ 271 w 512"/>
                    <a:gd name="T17" fmla="*/ 359 h 408"/>
                    <a:gd name="T18" fmla="*/ 256 w 512"/>
                    <a:gd name="T19" fmla="*/ 368 h 408"/>
                    <a:gd name="T20" fmla="*/ 253 w 512"/>
                    <a:gd name="T21" fmla="*/ 376 h 408"/>
                    <a:gd name="T22" fmla="*/ 215 w 512"/>
                    <a:gd name="T23" fmla="*/ 370 h 408"/>
                    <a:gd name="T24" fmla="*/ 183 w 512"/>
                    <a:gd name="T25" fmla="*/ 367 h 408"/>
                    <a:gd name="T26" fmla="*/ 155 w 512"/>
                    <a:gd name="T27" fmla="*/ 373 h 408"/>
                    <a:gd name="T28" fmla="*/ 138 w 512"/>
                    <a:gd name="T29" fmla="*/ 388 h 408"/>
                    <a:gd name="T30" fmla="*/ 97 w 512"/>
                    <a:gd name="T31" fmla="*/ 405 h 408"/>
                    <a:gd name="T32" fmla="*/ 62 w 512"/>
                    <a:gd name="T33" fmla="*/ 407 h 408"/>
                    <a:gd name="T34" fmla="*/ 45 w 512"/>
                    <a:gd name="T35" fmla="*/ 400 h 408"/>
                    <a:gd name="T36" fmla="*/ 15 w 512"/>
                    <a:gd name="T37" fmla="*/ 368 h 408"/>
                    <a:gd name="T38" fmla="*/ 2 w 512"/>
                    <a:gd name="T39" fmla="*/ 344 h 408"/>
                    <a:gd name="T40" fmla="*/ 8 w 512"/>
                    <a:gd name="T41" fmla="*/ 335 h 408"/>
                    <a:gd name="T42" fmla="*/ 34 w 512"/>
                    <a:gd name="T43" fmla="*/ 344 h 408"/>
                    <a:gd name="T44" fmla="*/ 53 w 512"/>
                    <a:gd name="T45" fmla="*/ 336 h 408"/>
                    <a:gd name="T46" fmla="*/ 56 w 512"/>
                    <a:gd name="T47" fmla="*/ 314 h 408"/>
                    <a:gd name="T48" fmla="*/ 71 w 512"/>
                    <a:gd name="T49" fmla="*/ 300 h 408"/>
                    <a:gd name="T50" fmla="*/ 82 w 512"/>
                    <a:gd name="T51" fmla="*/ 286 h 408"/>
                    <a:gd name="T52" fmla="*/ 89 w 512"/>
                    <a:gd name="T53" fmla="*/ 272 h 408"/>
                    <a:gd name="T54" fmla="*/ 101 w 512"/>
                    <a:gd name="T55" fmla="*/ 262 h 408"/>
                    <a:gd name="T56" fmla="*/ 137 w 512"/>
                    <a:gd name="T57" fmla="*/ 246 h 408"/>
                    <a:gd name="T58" fmla="*/ 175 w 512"/>
                    <a:gd name="T59" fmla="*/ 232 h 408"/>
                    <a:gd name="T60" fmla="*/ 202 w 512"/>
                    <a:gd name="T61" fmla="*/ 217 h 408"/>
                    <a:gd name="T62" fmla="*/ 213 w 512"/>
                    <a:gd name="T63" fmla="*/ 205 h 408"/>
                    <a:gd name="T64" fmla="*/ 219 w 512"/>
                    <a:gd name="T65" fmla="*/ 191 h 408"/>
                    <a:gd name="T66" fmla="*/ 227 w 512"/>
                    <a:gd name="T67" fmla="*/ 161 h 408"/>
                    <a:gd name="T68" fmla="*/ 229 w 512"/>
                    <a:gd name="T69" fmla="*/ 149 h 408"/>
                    <a:gd name="T70" fmla="*/ 231 w 512"/>
                    <a:gd name="T71" fmla="*/ 152 h 408"/>
                    <a:gd name="T72" fmla="*/ 239 w 512"/>
                    <a:gd name="T73" fmla="*/ 143 h 408"/>
                    <a:gd name="T74" fmla="*/ 237 w 512"/>
                    <a:gd name="T75" fmla="*/ 155 h 408"/>
                    <a:gd name="T76" fmla="*/ 240 w 512"/>
                    <a:gd name="T77" fmla="*/ 174 h 408"/>
                    <a:gd name="T78" fmla="*/ 251 w 512"/>
                    <a:gd name="T79" fmla="*/ 193 h 408"/>
                    <a:gd name="T80" fmla="*/ 272 w 512"/>
                    <a:gd name="T81" fmla="*/ 205 h 408"/>
                    <a:gd name="T82" fmla="*/ 306 w 512"/>
                    <a:gd name="T83" fmla="*/ 204 h 408"/>
                    <a:gd name="T84" fmla="*/ 320 w 512"/>
                    <a:gd name="T85" fmla="*/ 205 h 408"/>
                    <a:gd name="T86" fmla="*/ 327 w 512"/>
                    <a:gd name="T87" fmla="*/ 198 h 408"/>
                    <a:gd name="T88" fmla="*/ 324 w 512"/>
                    <a:gd name="T89" fmla="*/ 176 h 408"/>
                    <a:gd name="T90" fmla="*/ 299 w 512"/>
                    <a:gd name="T91" fmla="*/ 130 h 408"/>
                    <a:gd name="T92" fmla="*/ 319 w 512"/>
                    <a:gd name="T93" fmla="*/ 109 h 408"/>
                    <a:gd name="T94" fmla="*/ 344 w 512"/>
                    <a:gd name="T95" fmla="*/ 66 h 408"/>
                    <a:gd name="T96" fmla="*/ 374 w 512"/>
                    <a:gd name="T97" fmla="*/ 22 h 408"/>
                    <a:gd name="T98" fmla="*/ 399 w 512"/>
                    <a:gd name="T99" fmla="*/ 0 h 408"/>
                    <a:gd name="T100" fmla="*/ 401 w 512"/>
                    <a:gd name="T101" fmla="*/ 23 h 408"/>
                    <a:gd name="T102" fmla="*/ 413 w 512"/>
                    <a:gd name="T103" fmla="*/ 50 h 408"/>
                    <a:gd name="T104" fmla="*/ 439 w 512"/>
                    <a:gd name="T105" fmla="*/ 75 h 408"/>
                    <a:gd name="T106" fmla="*/ 486 w 512"/>
                    <a:gd name="T107" fmla="*/ 106 h 408"/>
                    <a:gd name="T108" fmla="*/ 508 w 512"/>
                    <a:gd name="T109" fmla="*/ 132 h 408"/>
                    <a:gd name="T110" fmla="*/ 499 w 512"/>
                    <a:gd name="T111" fmla="*/ 149 h 408"/>
                    <a:gd name="T112" fmla="*/ 478 w 512"/>
                    <a:gd name="T113" fmla="*/ 152 h 408"/>
                    <a:gd name="T114" fmla="*/ 458 w 512"/>
                    <a:gd name="T115"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581" name="Freeform 21"/>
                <p:cNvSpPr>
                  <a:spLocks/>
                </p:cNvSpPr>
                <p:nvPr/>
              </p:nvSpPr>
              <p:spPr bwMode="auto">
                <a:xfrm>
                  <a:off x="4488" y="2420"/>
                  <a:ext cx="77" cy="89"/>
                </a:xfrm>
                <a:custGeom>
                  <a:avLst/>
                  <a:gdLst>
                    <a:gd name="T0" fmla="*/ 151 w 232"/>
                    <a:gd name="T1" fmla="*/ 24 h 289"/>
                    <a:gd name="T2" fmla="*/ 165 w 232"/>
                    <a:gd name="T3" fmla="*/ 48 h 289"/>
                    <a:gd name="T4" fmla="*/ 174 w 232"/>
                    <a:gd name="T5" fmla="*/ 56 h 289"/>
                    <a:gd name="T6" fmla="*/ 181 w 232"/>
                    <a:gd name="T7" fmla="*/ 60 h 289"/>
                    <a:gd name="T8" fmla="*/ 186 w 232"/>
                    <a:gd name="T9" fmla="*/ 166 h 289"/>
                    <a:gd name="T10" fmla="*/ 189 w 232"/>
                    <a:gd name="T11" fmla="*/ 196 h 289"/>
                    <a:gd name="T12" fmla="*/ 193 w 232"/>
                    <a:gd name="T13" fmla="*/ 207 h 289"/>
                    <a:gd name="T14" fmla="*/ 199 w 232"/>
                    <a:gd name="T15" fmla="*/ 216 h 289"/>
                    <a:gd name="T16" fmla="*/ 232 w 232"/>
                    <a:gd name="T17" fmla="*/ 246 h 289"/>
                    <a:gd name="T18" fmla="*/ 219 w 232"/>
                    <a:gd name="T19" fmla="*/ 288 h 289"/>
                    <a:gd name="T20" fmla="*/ 186 w 232"/>
                    <a:gd name="T21" fmla="*/ 282 h 289"/>
                    <a:gd name="T22" fmla="*/ 151 w 232"/>
                    <a:gd name="T23" fmla="*/ 264 h 289"/>
                    <a:gd name="T24" fmla="*/ 113 w 232"/>
                    <a:gd name="T25" fmla="*/ 235 h 289"/>
                    <a:gd name="T26" fmla="*/ 81 w 232"/>
                    <a:gd name="T27" fmla="*/ 207 h 289"/>
                    <a:gd name="T28" fmla="*/ 56 w 232"/>
                    <a:gd name="T29" fmla="*/ 176 h 289"/>
                    <a:gd name="T30" fmla="*/ 31 w 232"/>
                    <a:gd name="T31" fmla="*/ 145 h 289"/>
                    <a:gd name="T32" fmla="*/ 9 w 232"/>
                    <a:gd name="T33" fmla="*/ 126 h 289"/>
                    <a:gd name="T34" fmla="*/ 2 w 232"/>
                    <a:gd name="T35" fmla="*/ 117 h 289"/>
                    <a:gd name="T36" fmla="*/ 0 w 232"/>
                    <a:gd name="T37" fmla="*/ 109 h 289"/>
                    <a:gd name="T38" fmla="*/ 0 w 232"/>
                    <a:gd name="T39" fmla="*/ 100 h 289"/>
                    <a:gd name="T40" fmla="*/ 3 w 232"/>
                    <a:gd name="T41" fmla="*/ 92 h 289"/>
                    <a:gd name="T42" fmla="*/ 11 w 232"/>
                    <a:gd name="T43" fmla="*/ 79 h 289"/>
                    <a:gd name="T44" fmla="*/ 12 w 232"/>
                    <a:gd name="T45" fmla="*/ 52 h 289"/>
                    <a:gd name="T46" fmla="*/ 7 w 232"/>
                    <a:gd name="T47" fmla="*/ 15 h 289"/>
                    <a:gd name="T48" fmla="*/ 13 w 232"/>
                    <a:gd name="T49" fmla="*/ 0 h 289"/>
                    <a:gd name="T50" fmla="*/ 26 w 232"/>
                    <a:gd name="T51" fmla="*/ 3 h 289"/>
                    <a:gd name="T52" fmla="*/ 42 w 232"/>
                    <a:gd name="T53" fmla="*/ 10 h 289"/>
                    <a:gd name="T54" fmla="*/ 59 w 232"/>
                    <a:gd name="T55" fmla="*/ 21 h 289"/>
                    <a:gd name="T56" fmla="*/ 73 w 232"/>
                    <a:gd name="T57" fmla="*/ 28 h 289"/>
                    <a:gd name="T58" fmla="*/ 81 w 232"/>
                    <a:gd name="T59" fmla="*/ 31 h 289"/>
                    <a:gd name="T60" fmla="*/ 91 w 232"/>
                    <a:gd name="T61" fmla="*/ 31 h 289"/>
                    <a:gd name="T62" fmla="*/ 105 w 232"/>
                    <a:gd name="T63" fmla="*/ 26 h 289"/>
                    <a:gd name="T64" fmla="*/ 120 w 232"/>
                    <a:gd name="T65" fmla="*/ 19 h 289"/>
                    <a:gd name="T66" fmla="*/ 133 w 232"/>
                    <a:gd name="T67" fmla="*/ 1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grpSp>
          <p:sp>
            <p:nvSpPr>
              <p:cNvPr id="34" name="Freeform 22"/>
              <p:cNvSpPr>
                <a:spLocks/>
              </p:cNvSpPr>
              <p:nvPr>
                <p:custDataLst>
                  <p:tags r:id="rId18"/>
                </p:custDataLst>
              </p:nvPr>
            </p:nvSpPr>
            <p:spPr bwMode="auto">
              <a:xfrm>
                <a:off x="6210016" y="1335715"/>
                <a:ext cx="4879516" cy="1383864"/>
              </a:xfrm>
              <a:custGeom>
                <a:avLst/>
                <a:gdLst>
                  <a:gd name="T0" fmla="*/ 725 w 7049"/>
                  <a:gd name="T1" fmla="*/ 1733 h 2048"/>
                  <a:gd name="T2" fmla="*/ 1070 w 7049"/>
                  <a:gd name="T3" fmla="*/ 1937 h 2048"/>
                  <a:gd name="T4" fmla="*/ 1212 w 7049"/>
                  <a:gd name="T5" fmla="*/ 1814 h 2048"/>
                  <a:gd name="T6" fmla="*/ 1674 w 7049"/>
                  <a:gd name="T7" fmla="*/ 1469 h 2048"/>
                  <a:gd name="T8" fmla="*/ 2618 w 7049"/>
                  <a:gd name="T9" fmla="*/ 1315 h 2048"/>
                  <a:gd name="T10" fmla="*/ 3350 w 7049"/>
                  <a:gd name="T11" fmla="*/ 1494 h 2048"/>
                  <a:gd name="T12" fmla="*/ 3676 w 7049"/>
                  <a:gd name="T13" fmla="*/ 1438 h 2048"/>
                  <a:gd name="T14" fmla="*/ 4136 w 7049"/>
                  <a:gd name="T15" fmla="*/ 1492 h 2048"/>
                  <a:gd name="T16" fmla="*/ 4577 w 7049"/>
                  <a:gd name="T17" fmla="*/ 1509 h 2048"/>
                  <a:gd name="T18" fmla="*/ 4759 w 7049"/>
                  <a:gd name="T19" fmla="*/ 1372 h 2048"/>
                  <a:gd name="T20" fmla="*/ 5156 w 7049"/>
                  <a:gd name="T21" fmla="*/ 1476 h 2048"/>
                  <a:gd name="T22" fmla="*/ 5614 w 7049"/>
                  <a:gd name="T23" fmla="*/ 1598 h 2048"/>
                  <a:gd name="T24" fmla="*/ 5604 w 7049"/>
                  <a:gd name="T25" fmla="*/ 1844 h 2048"/>
                  <a:gd name="T26" fmla="*/ 5853 w 7049"/>
                  <a:gd name="T27" fmla="*/ 1612 h 2048"/>
                  <a:gd name="T28" fmla="*/ 5570 w 7049"/>
                  <a:gd name="T29" fmla="*/ 1256 h 2048"/>
                  <a:gd name="T30" fmla="*/ 5331 w 7049"/>
                  <a:gd name="T31" fmla="*/ 1147 h 2048"/>
                  <a:gd name="T32" fmla="*/ 5857 w 7049"/>
                  <a:gd name="T33" fmla="*/ 982 h 2048"/>
                  <a:gd name="T34" fmla="*/ 5974 w 7049"/>
                  <a:gd name="T35" fmla="*/ 822 h 2048"/>
                  <a:gd name="T36" fmla="*/ 6132 w 7049"/>
                  <a:gd name="T37" fmla="*/ 761 h 2048"/>
                  <a:gd name="T38" fmla="*/ 6195 w 7049"/>
                  <a:gd name="T39" fmla="*/ 974 h 2048"/>
                  <a:gd name="T40" fmla="*/ 6352 w 7049"/>
                  <a:gd name="T41" fmla="*/ 1251 h 2048"/>
                  <a:gd name="T42" fmla="*/ 6575 w 7049"/>
                  <a:gd name="T43" fmla="*/ 1410 h 2048"/>
                  <a:gd name="T44" fmla="*/ 6566 w 7049"/>
                  <a:gd name="T45" fmla="*/ 1214 h 2048"/>
                  <a:gd name="T46" fmla="*/ 6373 w 7049"/>
                  <a:gd name="T47" fmla="*/ 1037 h 2048"/>
                  <a:gd name="T48" fmla="*/ 6547 w 7049"/>
                  <a:gd name="T49" fmla="*/ 885 h 2048"/>
                  <a:gd name="T50" fmla="*/ 6801 w 7049"/>
                  <a:gd name="T51" fmla="*/ 784 h 2048"/>
                  <a:gd name="T52" fmla="*/ 6628 w 7049"/>
                  <a:gd name="T53" fmla="*/ 618 h 2048"/>
                  <a:gd name="T54" fmla="*/ 6799 w 7049"/>
                  <a:gd name="T55" fmla="*/ 636 h 2048"/>
                  <a:gd name="T56" fmla="*/ 6861 w 7049"/>
                  <a:gd name="T57" fmla="*/ 543 h 2048"/>
                  <a:gd name="T58" fmla="*/ 6500 w 7049"/>
                  <a:gd name="T59" fmla="*/ 462 h 2048"/>
                  <a:gd name="T60" fmla="*/ 5843 w 7049"/>
                  <a:gd name="T61" fmla="*/ 410 h 2048"/>
                  <a:gd name="T62" fmla="*/ 5693 w 7049"/>
                  <a:gd name="T63" fmla="*/ 415 h 2048"/>
                  <a:gd name="T64" fmla="*/ 4991 w 7049"/>
                  <a:gd name="T65" fmla="*/ 351 h 2048"/>
                  <a:gd name="T66" fmla="*/ 4728 w 7049"/>
                  <a:gd name="T67" fmla="*/ 290 h 2048"/>
                  <a:gd name="T68" fmla="*/ 4412 w 7049"/>
                  <a:gd name="T69" fmla="*/ 290 h 2048"/>
                  <a:gd name="T70" fmla="*/ 4009 w 7049"/>
                  <a:gd name="T71" fmla="*/ 318 h 2048"/>
                  <a:gd name="T72" fmla="*/ 3574 w 7049"/>
                  <a:gd name="T73" fmla="*/ 261 h 2048"/>
                  <a:gd name="T74" fmla="*/ 3290 w 7049"/>
                  <a:gd name="T75" fmla="*/ 244 h 2048"/>
                  <a:gd name="T76" fmla="*/ 3008 w 7049"/>
                  <a:gd name="T77" fmla="*/ 235 h 2048"/>
                  <a:gd name="T78" fmla="*/ 2724 w 7049"/>
                  <a:gd name="T79" fmla="*/ 58 h 2048"/>
                  <a:gd name="T80" fmla="*/ 2617 w 7049"/>
                  <a:gd name="T81" fmla="*/ 140 h 2048"/>
                  <a:gd name="T82" fmla="*/ 2134 w 7049"/>
                  <a:gd name="T83" fmla="*/ 167 h 2048"/>
                  <a:gd name="T84" fmla="*/ 2159 w 7049"/>
                  <a:gd name="T85" fmla="*/ 200 h 2048"/>
                  <a:gd name="T86" fmla="*/ 2198 w 7049"/>
                  <a:gd name="T87" fmla="*/ 342 h 2048"/>
                  <a:gd name="T88" fmla="*/ 1933 w 7049"/>
                  <a:gd name="T89" fmla="*/ 256 h 2048"/>
                  <a:gd name="T90" fmla="*/ 1787 w 7049"/>
                  <a:gd name="T91" fmla="*/ 273 h 2048"/>
                  <a:gd name="T92" fmla="*/ 1917 w 7049"/>
                  <a:gd name="T93" fmla="*/ 446 h 2048"/>
                  <a:gd name="T94" fmla="*/ 2076 w 7049"/>
                  <a:gd name="T95" fmla="*/ 529 h 2048"/>
                  <a:gd name="T96" fmla="*/ 1883 w 7049"/>
                  <a:gd name="T97" fmla="*/ 593 h 2048"/>
                  <a:gd name="T98" fmla="*/ 1832 w 7049"/>
                  <a:gd name="T99" fmla="*/ 464 h 2048"/>
                  <a:gd name="T100" fmla="*/ 1621 w 7049"/>
                  <a:gd name="T101" fmla="*/ 231 h 2048"/>
                  <a:gd name="T102" fmla="*/ 1623 w 7049"/>
                  <a:gd name="T103" fmla="*/ 451 h 2048"/>
                  <a:gd name="T104" fmla="*/ 1238 w 7049"/>
                  <a:gd name="T105" fmla="*/ 397 h 2048"/>
                  <a:gd name="T106" fmla="*/ 1198 w 7049"/>
                  <a:gd name="T107" fmla="*/ 477 h 2048"/>
                  <a:gd name="T108" fmla="*/ 908 w 7049"/>
                  <a:gd name="T109" fmla="*/ 500 h 2048"/>
                  <a:gd name="T110" fmla="*/ 692 w 7049"/>
                  <a:gd name="T111" fmla="*/ 483 h 2048"/>
                  <a:gd name="T112" fmla="*/ 602 w 7049"/>
                  <a:gd name="T113" fmla="*/ 585 h 2048"/>
                  <a:gd name="T114" fmla="*/ 407 w 7049"/>
                  <a:gd name="T115" fmla="*/ 739 h 2048"/>
                  <a:gd name="T116" fmla="*/ 390 w 7049"/>
                  <a:gd name="T117" fmla="*/ 612 h 2048"/>
                  <a:gd name="T118" fmla="*/ 150 w 7049"/>
                  <a:gd name="T119" fmla="*/ 440 h 2048"/>
                  <a:gd name="T120" fmla="*/ 71 w 7049"/>
                  <a:gd name="T121" fmla="*/ 605 h 2048"/>
                  <a:gd name="T122" fmla="*/ 112 w 7049"/>
                  <a:gd name="T123" fmla="*/ 95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5" name="Freeform 23"/>
              <p:cNvSpPr>
                <a:spLocks/>
              </p:cNvSpPr>
              <p:nvPr>
                <p:custDataLst>
                  <p:tags r:id="rId19"/>
                </p:custDataLst>
              </p:nvPr>
            </p:nvSpPr>
            <p:spPr bwMode="auto">
              <a:xfrm>
                <a:off x="5113798" y="2607152"/>
                <a:ext cx="447267" cy="318882"/>
              </a:xfrm>
              <a:custGeom>
                <a:avLst/>
                <a:gdLst>
                  <a:gd name="T0" fmla="*/ 406 w 647"/>
                  <a:gd name="T1" fmla="*/ 27 h 470"/>
                  <a:gd name="T2" fmla="*/ 428 w 647"/>
                  <a:gd name="T3" fmla="*/ 45 h 470"/>
                  <a:gd name="T4" fmla="*/ 458 w 647"/>
                  <a:gd name="T5" fmla="*/ 60 h 470"/>
                  <a:gd name="T6" fmla="*/ 512 w 647"/>
                  <a:gd name="T7" fmla="*/ 78 h 470"/>
                  <a:gd name="T8" fmla="*/ 538 w 647"/>
                  <a:gd name="T9" fmla="*/ 81 h 470"/>
                  <a:gd name="T10" fmla="*/ 562 w 647"/>
                  <a:gd name="T11" fmla="*/ 99 h 470"/>
                  <a:gd name="T12" fmla="*/ 567 w 647"/>
                  <a:gd name="T13" fmla="*/ 97 h 470"/>
                  <a:gd name="T14" fmla="*/ 575 w 647"/>
                  <a:gd name="T15" fmla="*/ 85 h 470"/>
                  <a:gd name="T16" fmla="*/ 583 w 647"/>
                  <a:gd name="T17" fmla="*/ 78 h 470"/>
                  <a:gd name="T18" fmla="*/ 603 w 647"/>
                  <a:gd name="T19" fmla="*/ 80 h 470"/>
                  <a:gd name="T20" fmla="*/ 624 w 647"/>
                  <a:gd name="T21" fmla="*/ 79 h 470"/>
                  <a:gd name="T22" fmla="*/ 640 w 647"/>
                  <a:gd name="T23" fmla="*/ 84 h 470"/>
                  <a:gd name="T24" fmla="*/ 646 w 647"/>
                  <a:gd name="T25" fmla="*/ 103 h 470"/>
                  <a:gd name="T26" fmla="*/ 646 w 647"/>
                  <a:gd name="T27" fmla="*/ 123 h 470"/>
                  <a:gd name="T28" fmla="*/ 618 w 647"/>
                  <a:gd name="T29" fmla="*/ 131 h 470"/>
                  <a:gd name="T30" fmla="*/ 586 w 647"/>
                  <a:gd name="T31" fmla="*/ 146 h 470"/>
                  <a:gd name="T32" fmla="*/ 560 w 647"/>
                  <a:gd name="T33" fmla="*/ 165 h 470"/>
                  <a:gd name="T34" fmla="*/ 504 w 647"/>
                  <a:gd name="T35" fmla="*/ 214 h 470"/>
                  <a:gd name="T36" fmla="*/ 489 w 647"/>
                  <a:gd name="T37" fmla="*/ 227 h 470"/>
                  <a:gd name="T38" fmla="*/ 474 w 647"/>
                  <a:gd name="T39" fmla="*/ 254 h 470"/>
                  <a:gd name="T40" fmla="*/ 473 w 647"/>
                  <a:gd name="T41" fmla="*/ 282 h 470"/>
                  <a:gd name="T42" fmla="*/ 473 w 647"/>
                  <a:gd name="T43" fmla="*/ 311 h 470"/>
                  <a:gd name="T44" fmla="*/ 463 w 647"/>
                  <a:gd name="T45" fmla="*/ 340 h 470"/>
                  <a:gd name="T46" fmla="*/ 450 w 647"/>
                  <a:gd name="T47" fmla="*/ 354 h 470"/>
                  <a:gd name="T48" fmla="*/ 411 w 647"/>
                  <a:gd name="T49" fmla="*/ 384 h 470"/>
                  <a:gd name="T50" fmla="*/ 383 w 647"/>
                  <a:gd name="T51" fmla="*/ 411 h 470"/>
                  <a:gd name="T52" fmla="*/ 374 w 647"/>
                  <a:gd name="T53" fmla="*/ 425 h 470"/>
                  <a:gd name="T54" fmla="*/ 369 w 647"/>
                  <a:gd name="T55" fmla="*/ 432 h 470"/>
                  <a:gd name="T56" fmla="*/ 310 w 647"/>
                  <a:gd name="T57" fmla="*/ 429 h 470"/>
                  <a:gd name="T58" fmla="*/ 257 w 647"/>
                  <a:gd name="T59" fmla="*/ 434 h 470"/>
                  <a:gd name="T60" fmla="*/ 224 w 647"/>
                  <a:gd name="T61" fmla="*/ 446 h 470"/>
                  <a:gd name="T62" fmla="*/ 193 w 647"/>
                  <a:gd name="T63" fmla="*/ 467 h 470"/>
                  <a:gd name="T64" fmla="*/ 179 w 647"/>
                  <a:gd name="T65" fmla="*/ 469 h 470"/>
                  <a:gd name="T66" fmla="*/ 169 w 647"/>
                  <a:gd name="T67" fmla="*/ 461 h 470"/>
                  <a:gd name="T68" fmla="*/ 153 w 647"/>
                  <a:gd name="T69" fmla="*/ 432 h 470"/>
                  <a:gd name="T70" fmla="*/ 140 w 647"/>
                  <a:gd name="T71" fmla="*/ 414 h 470"/>
                  <a:gd name="T72" fmla="*/ 122 w 647"/>
                  <a:gd name="T73" fmla="*/ 400 h 470"/>
                  <a:gd name="T74" fmla="*/ 114 w 647"/>
                  <a:gd name="T75" fmla="*/ 379 h 470"/>
                  <a:gd name="T76" fmla="*/ 126 w 647"/>
                  <a:gd name="T77" fmla="*/ 336 h 470"/>
                  <a:gd name="T78" fmla="*/ 127 w 647"/>
                  <a:gd name="T79" fmla="*/ 267 h 470"/>
                  <a:gd name="T80" fmla="*/ 147 w 647"/>
                  <a:gd name="T81" fmla="*/ 206 h 470"/>
                  <a:gd name="T82" fmla="*/ 168 w 647"/>
                  <a:gd name="T83" fmla="*/ 149 h 470"/>
                  <a:gd name="T84" fmla="*/ 172 w 647"/>
                  <a:gd name="T85" fmla="*/ 131 h 470"/>
                  <a:gd name="T86" fmla="*/ 116 w 647"/>
                  <a:gd name="T87" fmla="*/ 123 h 470"/>
                  <a:gd name="T88" fmla="*/ 62 w 647"/>
                  <a:gd name="T89" fmla="*/ 109 h 470"/>
                  <a:gd name="T90" fmla="*/ 17 w 647"/>
                  <a:gd name="T91" fmla="*/ 93 h 470"/>
                  <a:gd name="T92" fmla="*/ 0 w 647"/>
                  <a:gd name="T93" fmla="*/ 38 h 470"/>
                  <a:gd name="T94" fmla="*/ 23 w 647"/>
                  <a:gd name="T95" fmla="*/ 34 h 470"/>
                  <a:gd name="T96" fmla="*/ 51 w 647"/>
                  <a:gd name="T97" fmla="*/ 20 h 470"/>
                  <a:gd name="T98" fmla="*/ 73 w 647"/>
                  <a:gd name="T99" fmla="*/ 4 h 470"/>
                  <a:gd name="T100" fmla="*/ 86 w 647"/>
                  <a:gd name="T101" fmla="*/ 0 h 470"/>
                  <a:gd name="T102" fmla="*/ 132 w 647"/>
                  <a:gd name="T103" fmla="*/ 7 h 470"/>
                  <a:gd name="T104" fmla="*/ 171 w 647"/>
                  <a:gd name="T105" fmla="*/ 17 h 470"/>
                  <a:gd name="T106" fmla="*/ 209 w 647"/>
                  <a:gd name="T107" fmla="*/ 20 h 470"/>
                  <a:gd name="T108" fmla="*/ 235 w 647"/>
                  <a:gd name="T109" fmla="*/ 29 h 470"/>
                  <a:gd name="T110" fmla="*/ 258 w 647"/>
                  <a:gd name="T111" fmla="*/ 37 h 470"/>
                  <a:gd name="T112" fmla="*/ 385 w 647"/>
                  <a:gd name="T113" fmla="*/ 2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6" name="Freeform 24"/>
              <p:cNvSpPr>
                <a:spLocks/>
              </p:cNvSpPr>
              <p:nvPr>
                <p:custDataLst>
                  <p:tags r:id="rId20"/>
                </p:custDataLst>
              </p:nvPr>
            </p:nvSpPr>
            <p:spPr bwMode="auto">
              <a:xfrm>
                <a:off x="9227180" y="3557666"/>
                <a:ext cx="331028" cy="586661"/>
              </a:xfrm>
              <a:custGeom>
                <a:avLst/>
                <a:gdLst>
                  <a:gd name="T0" fmla="*/ 379 w 479"/>
                  <a:gd name="T1" fmla="*/ 357 h 868"/>
                  <a:gd name="T2" fmla="*/ 333 w 479"/>
                  <a:gd name="T3" fmla="*/ 370 h 868"/>
                  <a:gd name="T4" fmla="*/ 314 w 479"/>
                  <a:gd name="T5" fmla="*/ 390 h 868"/>
                  <a:gd name="T6" fmla="*/ 316 w 479"/>
                  <a:gd name="T7" fmla="*/ 428 h 868"/>
                  <a:gd name="T8" fmla="*/ 352 w 479"/>
                  <a:gd name="T9" fmla="*/ 492 h 868"/>
                  <a:gd name="T10" fmla="*/ 359 w 479"/>
                  <a:gd name="T11" fmla="*/ 530 h 868"/>
                  <a:gd name="T12" fmla="*/ 366 w 479"/>
                  <a:gd name="T13" fmla="*/ 555 h 868"/>
                  <a:gd name="T14" fmla="*/ 323 w 479"/>
                  <a:gd name="T15" fmla="*/ 526 h 868"/>
                  <a:gd name="T16" fmla="*/ 309 w 479"/>
                  <a:gd name="T17" fmla="*/ 492 h 868"/>
                  <a:gd name="T18" fmla="*/ 269 w 479"/>
                  <a:gd name="T19" fmla="*/ 467 h 868"/>
                  <a:gd name="T20" fmla="*/ 210 w 479"/>
                  <a:gd name="T21" fmla="*/ 439 h 868"/>
                  <a:gd name="T22" fmla="*/ 193 w 479"/>
                  <a:gd name="T23" fmla="*/ 406 h 868"/>
                  <a:gd name="T24" fmla="*/ 156 w 479"/>
                  <a:gd name="T25" fmla="*/ 477 h 868"/>
                  <a:gd name="T26" fmla="*/ 156 w 479"/>
                  <a:gd name="T27" fmla="*/ 524 h 868"/>
                  <a:gd name="T28" fmla="*/ 132 w 479"/>
                  <a:gd name="T29" fmla="*/ 575 h 868"/>
                  <a:gd name="T30" fmla="*/ 128 w 479"/>
                  <a:gd name="T31" fmla="*/ 621 h 868"/>
                  <a:gd name="T32" fmla="*/ 154 w 479"/>
                  <a:gd name="T33" fmla="*/ 650 h 868"/>
                  <a:gd name="T34" fmla="*/ 175 w 479"/>
                  <a:gd name="T35" fmla="*/ 685 h 868"/>
                  <a:gd name="T36" fmla="*/ 185 w 479"/>
                  <a:gd name="T37" fmla="*/ 730 h 868"/>
                  <a:gd name="T38" fmla="*/ 226 w 479"/>
                  <a:gd name="T39" fmla="*/ 780 h 868"/>
                  <a:gd name="T40" fmla="*/ 281 w 479"/>
                  <a:gd name="T41" fmla="*/ 825 h 868"/>
                  <a:gd name="T42" fmla="*/ 340 w 479"/>
                  <a:gd name="T43" fmla="*/ 850 h 868"/>
                  <a:gd name="T44" fmla="*/ 298 w 479"/>
                  <a:gd name="T45" fmla="*/ 867 h 868"/>
                  <a:gd name="T46" fmla="*/ 269 w 479"/>
                  <a:gd name="T47" fmla="*/ 864 h 868"/>
                  <a:gd name="T48" fmla="*/ 229 w 479"/>
                  <a:gd name="T49" fmla="*/ 841 h 868"/>
                  <a:gd name="T50" fmla="*/ 200 w 479"/>
                  <a:gd name="T51" fmla="*/ 823 h 868"/>
                  <a:gd name="T52" fmla="*/ 137 w 479"/>
                  <a:gd name="T53" fmla="*/ 759 h 868"/>
                  <a:gd name="T54" fmla="*/ 83 w 479"/>
                  <a:gd name="T55" fmla="*/ 730 h 868"/>
                  <a:gd name="T56" fmla="*/ 74 w 479"/>
                  <a:gd name="T57" fmla="*/ 688 h 868"/>
                  <a:gd name="T58" fmla="*/ 80 w 479"/>
                  <a:gd name="T59" fmla="*/ 653 h 868"/>
                  <a:gd name="T60" fmla="*/ 88 w 479"/>
                  <a:gd name="T61" fmla="*/ 617 h 868"/>
                  <a:gd name="T62" fmla="*/ 120 w 479"/>
                  <a:gd name="T63" fmla="*/ 498 h 868"/>
                  <a:gd name="T64" fmla="*/ 108 w 479"/>
                  <a:gd name="T65" fmla="*/ 404 h 868"/>
                  <a:gd name="T66" fmla="*/ 62 w 479"/>
                  <a:gd name="T67" fmla="*/ 319 h 868"/>
                  <a:gd name="T68" fmla="*/ 64 w 479"/>
                  <a:gd name="T69" fmla="*/ 285 h 868"/>
                  <a:gd name="T70" fmla="*/ 74 w 479"/>
                  <a:gd name="T71" fmla="*/ 265 h 868"/>
                  <a:gd name="T72" fmla="*/ 56 w 479"/>
                  <a:gd name="T73" fmla="*/ 202 h 868"/>
                  <a:gd name="T74" fmla="*/ 23 w 479"/>
                  <a:gd name="T75" fmla="*/ 158 h 868"/>
                  <a:gd name="T76" fmla="*/ 1 w 479"/>
                  <a:gd name="T77" fmla="*/ 102 h 868"/>
                  <a:gd name="T78" fmla="*/ 11 w 479"/>
                  <a:gd name="T79" fmla="*/ 44 h 868"/>
                  <a:gd name="T80" fmla="*/ 49 w 479"/>
                  <a:gd name="T81" fmla="*/ 16 h 868"/>
                  <a:gd name="T82" fmla="*/ 120 w 479"/>
                  <a:gd name="T83" fmla="*/ 0 h 868"/>
                  <a:gd name="T84" fmla="*/ 156 w 479"/>
                  <a:gd name="T85" fmla="*/ 28 h 868"/>
                  <a:gd name="T86" fmla="*/ 179 w 479"/>
                  <a:gd name="T87" fmla="*/ 36 h 868"/>
                  <a:gd name="T88" fmla="*/ 197 w 479"/>
                  <a:gd name="T89" fmla="*/ 136 h 868"/>
                  <a:gd name="T90" fmla="*/ 213 w 479"/>
                  <a:gd name="T91" fmla="*/ 166 h 868"/>
                  <a:gd name="T92" fmla="*/ 231 w 479"/>
                  <a:gd name="T93" fmla="*/ 155 h 868"/>
                  <a:gd name="T94" fmla="*/ 258 w 479"/>
                  <a:gd name="T95" fmla="*/ 126 h 868"/>
                  <a:gd name="T96" fmla="*/ 281 w 479"/>
                  <a:gd name="T97" fmla="*/ 141 h 868"/>
                  <a:gd name="T98" fmla="*/ 298 w 479"/>
                  <a:gd name="T99" fmla="*/ 136 h 868"/>
                  <a:gd name="T100" fmla="*/ 316 w 479"/>
                  <a:gd name="T101" fmla="*/ 108 h 868"/>
                  <a:gd name="T102" fmla="*/ 346 w 479"/>
                  <a:gd name="T103" fmla="*/ 108 h 868"/>
                  <a:gd name="T104" fmla="*/ 387 w 479"/>
                  <a:gd name="T105" fmla="*/ 157 h 868"/>
                  <a:gd name="T106" fmla="*/ 454 w 479"/>
                  <a:gd name="T107" fmla="*/ 246 h 868"/>
                  <a:gd name="T108" fmla="*/ 478 w 479"/>
                  <a:gd name="T109" fmla="*/ 307 h 868"/>
                  <a:gd name="T110" fmla="*/ 468 w 479"/>
                  <a:gd name="T111" fmla="*/ 33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37" name="Freeform 25"/>
              <p:cNvSpPr>
                <a:spLocks/>
              </p:cNvSpPr>
              <p:nvPr>
                <p:custDataLst>
                  <p:tags r:id="rId21"/>
                </p:custDataLst>
              </p:nvPr>
            </p:nvSpPr>
            <p:spPr bwMode="auto">
              <a:xfrm>
                <a:off x="3033655" y="6632012"/>
                <a:ext cx="37905" cy="73588"/>
              </a:xfrm>
              <a:custGeom>
                <a:avLst/>
                <a:gdLst>
                  <a:gd name="T0" fmla="*/ 0 w 53"/>
                  <a:gd name="T1" fmla="*/ 8 h 19"/>
                  <a:gd name="T2" fmla="*/ 7 w 53"/>
                  <a:gd name="T3" fmla="*/ 13 h 19"/>
                  <a:gd name="T4" fmla="*/ 14 w 53"/>
                  <a:gd name="T5" fmla="*/ 17 h 19"/>
                  <a:gd name="T6" fmla="*/ 22 w 53"/>
                  <a:gd name="T7" fmla="*/ 19 h 19"/>
                  <a:gd name="T8" fmla="*/ 29 w 53"/>
                  <a:gd name="T9" fmla="*/ 19 h 19"/>
                  <a:gd name="T10" fmla="*/ 35 w 53"/>
                  <a:gd name="T11" fmla="*/ 18 h 19"/>
                  <a:gd name="T12" fmla="*/ 42 w 53"/>
                  <a:gd name="T13" fmla="*/ 15 h 19"/>
                  <a:gd name="T14" fmla="*/ 47 w 53"/>
                  <a:gd name="T15" fmla="*/ 12 h 19"/>
                  <a:gd name="T16" fmla="*/ 53 w 53"/>
                  <a:gd name="T17" fmla="*/ 8 h 19"/>
                  <a:gd name="T18" fmla="*/ 47 w 53"/>
                  <a:gd name="T19" fmla="*/ 5 h 19"/>
                  <a:gd name="T20" fmla="*/ 42 w 53"/>
                  <a:gd name="T21" fmla="*/ 2 h 19"/>
                  <a:gd name="T22" fmla="*/ 35 w 53"/>
                  <a:gd name="T23" fmla="*/ 1 h 19"/>
                  <a:gd name="T24" fmla="*/ 29 w 53"/>
                  <a:gd name="T25" fmla="*/ 0 h 19"/>
                  <a:gd name="T26" fmla="*/ 22 w 53"/>
                  <a:gd name="T27" fmla="*/ 0 h 19"/>
                  <a:gd name="T28" fmla="*/ 14 w 53"/>
                  <a:gd name="T29" fmla="*/ 1 h 19"/>
                  <a:gd name="T30" fmla="*/ 7 w 53"/>
                  <a:gd name="T31" fmla="*/ 3 h 19"/>
                  <a:gd name="T32" fmla="*/ 0 w 53"/>
                  <a:gd name="T3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FF0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38" name="Line 26" descr="Horizontal dunkel"/>
              <p:cNvSpPr>
                <a:spLocks noChangeShapeType="1"/>
              </p:cNvSpPr>
              <p:nvPr>
                <p:custDataLst>
                  <p:tags r:id="rId22"/>
                </p:custDataLst>
              </p:nvPr>
            </p:nvSpPr>
            <p:spPr bwMode="auto">
              <a:xfrm>
                <a:off x="585053" y="2668477"/>
                <a:ext cx="5054" cy="12265"/>
              </a:xfrm>
              <a:prstGeom prst="line">
                <a:avLst/>
              </a:prstGeom>
              <a:noFill/>
              <a:ln w="9525">
                <a:solidFill>
                  <a:srgbClr val="FFFFFF"/>
                </a:solidFill>
                <a:round/>
                <a:headEnd/>
                <a:tailEnd/>
              </a:ln>
            </p:spPr>
            <p:txBody>
              <a:bodyPr/>
              <a:lstStyle/>
              <a:p>
                <a:pPr defTabSz="913852"/>
                <a:endParaRPr lang="en-US" sz="1798" dirty="0">
                  <a:solidFill>
                    <a:prstClr val="black"/>
                  </a:solidFill>
                  <a:latin typeface="Calibri" panose="020F0502020204030204"/>
                </a:endParaRPr>
              </a:p>
            </p:txBody>
          </p:sp>
          <p:sp>
            <p:nvSpPr>
              <p:cNvPr id="39" name="Freeform 27"/>
              <p:cNvSpPr>
                <a:spLocks/>
              </p:cNvSpPr>
              <p:nvPr>
                <p:custDataLst>
                  <p:tags r:id="rId23"/>
                </p:custDataLst>
              </p:nvPr>
            </p:nvSpPr>
            <p:spPr bwMode="auto">
              <a:xfrm>
                <a:off x="590107" y="2664389"/>
                <a:ext cx="5054" cy="71543"/>
              </a:xfrm>
              <a:custGeom>
                <a:avLst/>
                <a:gdLst>
                  <a:gd name="T0" fmla="*/ 0 w 6"/>
                  <a:gd name="T1" fmla="*/ 24 h 24"/>
                  <a:gd name="T2" fmla="*/ 0 w 6"/>
                  <a:gd name="T3" fmla="*/ 19 h 24"/>
                  <a:gd name="T4" fmla="*/ 1 w 6"/>
                  <a:gd name="T5" fmla="*/ 14 h 24"/>
                  <a:gd name="T6" fmla="*/ 3 w 6"/>
                  <a:gd name="T7" fmla="*/ 8 h 24"/>
                  <a:gd name="T8" fmla="*/ 6 w 6"/>
                  <a:gd name="T9" fmla="*/ 0 h 24"/>
                </a:gdLst>
                <a:ahLst/>
                <a:cxnLst>
                  <a:cxn ang="0">
                    <a:pos x="T0" y="T1"/>
                  </a:cxn>
                  <a:cxn ang="0">
                    <a:pos x="T2" y="T3"/>
                  </a:cxn>
                  <a:cxn ang="0">
                    <a:pos x="T4" y="T5"/>
                  </a:cxn>
                  <a:cxn ang="0">
                    <a:pos x="T6" y="T7"/>
                  </a:cxn>
                  <a:cxn ang="0">
                    <a:pos x="T8" y="T9"/>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40" name="Freeform 28"/>
              <p:cNvSpPr>
                <a:spLocks/>
              </p:cNvSpPr>
              <p:nvPr>
                <p:custDataLst>
                  <p:tags r:id="rId24"/>
                </p:custDataLst>
              </p:nvPr>
            </p:nvSpPr>
            <p:spPr bwMode="auto">
              <a:xfrm>
                <a:off x="552202" y="2733889"/>
                <a:ext cx="37905" cy="73588"/>
              </a:xfrm>
              <a:custGeom>
                <a:avLst/>
                <a:gdLst>
                  <a:gd name="T0" fmla="*/ 0 w 47"/>
                  <a:gd name="T1" fmla="*/ 24 h 67"/>
                  <a:gd name="T2" fmla="*/ 0 w 47"/>
                  <a:gd name="T3" fmla="*/ 30 h 67"/>
                  <a:gd name="T4" fmla="*/ 2 w 47"/>
                  <a:gd name="T5" fmla="*/ 36 h 67"/>
                  <a:gd name="T6" fmla="*/ 3 w 47"/>
                  <a:gd name="T7" fmla="*/ 42 h 67"/>
                  <a:gd name="T8" fmla="*/ 5 w 47"/>
                  <a:gd name="T9" fmla="*/ 47 h 67"/>
                  <a:gd name="T10" fmla="*/ 9 w 47"/>
                  <a:gd name="T11" fmla="*/ 58 h 67"/>
                  <a:gd name="T12" fmla="*/ 14 w 47"/>
                  <a:gd name="T13" fmla="*/ 67 h 67"/>
                  <a:gd name="T14" fmla="*/ 47 w 47"/>
                  <a:gd name="T15" fmla="*/ 67 h 67"/>
                  <a:gd name="T16" fmla="*/ 47 w 47"/>
                  <a:gd name="T17" fmla="*/ 0 h 67"/>
                  <a:gd name="T18" fmla="*/ 36 w 47"/>
                  <a:gd name="T19" fmla="*/ 2 h 67"/>
                  <a:gd name="T20" fmla="*/ 26 w 47"/>
                  <a:gd name="T21" fmla="*/ 4 h 67"/>
                  <a:gd name="T22" fmla="*/ 18 w 47"/>
                  <a:gd name="T23" fmla="*/ 7 h 67"/>
                  <a:gd name="T24" fmla="*/ 11 w 47"/>
                  <a:gd name="T25" fmla="*/ 9 h 67"/>
                  <a:gd name="T26" fmla="*/ 6 w 47"/>
                  <a:gd name="T27" fmla="*/ 12 h 67"/>
                  <a:gd name="T28" fmla="*/ 3 w 47"/>
                  <a:gd name="T29" fmla="*/ 16 h 67"/>
                  <a:gd name="T30" fmla="*/ 0 w 47"/>
                  <a:gd name="T31" fmla="*/ 20 h 67"/>
                  <a:gd name="T32" fmla="*/ 0 w 47"/>
                  <a:gd name="T33" fmla="*/ 2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41" name="Freeform 29"/>
              <p:cNvSpPr>
                <a:spLocks/>
              </p:cNvSpPr>
              <p:nvPr>
                <p:custDataLst>
                  <p:tags r:id="rId25"/>
                </p:custDataLst>
              </p:nvPr>
            </p:nvSpPr>
            <p:spPr bwMode="auto">
              <a:xfrm>
                <a:off x="2662196" y="2727756"/>
                <a:ext cx="78334" cy="73588"/>
              </a:xfrm>
              <a:custGeom>
                <a:avLst/>
                <a:gdLst>
                  <a:gd name="T0" fmla="*/ 0 w 112"/>
                  <a:gd name="T1" fmla="*/ 36 h 36"/>
                  <a:gd name="T2" fmla="*/ 59 w 112"/>
                  <a:gd name="T3" fmla="*/ 36 h 36"/>
                  <a:gd name="T4" fmla="*/ 67 w 112"/>
                  <a:gd name="T5" fmla="*/ 30 h 36"/>
                  <a:gd name="T6" fmla="*/ 75 w 112"/>
                  <a:gd name="T7" fmla="*/ 26 h 36"/>
                  <a:gd name="T8" fmla="*/ 84 w 112"/>
                  <a:gd name="T9" fmla="*/ 23 h 36"/>
                  <a:gd name="T10" fmla="*/ 91 w 112"/>
                  <a:gd name="T11" fmla="*/ 20 h 36"/>
                  <a:gd name="T12" fmla="*/ 98 w 112"/>
                  <a:gd name="T13" fmla="*/ 17 h 36"/>
                  <a:gd name="T14" fmla="*/ 104 w 112"/>
                  <a:gd name="T15" fmla="*/ 13 h 36"/>
                  <a:gd name="T16" fmla="*/ 107 w 112"/>
                  <a:gd name="T17" fmla="*/ 11 h 36"/>
                  <a:gd name="T18" fmla="*/ 109 w 112"/>
                  <a:gd name="T19" fmla="*/ 8 h 36"/>
                  <a:gd name="T20" fmla="*/ 111 w 112"/>
                  <a:gd name="T21" fmla="*/ 4 h 36"/>
                  <a:gd name="T22" fmla="*/ 112 w 112"/>
                  <a:gd name="T23" fmla="*/ 0 h 36"/>
                  <a:gd name="T24" fmla="*/ 100 w 112"/>
                  <a:gd name="T25" fmla="*/ 0 h 36"/>
                  <a:gd name="T26" fmla="*/ 85 w 112"/>
                  <a:gd name="T27" fmla="*/ 1 h 36"/>
                  <a:gd name="T28" fmla="*/ 67 w 112"/>
                  <a:gd name="T29" fmla="*/ 3 h 36"/>
                  <a:gd name="T30" fmla="*/ 48 w 112"/>
                  <a:gd name="T31" fmla="*/ 7 h 36"/>
                  <a:gd name="T32" fmla="*/ 40 w 112"/>
                  <a:gd name="T33" fmla="*/ 9 h 36"/>
                  <a:gd name="T34" fmla="*/ 31 w 112"/>
                  <a:gd name="T35" fmla="*/ 11 h 36"/>
                  <a:gd name="T36" fmla="*/ 23 w 112"/>
                  <a:gd name="T37" fmla="*/ 14 h 36"/>
                  <a:gd name="T38" fmla="*/ 17 w 112"/>
                  <a:gd name="T39" fmla="*/ 18 h 36"/>
                  <a:gd name="T40" fmla="*/ 10 w 112"/>
                  <a:gd name="T41" fmla="*/ 22 h 36"/>
                  <a:gd name="T42" fmla="*/ 6 w 112"/>
                  <a:gd name="T43" fmla="*/ 26 h 36"/>
                  <a:gd name="T44" fmla="*/ 1 w 112"/>
                  <a:gd name="T45" fmla="*/ 31 h 36"/>
                  <a:gd name="T46" fmla="*/ 0 w 112"/>
                  <a:gd name="T4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42" name="Freeform 30"/>
              <p:cNvSpPr>
                <a:spLocks/>
              </p:cNvSpPr>
              <p:nvPr>
                <p:custDataLst>
                  <p:tags r:id="rId26"/>
                </p:custDataLst>
              </p:nvPr>
            </p:nvSpPr>
            <p:spPr bwMode="auto">
              <a:xfrm>
                <a:off x="7021162" y="2157449"/>
                <a:ext cx="1392343" cy="582572"/>
              </a:xfrm>
              <a:custGeom>
                <a:avLst/>
                <a:gdLst>
                  <a:gd name="T0" fmla="*/ 433 w 2006"/>
                  <a:gd name="T1" fmla="*/ 765 h 863"/>
                  <a:gd name="T2" fmla="*/ 412 w 2006"/>
                  <a:gd name="T3" fmla="*/ 764 h 863"/>
                  <a:gd name="T4" fmla="*/ 390 w 2006"/>
                  <a:gd name="T5" fmla="*/ 794 h 863"/>
                  <a:gd name="T6" fmla="*/ 375 w 2006"/>
                  <a:gd name="T7" fmla="*/ 792 h 863"/>
                  <a:gd name="T8" fmla="*/ 370 w 2006"/>
                  <a:gd name="T9" fmla="*/ 751 h 863"/>
                  <a:gd name="T10" fmla="*/ 324 w 2006"/>
                  <a:gd name="T11" fmla="*/ 724 h 863"/>
                  <a:gd name="T12" fmla="*/ 312 w 2006"/>
                  <a:gd name="T13" fmla="*/ 708 h 863"/>
                  <a:gd name="T14" fmla="*/ 288 w 2006"/>
                  <a:gd name="T15" fmla="*/ 692 h 863"/>
                  <a:gd name="T16" fmla="*/ 251 w 2006"/>
                  <a:gd name="T17" fmla="*/ 641 h 863"/>
                  <a:gd name="T18" fmla="*/ 232 w 2006"/>
                  <a:gd name="T19" fmla="*/ 610 h 863"/>
                  <a:gd name="T20" fmla="*/ 253 w 2006"/>
                  <a:gd name="T21" fmla="*/ 594 h 863"/>
                  <a:gd name="T22" fmla="*/ 279 w 2006"/>
                  <a:gd name="T23" fmla="*/ 573 h 863"/>
                  <a:gd name="T24" fmla="*/ 338 w 2006"/>
                  <a:gd name="T25" fmla="*/ 544 h 863"/>
                  <a:gd name="T26" fmla="*/ 319 w 2006"/>
                  <a:gd name="T27" fmla="*/ 487 h 863"/>
                  <a:gd name="T28" fmla="*/ 258 w 2006"/>
                  <a:gd name="T29" fmla="*/ 475 h 863"/>
                  <a:gd name="T30" fmla="*/ 209 w 2006"/>
                  <a:gd name="T31" fmla="*/ 470 h 863"/>
                  <a:gd name="T32" fmla="*/ 157 w 2006"/>
                  <a:gd name="T33" fmla="*/ 495 h 863"/>
                  <a:gd name="T34" fmla="*/ 106 w 2006"/>
                  <a:gd name="T35" fmla="*/ 505 h 863"/>
                  <a:gd name="T36" fmla="*/ 27 w 2006"/>
                  <a:gd name="T37" fmla="*/ 413 h 863"/>
                  <a:gd name="T38" fmla="*/ 20 w 2006"/>
                  <a:gd name="T39" fmla="*/ 283 h 863"/>
                  <a:gd name="T40" fmla="*/ 113 w 2006"/>
                  <a:gd name="T41" fmla="*/ 259 h 863"/>
                  <a:gd name="T42" fmla="*/ 292 w 2006"/>
                  <a:gd name="T43" fmla="*/ 222 h 863"/>
                  <a:gd name="T44" fmla="*/ 498 w 2006"/>
                  <a:gd name="T45" fmla="*/ 253 h 863"/>
                  <a:gd name="T46" fmla="*/ 717 w 2006"/>
                  <a:gd name="T47" fmla="*/ 253 h 863"/>
                  <a:gd name="T48" fmla="*/ 658 w 2006"/>
                  <a:gd name="T49" fmla="*/ 185 h 863"/>
                  <a:gd name="T50" fmla="*/ 830 w 2006"/>
                  <a:gd name="T51" fmla="*/ 68 h 863"/>
                  <a:gd name="T52" fmla="*/ 1050 w 2006"/>
                  <a:gd name="T53" fmla="*/ 13 h 863"/>
                  <a:gd name="T54" fmla="*/ 1176 w 2006"/>
                  <a:gd name="T55" fmla="*/ 61 h 863"/>
                  <a:gd name="T56" fmla="*/ 1296 w 2006"/>
                  <a:gd name="T57" fmla="*/ 111 h 863"/>
                  <a:gd name="T58" fmla="*/ 1442 w 2006"/>
                  <a:gd name="T59" fmla="*/ 99 h 863"/>
                  <a:gd name="T60" fmla="*/ 1647 w 2006"/>
                  <a:gd name="T61" fmla="*/ 271 h 863"/>
                  <a:gd name="T62" fmla="*/ 1793 w 2006"/>
                  <a:gd name="T63" fmla="*/ 265 h 863"/>
                  <a:gd name="T64" fmla="*/ 2000 w 2006"/>
                  <a:gd name="T65" fmla="*/ 339 h 863"/>
                  <a:gd name="T66" fmla="*/ 2002 w 2006"/>
                  <a:gd name="T67" fmla="*/ 381 h 863"/>
                  <a:gd name="T68" fmla="*/ 1981 w 2006"/>
                  <a:gd name="T69" fmla="*/ 399 h 863"/>
                  <a:gd name="T70" fmla="*/ 1960 w 2006"/>
                  <a:gd name="T71" fmla="*/ 404 h 863"/>
                  <a:gd name="T72" fmla="*/ 1963 w 2006"/>
                  <a:gd name="T73" fmla="*/ 425 h 863"/>
                  <a:gd name="T74" fmla="*/ 1985 w 2006"/>
                  <a:gd name="T75" fmla="*/ 466 h 863"/>
                  <a:gd name="T76" fmla="*/ 1979 w 2006"/>
                  <a:gd name="T77" fmla="*/ 478 h 863"/>
                  <a:gd name="T78" fmla="*/ 1939 w 2006"/>
                  <a:gd name="T79" fmla="*/ 481 h 863"/>
                  <a:gd name="T80" fmla="*/ 1893 w 2006"/>
                  <a:gd name="T81" fmla="*/ 474 h 863"/>
                  <a:gd name="T82" fmla="*/ 1864 w 2006"/>
                  <a:gd name="T83" fmla="*/ 474 h 863"/>
                  <a:gd name="T84" fmla="*/ 1878 w 2006"/>
                  <a:gd name="T85" fmla="*/ 548 h 863"/>
                  <a:gd name="T86" fmla="*/ 1880 w 2006"/>
                  <a:gd name="T87" fmla="*/ 586 h 863"/>
                  <a:gd name="T88" fmla="*/ 1789 w 2006"/>
                  <a:gd name="T89" fmla="*/ 588 h 863"/>
                  <a:gd name="T90" fmla="*/ 1768 w 2006"/>
                  <a:gd name="T91" fmla="*/ 604 h 863"/>
                  <a:gd name="T92" fmla="*/ 1795 w 2006"/>
                  <a:gd name="T93" fmla="*/ 619 h 863"/>
                  <a:gd name="T94" fmla="*/ 1814 w 2006"/>
                  <a:gd name="T95" fmla="*/ 650 h 863"/>
                  <a:gd name="T96" fmla="*/ 1834 w 2006"/>
                  <a:gd name="T97" fmla="*/ 689 h 863"/>
                  <a:gd name="T98" fmla="*/ 1837 w 2006"/>
                  <a:gd name="T99" fmla="*/ 706 h 863"/>
                  <a:gd name="T100" fmla="*/ 1837 w 2006"/>
                  <a:gd name="T101" fmla="*/ 754 h 863"/>
                  <a:gd name="T102" fmla="*/ 1741 w 2006"/>
                  <a:gd name="T103" fmla="*/ 740 h 863"/>
                  <a:gd name="T104" fmla="*/ 1475 w 2006"/>
                  <a:gd name="T105" fmla="*/ 764 h 863"/>
                  <a:gd name="T106" fmla="*/ 1316 w 2006"/>
                  <a:gd name="T107" fmla="*/ 795 h 863"/>
                  <a:gd name="T108" fmla="*/ 1142 w 2006"/>
                  <a:gd name="T109" fmla="*/ 838 h 863"/>
                  <a:gd name="T110" fmla="*/ 963 w 2006"/>
                  <a:gd name="T111" fmla="*/ 697 h 863"/>
                  <a:gd name="T112" fmla="*/ 684 w 2006"/>
                  <a:gd name="T113" fmla="*/ 586 h 863"/>
                  <a:gd name="T114" fmla="*/ 584 w 2006"/>
                  <a:gd name="T115" fmla="*/ 832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FF66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43" name="Freeform 31"/>
              <p:cNvSpPr>
                <a:spLocks/>
              </p:cNvSpPr>
              <p:nvPr>
                <p:custDataLst>
                  <p:tags r:id="rId27"/>
                </p:custDataLst>
              </p:nvPr>
            </p:nvSpPr>
            <p:spPr bwMode="auto">
              <a:xfrm>
                <a:off x="7387569" y="2547874"/>
                <a:ext cx="651950" cy="320926"/>
              </a:xfrm>
              <a:custGeom>
                <a:avLst/>
                <a:gdLst>
                  <a:gd name="T0" fmla="*/ 638 w 950"/>
                  <a:gd name="T1" fmla="*/ 443 h 468"/>
                  <a:gd name="T2" fmla="*/ 558 w 950"/>
                  <a:gd name="T3" fmla="*/ 418 h 468"/>
                  <a:gd name="T4" fmla="*/ 471 w 950"/>
                  <a:gd name="T5" fmla="*/ 376 h 468"/>
                  <a:gd name="T6" fmla="*/ 392 w 950"/>
                  <a:gd name="T7" fmla="*/ 307 h 468"/>
                  <a:gd name="T8" fmla="*/ 305 w 950"/>
                  <a:gd name="T9" fmla="*/ 258 h 468"/>
                  <a:gd name="T10" fmla="*/ 253 w 950"/>
                  <a:gd name="T11" fmla="*/ 209 h 468"/>
                  <a:gd name="T12" fmla="*/ 186 w 950"/>
                  <a:gd name="T13" fmla="*/ 172 h 468"/>
                  <a:gd name="T14" fmla="*/ 133 w 950"/>
                  <a:gd name="T15" fmla="*/ 190 h 468"/>
                  <a:gd name="T16" fmla="*/ 99 w 950"/>
                  <a:gd name="T17" fmla="*/ 240 h 468"/>
                  <a:gd name="T18" fmla="*/ 40 w 950"/>
                  <a:gd name="T19" fmla="*/ 246 h 468"/>
                  <a:gd name="T20" fmla="*/ 0 w 950"/>
                  <a:gd name="T21" fmla="*/ 24 h 468"/>
                  <a:gd name="T22" fmla="*/ 79 w 950"/>
                  <a:gd name="T23" fmla="*/ 6 h 468"/>
                  <a:gd name="T24" fmla="*/ 133 w 950"/>
                  <a:gd name="T25" fmla="*/ 55 h 468"/>
                  <a:gd name="T26" fmla="*/ 157 w 950"/>
                  <a:gd name="T27" fmla="*/ 15 h 468"/>
                  <a:gd name="T28" fmla="*/ 332 w 950"/>
                  <a:gd name="T29" fmla="*/ 117 h 468"/>
                  <a:gd name="T30" fmla="*/ 438 w 950"/>
                  <a:gd name="T31" fmla="*/ 117 h 468"/>
                  <a:gd name="T32" fmla="*/ 525 w 950"/>
                  <a:gd name="T33" fmla="*/ 135 h 468"/>
                  <a:gd name="T34" fmla="*/ 597 w 950"/>
                  <a:gd name="T35" fmla="*/ 228 h 468"/>
                  <a:gd name="T36" fmla="*/ 671 w 950"/>
                  <a:gd name="T37" fmla="*/ 252 h 468"/>
                  <a:gd name="T38" fmla="*/ 730 w 950"/>
                  <a:gd name="T39" fmla="*/ 258 h 468"/>
                  <a:gd name="T40" fmla="*/ 791 w 950"/>
                  <a:gd name="T41" fmla="*/ 215 h 468"/>
                  <a:gd name="T42" fmla="*/ 843 w 950"/>
                  <a:gd name="T43" fmla="*/ 196 h 468"/>
                  <a:gd name="T44" fmla="*/ 824 w 950"/>
                  <a:gd name="T45" fmla="*/ 252 h 468"/>
                  <a:gd name="T46" fmla="*/ 870 w 950"/>
                  <a:gd name="T47" fmla="*/ 240 h 468"/>
                  <a:gd name="T48" fmla="*/ 950 w 950"/>
                  <a:gd name="T49" fmla="*/ 283 h 468"/>
                  <a:gd name="T50" fmla="*/ 883 w 950"/>
                  <a:gd name="T51" fmla="*/ 320 h 468"/>
                  <a:gd name="T52" fmla="*/ 824 w 950"/>
                  <a:gd name="T53" fmla="*/ 283 h 468"/>
                  <a:gd name="T54" fmla="*/ 764 w 950"/>
                  <a:gd name="T55" fmla="*/ 277 h 468"/>
                  <a:gd name="T56" fmla="*/ 737 w 950"/>
                  <a:gd name="T57" fmla="*/ 320 h 468"/>
                  <a:gd name="T58" fmla="*/ 684 w 950"/>
                  <a:gd name="T59" fmla="*/ 357 h 468"/>
                  <a:gd name="T60" fmla="*/ 710 w 950"/>
                  <a:gd name="T61" fmla="*/ 388 h 468"/>
                  <a:gd name="T62" fmla="*/ 743 w 950"/>
                  <a:gd name="T63" fmla="*/ 437 h 468"/>
                  <a:gd name="T64" fmla="*/ 717 w 950"/>
                  <a:gd name="T65" fmla="*/ 468 h 468"/>
                  <a:gd name="T66" fmla="*/ 703 w 950"/>
                  <a:gd name="T67" fmla="*/ 465 h 468"/>
                  <a:gd name="T68" fmla="*/ 684 w 950"/>
                  <a:gd name="T69" fmla="*/ 461 h 468"/>
                  <a:gd name="T70" fmla="*/ 658 w 950"/>
                  <a:gd name="T71" fmla="*/ 461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FF66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44" name="Freeform 32"/>
              <p:cNvSpPr>
                <a:spLocks/>
              </p:cNvSpPr>
              <p:nvPr>
                <p:custDataLst>
                  <p:tags r:id="rId28"/>
                </p:custDataLst>
              </p:nvPr>
            </p:nvSpPr>
            <p:spPr bwMode="auto">
              <a:xfrm>
                <a:off x="5489838" y="3839753"/>
                <a:ext cx="472538" cy="372029"/>
              </a:xfrm>
              <a:custGeom>
                <a:avLst/>
                <a:gdLst>
                  <a:gd name="T0" fmla="*/ 6 w 671"/>
                  <a:gd name="T1" fmla="*/ 383 h 549"/>
                  <a:gd name="T2" fmla="*/ 8 w 671"/>
                  <a:gd name="T3" fmla="*/ 316 h 549"/>
                  <a:gd name="T4" fmla="*/ 17 w 671"/>
                  <a:gd name="T5" fmla="*/ 287 h 549"/>
                  <a:gd name="T6" fmla="*/ 52 w 671"/>
                  <a:gd name="T7" fmla="*/ 238 h 549"/>
                  <a:gd name="T8" fmla="*/ 71 w 671"/>
                  <a:gd name="T9" fmla="*/ 205 h 549"/>
                  <a:gd name="T10" fmla="*/ 73 w 671"/>
                  <a:gd name="T11" fmla="*/ 167 h 549"/>
                  <a:gd name="T12" fmla="*/ 73 w 671"/>
                  <a:gd name="T13" fmla="*/ 137 h 549"/>
                  <a:gd name="T14" fmla="*/ 54 w 671"/>
                  <a:gd name="T15" fmla="*/ 108 h 549"/>
                  <a:gd name="T16" fmla="*/ 61 w 671"/>
                  <a:gd name="T17" fmla="*/ 79 h 549"/>
                  <a:gd name="T18" fmla="*/ 76 w 671"/>
                  <a:gd name="T19" fmla="*/ 50 h 549"/>
                  <a:gd name="T20" fmla="*/ 96 w 671"/>
                  <a:gd name="T21" fmla="*/ 25 h 549"/>
                  <a:gd name="T22" fmla="*/ 120 w 671"/>
                  <a:gd name="T23" fmla="*/ 7 h 549"/>
                  <a:gd name="T24" fmla="*/ 146 w 671"/>
                  <a:gd name="T25" fmla="*/ 0 h 549"/>
                  <a:gd name="T26" fmla="*/ 173 w 671"/>
                  <a:gd name="T27" fmla="*/ 5 h 549"/>
                  <a:gd name="T28" fmla="*/ 206 w 671"/>
                  <a:gd name="T29" fmla="*/ 26 h 549"/>
                  <a:gd name="T30" fmla="*/ 236 w 671"/>
                  <a:gd name="T31" fmla="*/ 45 h 549"/>
                  <a:gd name="T32" fmla="*/ 259 w 671"/>
                  <a:gd name="T33" fmla="*/ 50 h 549"/>
                  <a:gd name="T34" fmla="*/ 272 w 671"/>
                  <a:gd name="T35" fmla="*/ 44 h 549"/>
                  <a:gd name="T36" fmla="*/ 284 w 671"/>
                  <a:gd name="T37" fmla="*/ 35 h 549"/>
                  <a:gd name="T38" fmla="*/ 300 w 671"/>
                  <a:gd name="T39" fmla="*/ 32 h 549"/>
                  <a:gd name="T40" fmla="*/ 318 w 671"/>
                  <a:gd name="T41" fmla="*/ 39 h 549"/>
                  <a:gd name="T42" fmla="*/ 337 w 671"/>
                  <a:gd name="T43" fmla="*/ 65 h 549"/>
                  <a:gd name="T44" fmla="*/ 353 w 671"/>
                  <a:gd name="T45" fmla="*/ 79 h 549"/>
                  <a:gd name="T46" fmla="*/ 370 w 671"/>
                  <a:gd name="T47" fmla="*/ 81 h 549"/>
                  <a:gd name="T48" fmla="*/ 381 w 671"/>
                  <a:gd name="T49" fmla="*/ 75 h 549"/>
                  <a:gd name="T50" fmla="*/ 397 w 671"/>
                  <a:gd name="T51" fmla="*/ 56 h 549"/>
                  <a:gd name="T52" fmla="*/ 419 w 671"/>
                  <a:gd name="T53" fmla="*/ 38 h 549"/>
                  <a:gd name="T54" fmla="*/ 458 w 671"/>
                  <a:gd name="T55" fmla="*/ 22 h 549"/>
                  <a:gd name="T56" fmla="*/ 487 w 671"/>
                  <a:gd name="T57" fmla="*/ 25 h 549"/>
                  <a:gd name="T58" fmla="*/ 511 w 671"/>
                  <a:gd name="T59" fmla="*/ 35 h 549"/>
                  <a:gd name="T60" fmla="*/ 537 w 671"/>
                  <a:gd name="T61" fmla="*/ 43 h 549"/>
                  <a:gd name="T62" fmla="*/ 571 w 671"/>
                  <a:gd name="T63" fmla="*/ 39 h 549"/>
                  <a:gd name="T64" fmla="*/ 646 w 671"/>
                  <a:gd name="T65" fmla="*/ 67 h 549"/>
                  <a:gd name="T66" fmla="*/ 665 w 671"/>
                  <a:gd name="T67" fmla="*/ 105 h 549"/>
                  <a:gd name="T68" fmla="*/ 623 w 671"/>
                  <a:gd name="T69" fmla="*/ 183 h 549"/>
                  <a:gd name="T70" fmla="*/ 593 w 671"/>
                  <a:gd name="T71" fmla="*/ 233 h 549"/>
                  <a:gd name="T72" fmla="*/ 570 w 671"/>
                  <a:gd name="T73" fmla="*/ 291 h 549"/>
                  <a:gd name="T74" fmla="*/ 550 w 671"/>
                  <a:gd name="T75" fmla="*/ 343 h 549"/>
                  <a:gd name="T76" fmla="*/ 525 w 671"/>
                  <a:gd name="T77" fmla="*/ 407 h 549"/>
                  <a:gd name="T78" fmla="*/ 516 w 671"/>
                  <a:gd name="T79" fmla="*/ 422 h 549"/>
                  <a:gd name="T80" fmla="*/ 500 w 671"/>
                  <a:gd name="T81" fmla="*/ 439 h 549"/>
                  <a:gd name="T82" fmla="*/ 482 w 671"/>
                  <a:gd name="T83" fmla="*/ 443 h 549"/>
                  <a:gd name="T84" fmla="*/ 459 w 671"/>
                  <a:gd name="T85" fmla="*/ 432 h 549"/>
                  <a:gd name="T86" fmla="*/ 440 w 671"/>
                  <a:gd name="T87" fmla="*/ 421 h 549"/>
                  <a:gd name="T88" fmla="*/ 408 w 671"/>
                  <a:gd name="T89" fmla="*/ 424 h 549"/>
                  <a:gd name="T90" fmla="*/ 381 w 671"/>
                  <a:gd name="T91" fmla="*/ 441 h 549"/>
                  <a:gd name="T92" fmla="*/ 364 w 671"/>
                  <a:gd name="T93" fmla="*/ 469 h 549"/>
                  <a:gd name="T94" fmla="*/ 342 w 671"/>
                  <a:gd name="T95" fmla="*/ 521 h 549"/>
                  <a:gd name="T96" fmla="*/ 325 w 671"/>
                  <a:gd name="T97" fmla="*/ 549 h 549"/>
                  <a:gd name="T98" fmla="*/ 229 w 671"/>
                  <a:gd name="T99" fmla="*/ 546 h 549"/>
                  <a:gd name="T100" fmla="*/ 217 w 671"/>
                  <a:gd name="T101" fmla="*/ 548 h 549"/>
                  <a:gd name="T102" fmla="*/ 179 w 671"/>
                  <a:gd name="T103" fmla="*/ 543 h 549"/>
                  <a:gd name="T104" fmla="*/ 161 w 671"/>
                  <a:gd name="T105" fmla="*/ 540 h 549"/>
                  <a:gd name="T106" fmla="*/ 144 w 671"/>
                  <a:gd name="T107" fmla="*/ 531 h 549"/>
                  <a:gd name="T108" fmla="*/ 129 w 671"/>
                  <a:gd name="T109" fmla="*/ 515 h 549"/>
                  <a:gd name="T110" fmla="*/ 119 w 671"/>
                  <a:gd name="T111" fmla="*/ 496 h 549"/>
                  <a:gd name="T112" fmla="*/ 113 w 671"/>
                  <a:gd name="T113" fmla="*/ 472 h 549"/>
                  <a:gd name="T114" fmla="*/ 100 w 671"/>
                  <a:gd name="T115" fmla="*/ 460 h 549"/>
                  <a:gd name="T116" fmla="*/ 83 w 671"/>
                  <a:gd name="T117" fmla="*/ 447 h 549"/>
                  <a:gd name="T118" fmla="*/ 63 w 671"/>
                  <a:gd name="T119" fmla="*/ 432 h 549"/>
                  <a:gd name="T120" fmla="*/ 39 w 671"/>
                  <a:gd name="T121" fmla="*/ 429 h 549"/>
                  <a:gd name="T122" fmla="*/ 0 w 671"/>
                  <a:gd name="T123" fmla="*/ 43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45" name="Freeform 33"/>
              <p:cNvSpPr>
                <a:spLocks/>
              </p:cNvSpPr>
              <p:nvPr>
                <p:custDataLst>
                  <p:tags r:id="rId29"/>
                </p:custDataLst>
              </p:nvPr>
            </p:nvSpPr>
            <p:spPr bwMode="auto">
              <a:xfrm>
                <a:off x="6831643" y="3666004"/>
                <a:ext cx="242586" cy="218719"/>
              </a:xfrm>
              <a:custGeom>
                <a:avLst/>
                <a:gdLst>
                  <a:gd name="T0" fmla="*/ 326 w 358"/>
                  <a:gd name="T1" fmla="*/ 324 h 327"/>
                  <a:gd name="T2" fmla="*/ 331 w 358"/>
                  <a:gd name="T3" fmla="*/ 321 h 327"/>
                  <a:gd name="T4" fmla="*/ 337 w 358"/>
                  <a:gd name="T5" fmla="*/ 318 h 327"/>
                  <a:gd name="T6" fmla="*/ 346 w 358"/>
                  <a:gd name="T7" fmla="*/ 318 h 327"/>
                  <a:gd name="T8" fmla="*/ 356 w 358"/>
                  <a:gd name="T9" fmla="*/ 324 h 327"/>
                  <a:gd name="T10" fmla="*/ 319 w 358"/>
                  <a:gd name="T11" fmla="*/ 285 h 327"/>
                  <a:gd name="T12" fmla="*/ 278 w 358"/>
                  <a:gd name="T13" fmla="*/ 235 h 327"/>
                  <a:gd name="T14" fmla="*/ 253 w 358"/>
                  <a:gd name="T15" fmla="*/ 204 h 327"/>
                  <a:gd name="T16" fmla="*/ 232 w 358"/>
                  <a:gd name="T17" fmla="*/ 186 h 327"/>
                  <a:gd name="T18" fmla="*/ 219 w 358"/>
                  <a:gd name="T19" fmla="*/ 181 h 327"/>
                  <a:gd name="T20" fmla="*/ 208 w 358"/>
                  <a:gd name="T21" fmla="*/ 180 h 327"/>
                  <a:gd name="T22" fmla="*/ 201 w 358"/>
                  <a:gd name="T23" fmla="*/ 179 h 327"/>
                  <a:gd name="T24" fmla="*/ 199 w 358"/>
                  <a:gd name="T25" fmla="*/ 174 h 327"/>
                  <a:gd name="T26" fmla="*/ 198 w 358"/>
                  <a:gd name="T27" fmla="*/ 170 h 327"/>
                  <a:gd name="T28" fmla="*/ 195 w 358"/>
                  <a:gd name="T29" fmla="*/ 169 h 327"/>
                  <a:gd name="T30" fmla="*/ 184 w 358"/>
                  <a:gd name="T31" fmla="*/ 172 h 327"/>
                  <a:gd name="T32" fmla="*/ 171 w 358"/>
                  <a:gd name="T33" fmla="*/ 172 h 327"/>
                  <a:gd name="T34" fmla="*/ 165 w 358"/>
                  <a:gd name="T35" fmla="*/ 168 h 327"/>
                  <a:gd name="T36" fmla="*/ 160 w 358"/>
                  <a:gd name="T37" fmla="*/ 161 h 327"/>
                  <a:gd name="T38" fmla="*/ 152 w 358"/>
                  <a:gd name="T39" fmla="*/ 144 h 327"/>
                  <a:gd name="T40" fmla="*/ 143 w 358"/>
                  <a:gd name="T41" fmla="*/ 131 h 327"/>
                  <a:gd name="T42" fmla="*/ 133 w 358"/>
                  <a:gd name="T43" fmla="*/ 119 h 327"/>
                  <a:gd name="T44" fmla="*/ 127 w 358"/>
                  <a:gd name="T45" fmla="*/ 105 h 327"/>
                  <a:gd name="T46" fmla="*/ 122 w 358"/>
                  <a:gd name="T47" fmla="*/ 84 h 327"/>
                  <a:gd name="T48" fmla="*/ 119 w 358"/>
                  <a:gd name="T49" fmla="*/ 53 h 327"/>
                  <a:gd name="T50" fmla="*/ 117 w 358"/>
                  <a:gd name="T51" fmla="*/ 23 h 327"/>
                  <a:gd name="T52" fmla="*/ 112 w 358"/>
                  <a:gd name="T53" fmla="*/ 0 h 327"/>
                  <a:gd name="T54" fmla="*/ 73 w 358"/>
                  <a:gd name="T55" fmla="*/ 26 h 327"/>
                  <a:gd name="T56" fmla="*/ 61 w 358"/>
                  <a:gd name="T57" fmla="*/ 33 h 327"/>
                  <a:gd name="T58" fmla="*/ 33 w 358"/>
                  <a:gd name="T59" fmla="*/ 50 h 327"/>
                  <a:gd name="T60" fmla="*/ 21 w 358"/>
                  <a:gd name="T61" fmla="*/ 61 h 327"/>
                  <a:gd name="T62" fmla="*/ 17 w 358"/>
                  <a:gd name="T63" fmla="*/ 72 h 327"/>
                  <a:gd name="T64" fmla="*/ 16 w 358"/>
                  <a:gd name="T65" fmla="*/ 83 h 327"/>
                  <a:gd name="T66" fmla="*/ 20 w 358"/>
                  <a:gd name="T67" fmla="*/ 93 h 327"/>
                  <a:gd name="T68" fmla="*/ 22 w 358"/>
                  <a:gd name="T69" fmla="*/ 100 h 327"/>
                  <a:gd name="T70" fmla="*/ 20 w 358"/>
                  <a:gd name="T71" fmla="*/ 110 h 327"/>
                  <a:gd name="T72" fmla="*/ 15 w 358"/>
                  <a:gd name="T73" fmla="*/ 123 h 327"/>
                  <a:gd name="T74" fmla="*/ 7 w 358"/>
                  <a:gd name="T75" fmla="*/ 136 h 327"/>
                  <a:gd name="T76" fmla="*/ 0 w 358"/>
                  <a:gd name="T77" fmla="*/ 155 h 327"/>
                  <a:gd name="T78" fmla="*/ 0 w 358"/>
                  <a:gd name="T79" fmla="*/ 174 h 327"/>
                  <a:gd name="T80" fmla="*/ 5 w 358"/>
                  <a:gd name="T81" fmla="*/ 182 h 327"/>
                  <a:gd name="T82" fmla="*/ 11 w 358"/>
                  <a:gd name="T83" fmla="*/ 187 h 327"/>
                  <a:gd name="T84" fmla="*/ 20 w 358"/>
                  <a:gd name="T85" fmla="*/ 186 h 327"/>
                  <a:gd name="T86" fmla="*/ 44 w 358"/>
                  <a:gd name="T87" fmla="*/ 168 h 327"/>
                  <a:gd name="T88" fmla="*/ 60 w 358"/>
                  <a:gd name="T89" fmla="*/ 161 h 327"/>
                  <a:gd name="T90" fmla="*/ 76 w 358"/>
                  <a:gd name="T91" fmla="*/ 150 h 327"/>
                  <a:gd name="T92" fmla="*/ 93 w 358"/>
                  <a:gd name="T93" fmla="*/ 159 h 327"/>
                  <a:gd name="T94" fmla="*/ 110 w 358"/>
                  <a:gd name="T95" fmla="*/ 164 h 327"/>
                  <a:gd name="T96" fmla="*/ 142 w 358"/>
                  <a:gd name="T97" fmla="*/ 180 h 327"/>
                  <a:gd name="T98" fmla="*/ 163 w 358"/>
                  <a:gd name="T99" fmla="*/ 190 h 327"/>
                  <a:gd name="T100" fmla="*/ 196 w 358"/>
                  <a:gd name="T101" fmla="*/ 209 h 327"/>
                  <a:gd name="T102" fmla="*/ 219 w 358"/>
                  <a:gd name="T103" fmla="*/ 225 h 327"/>
                  <a:gd name="T104" fmla="*/ 245 w 358"/>
                  <a:gd name="T105" fmla="*/ 244 h 327"/>
                  <a:gd name="T106" fmla="*/ 256 w 358"/>
                  <a:gd name="T107" fmla="*/ 254 h 327"/>
                  <a:gd name="T108" fmla="*/ 267 w 358"/>
                  <a:gd name="T109" fmla="*/ 270 h 327"/>
                  <a:gd name="T110" fmla="*/ 269 w 358"/>
                  <a:gd name="T111" fmla="*/ 279 h 327"/>
                  <a:gd name="T112" fmla="*/ 269 w 358"/>
                  <a:gd name="T113" fmla="*/ 286 h 327"/>
                  <a:gd name="T114" fmla="*/ 270 w 358"/>
                  <a:gd name="T115" fmla="*/ 290 h 327"/>
                  <a:gd name="T116" fmla="*/ 276 w 358"/>
                  <a:gd name="T117" fmla="*/ 292 h 327"/>
                  <a:gd name="T118" fmla="*/ 292 w 358"/>
                  <a:gd name="T119" fmla="*/ 302 h 327"/>
                  <a:gd name="T120" fmla="*/ 318 w 358"/>
                  <a:gd name="T121" fmla="*/ 3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46" name="Freeform 34"/>
              <p:cNvSpPr>
                <a:spLocks/>
              </p:cNvSpPr>
              <p:nvPr>
                <p:custDataLst>
                  <p:tags r:id="rId30"/>
                </p:custDataLst>
              </p:nvPr>
            </p:nvSpPr>
            <p:spPr bwMode="auto">
              <a:xfrm>
                <a:off x="5975010" y="2384345"/>
                <a:ext cx="199629" cy="73588"/>
              </a:xfrm>
              <a:custGeom>
                <a:avLst/>
                <a:gdLst>
                  <a:gd name="T0" fmla="*/ 126 w 292"/>
                  <a:gd name="T1" fmla="*/ 0 h 99"/>
                  <a:gd name="T2" fmla="*/ 153 w 292"/>
                  <a:gd name="T3" fmla="*/ 0 h 99"/>
                  <a:gd name="T4" fmla="*/ 198 w 292"/>
                  <a:gd name="T5" fmla="*/ 1 h 99"/>
                  <a:gd name="T6" fmla="*/ 250 w 292"/>
                  <a:gd name="T7" fmla="*/ 6 h 99"/>
                  <a:gd name="T8" fmla="*/ 292 w 292"/>
                  <a:gd name="T9" fmla="*/ 7 h 99"/>
                  <a:gd name="T10" fmla="*/ 290 w 292"/>
                  <a:gd name="T11" fmla="*/ 20 h 99"/>
                  <a:gd name="T12" fmla="*/ 285 w 292"/>
                  <a:gd name="T13" fmla="*/ 33 h 99"/>
                  <a:gd name="T14" fmla="*/ 279 w 292"/>
                  <a:gd name="T15" fmla="*/ 55 h 99"/>
                  <a:gd name="T16" fmla="*/ 135 w 292"/>
                  <a:gd name="T17" fmla="*/ 70 h 99"/>
                  <a:gd name="T18" fmla="*/ 99 w 292"/>
                  <a:gd name="T19" fmla="*/ 89 h 99"/>
                  <a:gd name="T20" fmla="*/ 79 w 292"/>
                  <a:gd name="T21" fmla="*/ 96 h 99"/>
                  <a:gd name="T22" fmla="*/ 66 w 292"/>
                  <a:gd name="T23" fmla="*/ 98 h 99"/>
                  <a:gd name="T24" fmla="*/ 55 w 292"/>
                  <a:gd name="T25" fmla="*/ 98 h 99"/>
                  <a:gd name="T26" fmla="*/ 45 w 292"/>
                  <a:gd name="T27" fmla="*/ 94 h 99"/>
                  <a:gd name="T28" fmla="*/ 33 w 292"/>
                  <a:gd name="T29" fmla="*/ 86 h 99"/>
                  <a:gd name="T30" fmla="*/ 20 w 292"/>
                  <a:gd name="T31" fmla="*/ 77 h 99"/>
                  <a:gd name="T32" fmla="*/ 7 w 292"/>
                  <a:gd name="T33" fmla="*/ 69 h 99"/>
                  <a:gd name="T34" fmla="*/ 1 w 292"/>
                  <a:gd name="T35" fmla="*/ 57 h 99"/>
                  <a:gd name="T36" fmla="*/ 0 w 292"/>
                  <a:gd name="T37" fmla="*/ 42 h 99"/>
                  <a:gd name="T38" fmla="*/ 1 w 292"/>
                  <a:gd name="T39" fmla="*/ 25 h 99"/>
                  <a:gd name="T40" fmla="*/ 3 w 292"/>
                  <a:gd name="T41" fmla="*/ 20 h 99"/>
                  <a:gd name="T42" fmla="*/ 9 w 292"/>
                  <a:gd name="T43" fmla="*/ 18 h 99"/>
                  <a:gd name="T44" fmla="*/ 15 w 292"/>
                  <a:gd name="T45" fmla="*/ 21 h 99"/>
                  <a:gd name="T46" fmla="*/ 25 w 292"/>
                  <a:gd name="T47" fmla="*/ 28 h 99"/>
                  <a:gd name="T48" fmla="*/ 35 w 292"/>
                  <a:gd name="T49" fmla="*/ 32 h 99"/>
                  <a:gd name="T50" fmla="*/ 45 w 292"/>
                  <a:gd name="T51" fmla="*/ 34 h 99"/>
                  <a:gd name="T52" fmla="*/ 54 w 292"/>
                  <a:gd name="T53" fmla="*/ 33 h 99"/>
                  <a:gd name="T54" fmla="*/ 67 w 292"/>
                  <a:gd name="T55" fmla="*/ 29 h 99"/>
                  <a:gd name="T56" fmla="*/ 81 w 292"/>
                  <a:gd name="T57" fmla="*/ 19 h 99"/>
                  <a:gd name="T58" fmla="*/ 88 w 292"/>
                  <a:gd name="T59" fmla="*/ 11 h 99"/>
                  <a:gd name="T60" fmla="*/ 94 w 292"/>
                  <a:gd name="T61" fmla="*/ 6 h 99"/>
                  <a:gd name="T62" fmla="*/ 109 w 292"/>
                  <a:gd name="T63" fmla="*/ 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47" name="Freeform 35"/>
              <p:cNvSpPr>
                <a:spLocks/>
              </p:cNvSpPr>
              <p:nvPr>
                <p:custDataLst>
                  <p:tags r:id="rId31"/>
                </p:custDataLst>
              </p:nvPr>
            </p:nvSpPr>
            <p:spPr bwMode="auto">
              <a:xfrm>
                <a:off x="7349664" y="3312372"/>
                <a:ext cx="30323" cy="73588"/>
              </a:xfrm>
              <a:custGeom>
                <a:avLst/>
                <a:gdLst>
                  <a:gd name="T0" fmla="*/ 39 w 43"/>
                  <a:gd name="T1" fmla="*/ 93 h 93"/>
                  <a:gd name="T2" fmla="*/ 31 w 43"/>
                  <a:gd name="T3" fmla="*/ 91 h 93"/>
                  <a:gd name="T4" fmla="*/ 26 w 43"/>
                  <a:gd name="T5" fmla="*/ 89 h 93"/>
                  <a:gd name="T6" fmla="*/ 21 w 43"/>
                  <a:gd name="T7" fmla="*/ 87 h 93"/>
                  <a:gd name="T8" fmla="*/ 18 w 43"/>
                  <a:gd name="T9" fmla="*/ 84 h 93"/>
                  <a:gd name="T10" fmla="*/ 15 w 43"/>
                  <a:gd name="T11" fmla="*/ 79 h 93"/>
                  <a:gd name="T12" fmla="*/ 14 w 43"/>
                  <a:gd name="T13" fmla="*/ 73 h 93"/>
                  <a:gd name="T14" fmla="*/ 13 w 43"/>
                  <a:gd name="T15" fmla="*/ 65 h 93"/>
                  <a:gd name="T16" fmla="*/ 11 w 43"/>
                  <a:gd name="T17" fmla="*/ 55 h 93"/>
                  <a:gd name="T18" fmla="*/ 11 w 43"/>
                  <a:gd name="T19" fmla="*/ 48 h 93"/>
                  <a:gd name="T20" fmla="*/ 9 w 43"/>
                  <a:gd name="T21" fmla="*/ 42 h 93"/>
                  <a:gd name="T22" fmla="*/ 6 w 43"/>
                  <a:gd name="T23" fmla="*/ 38 h 93"/>
                  <a:gd name="T24" fmla="*/ 4 w 43"/>
                  <a:gd name="T25" fmla="*/ 36 h 93"/>
                  <a:gd name="T26" fmla="*/ 2 w 43"/>
                  <a:gd name="T27" fmla="*/ 34 h 93"/>
                  <a:gd name="T28" fmla="*/ 0 w 43"/>
                  <a:gd name="T29" fmla="*/ 32 h 93"/>
                  <a:gd name="T30" fmla="*/ 2 w 43"/>
                  <a:gd name="T31" fmla="*/ 29 h 93"/>
                  <a:gd name="T32" fmla="*/ 5 w 43"/>
                  <a:gd name="T33" fmla="*/ 24 h 93"/>
                  <a:gd name="T34" fmla="*/ 6 w 43"/>
                  <a:gd name="T35" fmla="*/ 28 h 93"/>
                  <a:gd name="T36" fmla="*/ 7 w 43"/>
                  <a:gd name="T37" fmla="*/ 29 h 93"/>
                  <a:gd name="T38" fmla="*/ 8 w 43"/>
                  <a:gd name="T39" fmla="*/ 30 h 93"/>
                  <a:gd name="T40" fmla="*/ 9 w 43"/>
                  <a:gd name="T41" fmla="*/ 29 h 93"/>
                  <a:gd name="T42" fmla="*/ 11 w 43"/>
                  <a:gd name="T43" fmla="*/ 25 h 93"/>
                  <a:gd name="T44" fmla="*/ 14 w 43"/>
                  <a:gd name="T45" fmla="*/ 19 h 93"/>
                  <a:gd name="T46" fmla="*/ 16 w 43"/>
                  <a:gd name="T47" fmla="*/ 12 h 93"/>
                  <a:gd name="T48" fmla="*/ 20 w 43"/>
                  <a:gd name="T49" fmla="*/ 6 h 93"/>
                  <a:gd name="T50" fmla="*/ 22 w 43"/>
                  <a:gd name="T51" fmla="*/ 4 h 93"/>
                  <a:gd name="T52" fmla="*/ 25 w 43"/>
                  <a:gd name="T53" fmla="*/ 2 h 93"/>
                  <a:gd name="T54" fmla="*/ 28 w 43"/>
                  <a:gd name="T55" fmla="*/ 0 h 93"/>
                  <a:gd name="T56" fmla="*/ 32 w 43"/>
                  <a:gd name="T57" fmla="*/ 0 h 93"/>
                  <a:gd name="T58" fmla="*/ 33 w 43"/>
                  <a:gd name="T59" fmla="*/ 10 h 93"/>
                  <a:gd name="T60" fmla="*/ 33 w 43"/>
                  <a:gd name="T61" fmla="*/ 16 h 93"/>
                  <a:gd name="T62" fmla="*/ 33 w 43"/>
                  <a:gd name="T63" fmla="*/ 20 h 93"/>
                  <a:gd name="T64" fmla="*/ 32 w 43"/>
                  <a:gd name="T65" fmla="*/ 23 h 93"/>
                  <a:gd name="T66" fmla="*/ 32 w 43"/>
                  <a:gd name="T67" fmla="*/ 27 h 93"/>
                  <a:gd name="T68" fmla="*/ 32 w 43"/>
                  <a:gd name="T69" fmla="*/ 31 h 93"/>
                  <a:gd name="T70" fmla="*/ 35 w 43"/>
                  <a:gd name="T71" fmla="*/ 36 h 93"/>
                  <a:gd name="T72" fmla="*/ 39 w 43"/>
                  <a:gd name="T73" fmla="*/ 43 h 93"/>
                  <a:gd name="T74" fmla="*/ 38 w 43"/>
                  <a:gd name="T75" fmla="*/ 44 h 93"/>
                  <a:gd name="T76" fmla="*/ 37 w 43"/>
                  <a:gd name="T77" fmla="*/ 45 h 93"/>
                  <a:gd name="T78" fmla="*/ 37 w 43"/>
                  <a:gd name="T79" fmla="*/ 48 h 93"/>
                  <a:gd name="T80" fmla="*/ 38 w 43"/>
                  <a:gd name="T81" fmla="*/ 51 h 93"/>
                  <a:gd name="T82" fmla="*/ 39 w 43"/>
                  <a:gd name="T83" fmla="*/ 59 h 93"/>
                  <a:gd name="T84" fmla="*/ 41 w 43"/>
                  <a:gd name="T85" fmla="*/ 68 h 93"/>
                  <a:gd name="T86" fmla="*/ 42 w 43"/>
                  <a:gd name="T87" fmla="*/ 76 h 93"/>
                  <a:gd name="T88" fmla="*/ 43 w 43"/>
                  <a:gd name="T89" fmla="*/ 85 h 93"/>
                  <a:gd name="T90" fmla="*/ 43 w 43"/>
                  <a:gd name="T91" fmla="*/ 88 h 93"/>
                  <a:gd name="T92" fmla="*/ 42 w 43"/>
                  <a:gd name="T93" fmla="*/ 91 h 93"/>
                  <a:gd name="T94" fmla="*/ 40 w 43"/>
                  <a:gd name="T95" fmla="*/ 92 h 93"/>
                  <a:gd name="T96" fmla="*/ 39 w 43"/>
                  <a:gd name="T9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48" name="Freeform 36"/>
              <p:cNvSpPr>
                <a:spLocks/>
              </p:cNvSpPr>
              <p:nvPr>
                <p:custDataLst>
                  <p:tags r:id="rId32"/>
                </p:custDataLst>
              </p:nvPr>
            </p:nvSpPr>
            <p:spPr bwMode="auto">
              <a:xfrm>
                <a:off x="7539185" y="3318505"/>
                <a:ext cx="22742" cy="73588"/>
              </a:xfrm>
              <a:custGeom>
                <a:avLst/>
                <a:gdLst>
                  <a:gd name="T0" fmla="*/ 40 w 40"/>
                  <a:gd name="T1" fmla="*/ 56 h 56"/>
                  <a:gd name="T2" fmla="*/ 37 w 40"/>
                  <a:gd name="T3" fmla="*/ 46 h 56"/>
                  <a:gd name="T4" fmla="*/ 33 w 40"/>
                  <a:gd name="T5" fmla="*/ 38 h 56"/>
                  <a:gd name="T6" fmla="*/ 28 w 40"/>
                  <a:gd name="T7" fmla="*/ 32 h 56"/>
                  <a:gd name="T8" fmla="*/ 23 w 40"/>
                  <a:gd name="T9" fmla="*/ 28 h 56"/>
                  <a:gd name="T10" fmla="*/ 11 w 40"/>
                  <a:gd name="T11" fmla="*/ 21 h 56"/>
                  <a:gd name="T12" fmla="*/ 0 w 40"/>
                  <a:gd name="T13" fmla="*/ 12 h 56"/>
                  <a:gd name="T14" fmla="*/ 13 w 40"/>
                  <a:gd name="T15" fmla="*/ 4 h 56"/>
                  <a:gd name="T16" fmla="*/ 20 w 40"/>
                  <a:gd name="T17" fmla="*/ 0 h 56"/>
                  <a:gd name="T18" fmla="*/ 28 w 40"/>
                  <a:gd name="T19" fmla="*/ 12 h 56"/>
                  <a:gd name="T20" fmla="*/ 35 w 40"/>
                  <a:gd name="T21" fmla="*/ 22 h 56"/>
                  <a:gd name="T22" fmla="*/ 37 w 40"/>
                  <a:gd name="T23" fmla="*/ 25 h 56"/>
                  <a:gd name="T24" fmla="*/ 39 w 40"/>
                  <a:gd name="T25" fmla="*/ 29 h 56"/>
                  <a:gd name="T26" fmla="*/ 39 w 40"/>
                  <a:gd name="T27" fmla="*/ 33 h 56"/>
                  <a:gd name="T28" fmla="*/ 40 w 40"/>
                  <a:gd name="T29" fmla="*/ 37 h 56"/>
                  <a:gd name="T30" fmla="*/ 40 w 40"/>
                  <a:gd name="T31" fmla="*/ 44 h 56"/>
                  <a:gd name="T32" fmla="*/ 40 w 40"/>
                  <a:gd name="T33" fmla="*/ 46 h 56"/>
                  <a:gd name="T34" fmla="*/ 40 w 40"/>
                  <a:gd name="T35" fmla="*/ 49 h 56"/>
                  <a:gd name="T36" fmla="*/ 40 w 40"/>
                  <a:gd name="T3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49" name="Freeform 37"/>
              <p:cNvSpPr>
                <a:spLocks/>
              </p:cNvSpPr>
              <p:nvPr>
                <p:custDataLst>
                  <p:tags r:id="rId33"/>
                </p:custDataLst>
              </p:nvPr>
            </p:nvSpPr>
            <p:spPr bwMode="auto">
              <a:xfrm>
                <a:off x="9906925" y="4168856"/>
                <a:ext cx="70754" cy="73588"/>
              </a:xfrm>
              <a:custGeom>
                <a:avLst/>
                <a:gdLst>
                  <a:gd name="T0" fmla="*/ 0 w 106"/>
                  <a:gd name="T1" fmla="*/ 7 h 71"/>
                  <a:gd name="T2" fmla="*/ 12 w 106"/>
                  <a:gd name="T3" fmla="*/ 10 h 71"/>
                  <a:gd name="T4" fmla="*/ 24 w 106"/>
                  <a:gd name="T5" fmla="*/ 12 h 71"/>
                  <a:gd name="T6" fmla="*/ 35 w 106"/>
                  <a:gd name="T7" fmla="*/ 13 h 71"/>
                  <a:gd name="T8" fmla="*/ 45 w 106"/>
                  <a:gd name="T9" fmla="*/ 13 h 71"/>
                  <a:gd name="T10" fmla="*/ 54 w 106"/>
                  <a:gd name="T11" fmla="*/ 11 h 71"/>
                  <a:gd name="T12" fmla="*/ 61 w 106"/>
                  <a:gd name="T13" fmla="*/ 8 h 71"/>
                  <a:gd name="T14" fmla="*/ 68 w 106"/>
                  <a:gd name="T15" fmla="*/ 5 h 71"/>
                  <a:gd name="T16" fmla="*/ 74 w 106"/>
                  <a:gd name="T17" fmla="*/ 0 h 71"/>
                  <a:gd name="T18" fmla="*/ 84 w 106"/>
                  <a:gd name="T19" fmla="*/ 16 h 71"/>
                  <a:gd name="T20" fmla="*/ 94 w 106"/>
                  <a:gd name="T21" fmla="*/ 30 h 71"/>
                  <a:gd name="T22" fmla="*/ 101 w 106"/>
                  <a:gd name="T23" fmla="*/ 44 h 71"/>
                  <a:gd name="T24" fmla="*/ 105 w 106"/>
                  <a:gd name="T25" fmla="*/ 55 h 71"/>
                  <a:gd name="T26" fmla="*/ 106 w 106"/>
                  <a:gd name="T27" fmla="*/ 60 h 71"/>
                  <a:gd name="T28" fmla="*/ 106 w 106"/>
                  <a:gd name="T29" fmla="*/ 63 h 71"/>
                  <a:gd name="T30" fmla="*/ 105 w 106"/>
                  <a:gd name="T31" fmla="*/ 67 h 71"/>
                  <a:gd name="T32" fmla="*/ 103 w 106"/>
                  <a:gd name="T33" fmla="*/ 69 h 71"/>
                  <a:gd name="T34" fmla="*/ 101 w 106"/>
                  <a:gd name="T35" fmla="*/ 70 h 71"/>
                  <a:gd name="T36" fmla="*/ 98 w 106"/>
                  <a:gd name="T37" fmla="*/ 70 h 71"/>
                  <a:gd name="T38" fmla="*/ 92 w 106"/>
                  <a:gd name="T39" fmla="*/ 70 h 71"/>
                  <a:gd name="T40" fmla="*/ 87 w 106"/>
                  <a:gd name="T41" fmla="*/ 68 h 71"/>
                  <a:gd name="T42" fmla="*/ 74 w 106"/>
                  <a:gd name="T43" fmla="*/ 70 h 71"/>
                  <a:gd name="T44" fmla="*/ 63 w 106"/>
                  <a:gd name="T45" fmla="*/ 71 h 71"/>
                  <a:gd name="T46" fmla="*/ 53 w 106"/>
                  <a:gd name="T47" fmla="*/ 69 h 71"/>
                  <a:gd name="T48" fmla="*/ 45 w 106"/>
                  <a:gd name="T49" fmla="*/ 66 h 71"/>
                  <a:gd name="T50" fmla="*/ 37 w 106"/>
                  <a:gd name="T51" fmla="*/ 62 h 71"/>
                  <a:gd name="T52" fmla="*/ 32 w 106"/>
                  <a:gd name="T53" fmla="*/ 57 h 71"/>
                  <a:gd name="T54" fmla="*/ 27 w 106"/>
                  <a:gd name="T55" fmla="*/ 51 h 71"/>
                  <a:gd name="T56" fmla="*/ 24 w 106"/>
                  <a:gd name="T57" fmla="*/ 45 h 71"/>
                  <a:gd name="T58" fmla="*/ 21 w 106"/>
                  <a:gd name="T59" fmla="*/ 38 h 71"/>
                  <a:gd name="T60" fmla="*/ 20 w 106"/>
                  <a:gd name="T61" fmla="*/ 30 h 71"/>
                  <a:gd name="T62" fmla="*/ 19 w 106"/>
                  <a:gd name="T63" fmla="*/ 24 h 71"/>
                  <a:gd name="T64" fmla="*/ 18 w 106"/>
                  <a:gd name="T65" fmla="*/ 19 h 71"/>
                  <a:gd name="T66" fmla="*/ 18 w 106"/>
                  <a:gd name="T67" fmla="*/ 14 h 71"/>
                  <a:gd name="T68" fmla="*/ 19 w 106"/>
                  <a:gd name="T69" fmla="*/ 10 h 71"/>
                  <a:gd name="T70" fmla="*/ 20 w 106"/>
                  <a:gd name="T71" fmla="*/ 7 h 71"/>
                  <a:gd name="T72" fmla="*/ 21 w 106"/>
                  <a:gd name="T73" fmla="*/ 7 h 71"/>
                  <a:gd name="T74" fmla="*/ 20 w 106"/>
                  <a:gd name="T75" fmla="*/ 10 h 71"/>
                  <a:gd name="T76" fmla="*/ 19 w 106"/>
                  <a:gd name="T77" fmla="*/ 16 h 71"/>
                  <a:gd name="T78" fmla="*/ 19 w 106"/>
                  <a:gd name="T79" fmla="*/ 17 h 71"/>
                  <a:gd name="T80" fmla="*/ 19 w 106"/>
                  <a:gd name="T81" fmla="*/ 17 h 71"/>
                  <a:gd name="T82" fmla="*/ 20 w 106"/>
                  <a:gd name="T83" fmla="*/ 17 h 71"/>
                  <a:gd name="T84" fmla="*/ 21 w 106"/>
                  <a:gd name="T85" fmla="*/ 17 h 71"/>
                  <a:gd name="T86" fmla="*/ 23 w 106"/>
                  <a:gd name="T87" fmla="*/ 13 h 71"/>
                  <a:gd name="T88" fmla="*/ 27 w 106"/>
                  <a:gd name="T89" fmla="*/ 7 h 71"/>
                  <a:gd name="T90" fmla="*/ 0 w 106"/>
                  <a:gd name="T91"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19" y="17"/>
                    </a:lnTo>
                    <a:lnTo>
                      <a:pt x="20" y="17"/>
                    </a:lnTo>
                    <a:lnTo>
                      <a:pt x="21" y="17"/>
                    </a:lnTo>
                    <a:lnTo>
                      <a:pt x="23" y="13"/>
                    </a:lnTo>
                    <a:lnTo>
                      <a:pt x="27" y="7"/>
                    </a:lnTo>
                    <a:lnTo>
                      <a:pt x="0" y="7"/>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grpSp>
            <p:nvGrpSpPr>
              <p:cNvPr id="50" name="Group 38"/>
              <p:cNvGrpSpPr>
                <a:grpSpLocks/>
              </p:cNvGrpSpPr>
              <p:nvPr>
                <p:custDataLst>
                  <p:tags r:id="rId34"/>
                </p:custDataLst>
              </p:nvPr>
            </p:nvGrpSpPr>
            <p:grpSpPr bwMode="auto">
              <a:xfrm>
                <a:off x="3304004" y="6497100"/>
                <a:ext cx="103603" cy="71545"/>
                <a:chOff x="1654" y="3671"/>
                <a:chExt cx="49" cy="17"/>
              </a:xfrm>
              <a:solidFill>
                <a:srgbClr val="FF0000"/>
              </a:solidFill>
            </p:grpSpPr>
            <p:sp>
              <p:nvSpPr>
                <p:cNvPr id="578" name="Freeform 39"/>
                <p:cNvSpPr>
                  <a:spLocks/>
                </p:cNvSpPr>
                <p:nvPr/>
              </p:nvSpPr>
              <p:spPr bwMode="auto">
                <a:xfrm>
                  <a:off x="1654" y="3672"/>
                  <a:ext cx="20" cy="14"/>
                </a:xfrm>
                <a:custGeom>
                  <a:avLst/>
                  <a:gdLst>
                    <a:gd name="T0" fmla="*/ 26 w 59"/>
                    <a:gd name="T1" fmla="*/ 43 h 43"/>
                    <a:gd name="T2" fmla="*/ 59 w 59"/>
                    <a:gd name="T3" fmla="*/ 18 h 43"/>
                    <a:gd name="T4" fmla="*/ 55 w 59"/>
                    <a:gd name="T5" fmla="*/ 14 h 43"/>
                    <a:gd name="T6" fmla="*/ 51 w 59"/>
                    <a:gd name="T7" fmla="*/ 9 h 43"/>
                    <a:gd name="T8" fmla="*/ 47 w 59"/>
                    <a:gd name="T9" fmla="*/ 5 h 43"/>
                    <a:gd name="T10" fmla="*/ 46 w 59"/>
                    <a:gd name="T11" fmla="*/ 0 h 43"/>
                    <a:gd name="T12" fmla="*/ 41 w 59"/>
                    <a:gd name="T13" fmla="*/ 1 h 43"/>
                    <a:gd name="T14" fmla="*/ 34 w 59"/>
                    <a:gd name="T15" fmla="*/ 4 h 43"/>
                    <a:gd name="T16" fmla="*/ 31 w 59"/>
                    <a:gd name="T17" fmla="*/ 6 h 43"/>
                    <a:gd name="T18" fmla="*/ 29 w 59"/>
                    <a:gd name="T19" fmla="*/ 8 h 43"/>
                    <a:gd name="T20" fmla="*/ 26 w 59"/>
                    <a:gd name="T21" fmla="*/ 10 h 43"/>
                    <a:gd name="T22" fmla="*/ 26 w 59"/>
                    <a:gd name="T23" fmla="*/ 12 h 43"/>
                    <a:gd name="T24" fmla="*/ 20 w 59"/>
                    <a:gd name="T25" fmla="*/ 13 h 43"/>
                    <a:gd name="T26" fmla="*/ 13 w 59"/>
                    <a:gd name="T27" fmla="*/ 16 h 43"/>
                    <a:gd name="T28" fmla="*/ 6 w 59"/>
                    <a:gd name="T29" fmla="*/ 20 h 43"/>
                    <a:gd name="T30" fmla="*/ 0 w 59"/>
                    <a:gd name="T31" fmla="*/ 24 h 43"/>
                    <a:gd name="T32" fmla="*/ 5 w 59"/>
                    <a:gd name="T33" fmla="*/ 29 h 43"/>
                    <a:gd name="T34" fmla="*/ 10 w 59"/>
                    <a:gd name="T35" fmla="*/ 34 h 43"/>
                    <a:gd name="T36" fmla="*/ 18 w 59"/>
                    <a:gd name="T37" fmla="*/ 39 h 43"/>
                    <a:gd name="T38" fmla="*/ 26 w 59"/>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79" name="Freeform 40"/>
                <p:cNvSpPr>
                  <a:spLocks/>
                </p:cNvSpPr>
                <p:nvPr/>
              </p:nvSpPr>
              <p:spPr bwMode="auto">
                <a:xfrm>
                  <a:off x="1681" y="3671"/>
                  <a:ext cx="22" cy="17"/>
                </a:xfrm>
                <a:custGeom>
                  <a:avLst/>
                  <a:gdLst>
                    <a:gd name="T0" fmla="*/ 0 w 67"/>
                    <a:gd name="T1" fmla="*/ 2 h 51"/>
                    <a:gd name="T2" fmla="*/ 24 w 67"/>
                    <a:gd name="T3" fmla="*/ 1 h 51"/>
                    <a:gd name="T4" fmla="*/ 39 w 67"/>
                    <a:gd name="T5" fmla="*/ 0 h 51"/>
                    <a:gd name="T6" fmla="*/ 45 w 67"/>
                    <a:gd name="T7" fmla="*/ 1 h 51"/>
                    <a:gd name="T8" fmla="*/ 51 w 67"/>
                    <a:gd name="T9" fmla="*/ 2 h 51"/>
                    <a:gd name="T10" fmla="*/ 58 w 67"/>
                    <a:gd name="T11" fmla="*/ 4 h 51"/>
                    <a:gd name="T12" fmla="*/ 67 w 67"/>
                    <a:gd name="T13" fmla="*/ 8 h 51"/>
                    <a:gd name="T14" fmla="*/ 55 w 67"/>
                    <a:gd name="T15" fmla="*/ 13 h 51"/>
                    <a:gd name="T16" fmla="*/ 46 w 67"/>
                    <a:gd name="T17" fmla="*/ 19 h 51"/>
                    <a:gd name="T18" fmla="*/ 42 w 67"/>
                    <a:gd name="T19" fmla="*/ 22 h 51"/>
                    <a:gd name="T20" fmla="*/ 36 w 67"/>
                    <a:gd name="T21" fmla="*/ 24 h 51"/>
                    <a:gd name="T22" fmla="*/ 29 w 67"/>
                    <a:gd name="T23" fmla="*/ 26 h 51"/>
                    <a:gd name="T24" fmla="*/ 20 w 67"/>
                    <a:gd name="T25" fmla="*/ 26 h 51"/>
                    <a:gd name="T26" fmla="*/ 24 w 67"/>
                    <a:gd name="T27" fmla="*/ 26 h 51"/>
                    <a:gd name="T28" fmla="*/ 34 w 67"/>
                    <a:gd name="T29" fmla="*/ 26 h 51"/>
                    <a:gd name="T30" fmla="*/ 29 w 67"/>
                    <a:gd name="T31" fmla="*/ 34 h 51"/>
                    <a:gd name="T32" fmla="*/ 25 w 67"/>
                    <a:gd name="T33" fmla="*/ 40 h 51"/>
                    <a:gd name="T34" fmla="*/ 22 w 67"/>
                    <a:gd name="T35" fmla="*/ 44 h 51"/>
                    <a:gd name="T36" fmla="*/ 20 w 67"/>
                    <a:gd name="T37" fmla="*/ 46 h 51"/>
                    <a:gd name="T38" fmla="*/ 12 w 67"/>
                    <a:gd name="T39" fmla="*/ 48 h 51"/>
                    <a:gd name="T40" fmla="*/ 0 w 67"/>
                    <a:gd name="T41" fmla="*/ 51 h 51"/>
                    <a:gd name="T42" fmla="*/ 0 w 67"/>
                    <a:gd name="T43"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grpSp>
          <p:sp>
            <p:nvSpPr>
              <p:cNvPr id="51" name="Freeform 41"/>
              <p:cNvSpPr>
                <a:spLocks/>
              </p:cNvSpPr>
              <p:nvPr>
                <p:custDataLst>
                  <p:tags r:id="rId35"/>
                </p:custDataLst>
              </p:nvPr>
            </p:nvSpPr>
            <p:spPr bwMode="auto">
              <a:xfrm>
                <a:off x="2743058" y="3657828"/>
                <a:ext cx="50539" cy="75632"/>
              </a:xfrm>
              <a:custGeom>
                <a:avLst/>
                <a:gdLst>
                  <a:gd name="T0" fmla="*/ 0 w 80"/>
                  <a:gd name="T1" fmla="*/ 15 h 34"/>
                  <a:gd name="T2" fmla="*/ 1 w 80"/>
                  <a:gd name="T3" fmla="*/ 19 h 34"/>
                  <a:gd name="T4" fmla="*/ 2 w 80"/>
                  <a:gd name="T5" fmla="*/ 21 h 34"/>
                  <a:gd name="T6" fmla="*/ 4 w 80"/>
                  <a:gd name="T7" fmla="*/ 24 h 34"/>
                  <a:gd name="T8" fmla="*/ 7 w 80"/>
                  <a:gd name="T9" fmla="*/ 26 h 34"/>
                  <a:gd name="T10" fmla="*/ 13 w 80"/>
                  <a:gd name="T11" fmla="*/ 29 h 34"/>
                  <a:gd name="T12" fmla="*/ 22 w 80"/>
                  <a:gd name="T13" fmla="*/ 31 h 34"/>
                  <a:gd name="T14" fmla="*/ 40 w 80"/>
                  <a:gd name="T15" fmla="*/ 33 h 34"/>
                  <a:gd name="T16" fmla="*/ 54 w 80"/>
                  <a:gd name="T17" fmla="*/ 34 h 34"/>
                  <a:gd name="T18" fmla="*/ 58 w 80"/>
                  <a:gd name="T19" fmla="*/ 33 h 34"/>
                  <a:gd name="T20" fmla="*/ 62 w 80"/>
                  <a:gd name="T21" fmla="*/ 32 h 34"/>
                  <a:gd name="T22" fmla="*/ 65 w 80"/>
                  <a:gd name="T23" fmla="*/ 29 h 34"/>
                  <a:gd name="T24" fmla="*/ 67 w 80"/>
                  <a:gd name="T25" fmla="*/ 27 h 34"/>
                  <a:gd name="T26" fmla="*/ 73 w 80"/>
                  <a:gd name="T27" fmla="*/ 21 h 34"/>
                  <a:gd name="T28" fmla="*/ 80 w 80"/>
                  <a:gd name="T29" fmla="*/ 15 h 34"/>
                  <a:gd name="T30" fmla="*/ 75 w 80"/>
                  <a:gd name="T31" fmla="*/ 10 h 34"/>
                  <a:gd name="T32" fmla="*/ 70 w 80"/>
                  <a:gd name="T33" fmla="*/ 7 h 34"/>
                  <a:gd name="T34" fmla="*/ 65 w 80"/>
                  <a:gd name="T35" fmla="*/ 4 h 34"/>
                  <a:gd name="T36" fmla="*/ 60 w 80"/>
                  <a:gd name="T37" fmla="*/ 2 h 34"/>
                  <a:gd name="T38" fmla="*/ 55 w 80"/>
                  <a:gd name="T39" fmla="*/ 0 h 34"/>
                  <a:gd name="T40" fmla="*/ 51 w 80"/>
                  <a:gd name="T41" fmla="*/ 0 h 34"/>
                  <a:gd name="T42" fmla="*/ 45 w 80"/>
                  <a:gd name="T43" fmla="*/ 1 h 34"/>
                  <a:gd name="T44" fmla="*/ 41 w 80"/>
                  <a:gd name="T45" fmla="*/ 2 h 34"/>
                  <a:gd name="T46" fmla="*/ 34 w 80"/>
                  <a:gd name="T47" fmla="*/ 2 h 34"/>
                  <a:gd name="T48" fmla="*/ 21 w 80"/>
                  <a:gd name="T49" fmla="*/ 2 h 34"/>
                  <a:gd name="T50" fmla="*/ 13 w 80"/>
                  <a:gd name="T51" fmla="*/ 3 h 34"/>
                  <a:gd name="T52" fmla="*/ 7 w 80"/>
                  <a:gd name="T53" fmla="*/ 5 h 34"/>
                  <a:gd name="T54" fmla="*/ 4 w 80"/>
                  <a:gd name="T55" fmla="*/ 7 h 34"/>
                  <a:gd name="T56" fmla="*/ 2 w 80"/>
                  <a:gd name="T57" fmla="*/ 9 h 34"/>
                  <a:gd name="T58" fmla="*/ 1 w 80"/>
                  <a:gd name="T59" fmla="*/ 11 h 34"/>
                  <a:gd name="T60" fmla="*/ 0 w 80"/>
                  <a:gd name="T61"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92D05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2" name="Freeform 42"/>
              <p:cNvSpPr>
                <a:spLocks/>
              </p:cNvSpPr>
              <p:nvPr>
                <p:custDataLst>
                  <p:tags r:id="rId36"/>
                </p:custDataLst>
              </p:nvPr>
            </p:nvSpPr>
            <p:spPr bwMode="auto">
              <a:xfrm>
                <a:off x="2831500" y="3666004"/>
                <a:ext cx="2528" cy="75632"/>
              </a:xfrm>
              <a:custGeom>
                <a:avLst/>
                <a:gdLst>
                  <a:gd name="T0" fmla="*/ 0 w 7"/>
                  <a:gd name="T1" fmla="*/ 0 h 13"/>
                  <a:gd name="T2" fmla="*/ 7 w 7"/>
                  <a:gd name="T3" fmla="*/ 13 h 13"/>
                  <a:gd name="T4" fmla="*/ 7 w 7"/>
                  <a:gd name="T5" fmla="*/ 7 h 13"/>
                </a:gdLst>
                <a:ahLst/>
                <a:cxnLst>
                  <a:cxn ang="0">
                    <a:pos x="T0" y="T1"/>
                  </a:cxn>
                  <a:cxn ang="0">
                    <a:pos x="T2" y="T3"/>
                  </a:cxn>
                  <a:cxn ang="0">
                    <a:pos x="T4" y="T5"/>
                  </a:cxn>
                </a:cxnLst>
                <a:rect l="0" t="0" r="r" b="b"/>
                <a:pathLst>
                  <a:path w="7" h="13">
                    <a:moveTo>
                      <a:pt x="0" y="0"/>
                    </a:moveTo>
                    <a:lnTo>
                      <a:pt x="7" y="13"/>
                    </a:lnTo>
                    <a:lnTo>
                      <a:pt x="7" y="7"/>
                    </a:lnTo>
                  </a:path>
                </a:pathLst>
              </a:custGeom>
              <a:solidFill>
                <a:srgbClr val="92D05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3" name="Freeform 43"/>
              <p:cNvSpPr>
                <a:spLocks/>
              </p:cNvSpPr>
              <p:nvPr>
                <p:custDataLst>
                  <p:tags r:id="rId37"/>
                </p:custDataLst>
              </p:nvPr>
            </p:nvSpPr>
            <p:spPr bwMode="auto">
              <a:xfrm>
                <a:off x="2851716" y="3668048"/>
                <a:ext cx="10108" cy="75633"/>
              </a:xfrm>
              <a:custGeom>
                <a:avLst/>
                <a:gdLst>
                  <a:gd name="T0" fmla="*/ 0 w 20"/>
                  <a:gd name="T1" fmla="*/ 0 h 6"/>
                  <a:gd name="T2" fmla="*/ 7 w 20"/>
                  <a:gd name="T3" fmla="*/ 3 h 6"/>
                  <a:gd name="T4" fmla="*/ 20 w 20"/>
                  <a:gd name="T5" fmla="*/ 6 h 6"/>
                  <a:gd name="T6" fmla="*/ 0 w 20"/>
                  <a:gd name="T7" fmla="*/ 0 h 6"/>
                </a:gdLst>
                <a:ahLst/>
                <a:cxnLst>
                  <a:cxn ang="0">
                    <a:pos x="T0" y="T1"/>
                  </a:cxn>
                  <a:cxn ang="0">
                    <a:pos x="T2" y="T3"/>
                  </a:cxn>
                  <a:cxn ang="0">
                    <a:pos x="T4" y="T5"/>
                  </a:cxn>
                  <a:cxn ang="0">
                    <a:pos x="T6" y="T7"/>
                  </a:cxn>
                </a:cxnLst>
                <a:rect l="0" t="0" r="r" b="b"/>
                <a:pathLst>
                  <a:path w="20" h="6">
                    <a:moveTo>
                      <a:pt x="0" y="0"/>
                    </a:moveTo>
                    <a:lnTo>
                      <a:pt x="7" y="3"/>
                    </a:lnTo>
                    <a:lnTo>
                      <a:pt x="20" y="6"/>
                    </a:lnTo>
                    <a:lnTo>
                      <a:pt x="0" y="0"/>
                    </a:lnTo>
                  </a:path>
                </a:pathLst>
              </a:custGeom>
              <a:solidFill>
                <a:srgbClr val="92D05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4" name="Freeform 44"/>
              <p:cNvSpPr>
                <a:spLocks/>
              </p:cNvSpPr>
              <p:nvPr>
                <p:custDataLst>
                  <p:tags r:id="rId38"/>
                </p:custDataLst>
              </p:nvPr>
            </p:nvSpPr>
            <p:spPr bwMode="auto">
              <a:xfrm>
                <a:off x="2874459" y="3655783"/>
                <a:ext cx="12634" cy="73588"/>
              </a:xfrm>
              <a:custGeom>
                <a:avLst/>
                <a:gdLst>
                  <a:gd name="T0" fmla="*/ 0 w 14"/>
                  <a:gd name="T1" fmla="*/ 12 h 12"/>
                  <a:gd name="T2" fmla="*/ 14 w 14"/>
                  <a:gd name="T3" fmla="*/ 0 h 12"/>
                  <a:gd name="T4" fmla="*/ 0 w 14"/>
                  <a:gd name="T5" fmla="*/ 12 h 12"/>
                </a:gdLst>
                <a:ahLst/>
                <a:cxnLst>
                  <a:cxn ang="0">
                    <a:pos x="T0" y="T1"/>
                  </a:cxn>
                  <a:cxn ang="0">
                    <a:pos x="T2" y="T3"/>
                  </a:cxn>
                  <a:cxn ang="0">
                    <a:pos x="T4" y="T5"/>
                  </a:cxn>
                </a:cxnLst>
                <a:rect l="0" t="0" r="r" b="b"/>
                <a:pathLst>
                  <a:path w="14" h="12">
                    <a:moveTo>
                      <a:pt x="0" y="12"/>
                    </a:moveTo>
                    <a:lnTo>
                      <a:pt x="14" y="0"/>
                    </a:lnTo>
                    <a:lnTo>
                      <a:pt x="0" y="12"/>
                    </a:lnTo>
                  </a:path>
                </a:pathLst>
              </a:custGeom>
              <a:solidFill>
                <a:srgbClr val="92D05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5" name="Freeform 45"/>
              <p:cNvSpPr>
                <a:spLocks/>
              </p:cNvSpPr>
              <p:nvPr>
                <p:custDataLst>
                  <p:tags r:id="rId39"/>
                </p:custDataLst>
              </p:nvPr>
            </p:nvSpPr>
            <p:spPr bwMode="auto">
              <a:xfrm>
                <a:off x="2841608" y="3645563"/>
                <a:ext cx="17689" cy="75632"/>
              </a:xfrm>
              <a:custGeom>
                <a:avLst/>
                <a:gdLst>
                  <a:gd name="T0" fmla="*/ 0 w 27"/>
                  <a:gd name="T1" fmla="*/ 0 h 7"/>
                  <a:gd name="T2" fmla="*/ 0 w 27"/>
                  <a:gd name="T3" fmla="*/ 4 h 7"/>
                  <a:gd name="T4" fmla="*/ 2 w 27"/>
                  <a:gd name="T5" fmla="*/ 6 h 7"/>
                  <a:gd name="T6" fmla="*/ 7 w 27"/>
                  <a:gd name="T7" fmla="*/ 7 h 7"/>
                  <a:gd name="T8" fmla="*/ 10 w 27"/>
                  <a:gd name="T9" fmla="*/ 7 h 7"/>
                  <a:gd name="T10" fmla="*/ 15 w 27"/>
                  <a:gd name="T11" fmla="*/ 6 h 7"/>
                  <a:gd name="T12" fmla="*/ 19 w 27"/>
                  <a:gd name="T13" fmla="*/ 4 h 7"/>
                  <a:gd name="T14" fmla="*/ 23 w 27"/>
                  <a:gd name="T15" fmla="*/ 2 h 7"/>
                  <a:gd name="T16" fmla="*/ 27 w 27"/>
                  <a:gd name="T17" fmla="*/ 0 h 7"/>
                  <a:gd name="T18" fmla="*/ 0 w 2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92D05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6" name="Freeform 46"/>
              <p:cNvSpPr>
                <a:spLocks/>
              </p:cNvSpPr>
              <p:nvPr>
                <p:custDataLst>
                  <p:tags r:id="rId40"/>
                </p:custDataLst>
              </p:nvPr>
            </p:nvSpPr>
            <p:spPr bwMode="auto">
              <a:xfrm>
                <a:off x="2919944" y="3682357"/>
                <a:ext cx="22742" cy="77676"/>
              </a:xfrm>
              <a:custGeom>
                <a:avLst/>
                <a:gdLst>
                  <a:gd name="T0" fmla="*/ 0 w 27"/>
                  <a:gd name="T1" fmla="*/ 0 h 6"/>
                  <a:gd name="T2" fmla="*/ 11 w 27"/>
                  <a:gd name="T3" fmla="*/ 3 h 6"/>
                  <a:gd name="T4" fmla="*/ 27 w 27"/>
                  <a:gd name="T5" fmla="*/ 6 h 6"/>
                </a:gdLst>
                <a:ahLst/>
                <a:cxnLst>
                  <a:cxn ang="0">
                    <a:pos x="T0" y="T1"/>
                  </a:cxn>
                  <a:cxn ang="0">
                    <a:pos x="T2" y="T3"/>
                  </a:cxn>
                  <a:cxn ang="0">
                    <a:pos x="T4" y="T5"/>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7" name="Line 47"/>
              <p:cNvSpPr>
                <a:spLocks noChangeShapeType="1"/>
              </p:cNvSpPr>
              <p:nvPr>
                <p:custDataLst>
                  <p:tags r:id="rId41"/>
                </p:custDataLst>
              </p:nvPr>
            </p:nvSpPr>
            <p:spPr bwMode="auto">
              <a:xfrm flipH="1" flipV="1">
                <a:off x="2932578" y="3678269"/>
                <a:ext cx="10108" cy="1226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913852"/>
                <a:endParaRPr lang="en-US" sz="1798" dirty="0">
                  <a:solidFill>
                    <a:prstClr val="black"/>
                  </a:solidFill>
                  <a:latin typeface="Calibri" panose="020F0502020204030204"/>
                </a:endParaRPr>
              </a:p>
            </p:txBody>
          </p:sp>
          <p:sp>
            <p:nvSpPr>
              <p:cNvPr id="58" name="Line 48"/>
              <p:cNvSpPr>
                <a:spLocks noChangeShapeType="1"/>
              </p:cNvSpPr>
              <p:nvPr>
                <p:custDataLst>
                  <p:tags r:id="rId42"/>
                </p:custDataLst>
              </p:nvPr>
            </p:nvSpPr>
            <p:spPr bwMode="auto">
              <a:xfrm flipH="1">
                <a:off x="2932578" y="3710975"/>
                <a:ext cx="10108" cy="1430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913852"/>
                <a:endParaRPr lang="en-US" sz="1798" dirty="0">
                  <a:solidFill>
                    <a:prstClr val="black"/>
                  </a:solidFill>
                  <a:latin typeface="Calibri" panose="020F0502020204030204"/>
                </a:endParaRPr>
              </a:p>
            </p:txBody>
          </p:sp>
          <p:sp>
            <p:nvSpPr>
              <p:cNvPr id="59" name="Freeform 49"/>
              <p:cNvSpPr>
                <a:spLocks/>
              </p:cNvSpPr>
              <p:nvPr>
                <p:custDataLst>
                  <p:tags r:id="rId43"/>
                </p:custDataLst>
              </p:nvPr>
            </p:nvSpPr>
            <p:spPr bwMode="auto">
              <a:xfrm>
                <a:off x="2932578" y="3704842"/>
                <a:ext cx="17689" cy="75633"/>
              </a:xfrm>
              <a:custGeom>
                <a:avLst/>
                <a:gdLst>
                  <a:gd name="T0" fmla="*/ 0 w 20"/>
                  <a:gd name="T1" fmla="*/ 24 h 24"/>
                  <a:gd name="T2" fmla="*/ 2 w 20"/>
                  <a:gd name="T3" fmla="*/ 24 h 24"/>
                  <a:gd name="T4" fmla="*/ 6 w 20"/>
                  <a:gd name="T5" fmla="*/ 22 h 24"/>
                  <a:gd name="T6" fmla="*/ 9 w 20"/>
                  <a:gd name="T7" fmla="*/ 20 h 24"/>
                  <a:gd name="T8" fmla="*/ 12 w 20"/>
                  <a:gd name="T9" fmla="*/ 16 h 24"/>
                  <a:gd name="T10" fmla="*/ 15 w 20"/>
                  <a:gd name="T11" fmla="*/ 13 h 24"/>
                  <a:gd name="T12" fmla="*/ 18 w 20"/>
                  <a:gd name="T13" fmla="*/ 9 h 24"/>
                  <a:gd name="T14" fmla="*/ 19 w 20"/>
                  <a:gd name="T15" fmla="*/ 4 h 24"/>
                  <a:gd name="T16" fmla="*/ 20 w 20"/>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60" name="Freeform 50"/>
              <p:cNvSpPr>
                <a:spLocks/>
              </p:cNvSpPr>
              <p:nvPr>
                <p:custDataLst>
                  <p:tags r:id="rId44"/>
                </p:custDataLst>
              </p:nvPr>
            </p:nvSpPr>
            <p:spPr bwMode="auto">
              <a:xfrm>
                <a:off x="2942685" y="3741636"/>
                <a:ext cx="27797" cy="71545"/>
              </a:xfrm>
              <a:custGeom>
                <a:avLst/>
                <a:gdLst>
                  <a:gd name="T0" fmla="*/ 13 w 33"/>
                  <a:gd name="T1" fmla="*/ 7 h 25"/>
                  <a:gd name="T2" fmla="*/ 0 w 33"/>
                  <a:gd name="T3" fmla="*/ 19 h 25"/>
                  <a:gd name="T4" fmla="*/ 10 w 33"/>
                  <a:gd name="T5" fmla="*/ 20 h 25"/>
                  <a:gd name="T6" fmla="*/ 19 w 33"/>
                  <a:gd name="T7" fmla="*/ 22 h 25"/>
                  <a:gd name="T8" fmla="*/ 27 w 33"/>
                  <a:gd name="T9" fmla="*/ 25 h 25"/>
                  <a:gd name="T10" fmla="*/ 33 w 33"/>
                  <a:gd name="T11" fmla="*/ 25 h 25"/>
                  <a:gd name="T12" fmla="*/ 33 w 33"/>
                  <a:gd name="T13" fmla="*/ 0 h 25"/>
                  <a:gd name="T14" fmla="*/ 27 w 33"/>
                  <a:gd name="T15" fmla="*/ 0 h 25"/>
                  <a:gd name="T16" fmla="*/ 13 w 33"/>
                  <a:gd name="T1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61" name="Freeform 51"/>
              <p:cNvSpPr>
                <a:spLocks/>
              </p:cNvSpPr>
              <p:nvPr>
                <p:custDataLst>
                  <p:tags r:id="rId45"/>
                </p:custDataLst>
              </p:nvPr>
            </p:nvSpPr>
            <p:spPr bwMode="auto">
              <a:xfrm>
                <a:off x="2952793" y="3802959"/>
                <a:ext cx="25269" cy="73588"/>
              </a:xfrm>
              <a:custGeom>
                <a:avLst/>
                <a:gdLst>
                  <a:gd name="T0" fmla="*/ 0 w 40"/>
                  <a:gd name="T1" fmla="*/ 0 h 18"/>
                  <a:gd name="T2" fmla="*/ 3 w 40"/>
                  <a:gd name="T3" fmla="*/ 6 h 18"/>
                  <a:gd name="T4" fmla="*/ 6 w 40"/>
                  <a:gd name="T5" fmla="*/ 11 h 18"/>
                  <a:gd name="T6" fmla="*/ 10 w 40"/>
                  <a:gd name="T7" fmla="*/ 14 h 18"/>
                  <a:gd name="T8" fmla="*/ 15 w 40"/>
                  <a:gd name="T9" fmla="*/ 16 h 18"/>
                  <a:gd name="T10" fmla="*/ 27 w 40"/>
                  <a:gd name="T11" fmla="*/ 18 h 18"/>
                  <a:gd name="T12" fmla="*/ 40 w 40"/>
                  <a:gd name="T13" fmla="*/ 18 h 18"/>
                  <a:gd name="T14" fmla="*/ 40 w 40"/>
                  <a:gd name="T15" fmla="*/ 0 h 18"/>
                  <a:gd name="T16" fmla="*/ 30 w 40"/>
                  <a:gd name="T17" fmla="*/ 0 h 18"/>
                  <a:gd name="T18" fmla="*/ 20 w 40"/>
                  <a:gd name="T19" fmla="*/ 0 h 18"/>
                  <a:gd name="T20" fmla="*/ 10 w 40"/>
                  <a:gd name="T21" fmla="*/ 0 h 18"/>
                  <a:gd name="T22" fmla="*/ 0 w 4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chemeClr val="bg1">
                  <a:lumMod val="75000"/>
                </a:schemeClr>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62" name="Freeform 52"/>
              <p:cNvSpPr>
                <a:spLocks/>
              </p:cNvSpPr>
              <p:nvPr>
                <p:custDataLst>
                  <p:tags r:id="rId46"/>
                </p:custDataLst>
              </p:nvPr>
            </p:nvSpPr>
            <p:spPr bwMode="auto">
              <a:xfrm>
                <a:off x="2967955" y="3835665"/>
                <a:ext cx="5054" cy="73588"/>
              </a:xfrm>
              <a:custGeom>
                <a:avLst/>
                <a:gdLst>
                  <a:gd name="T0" fmla="*/ 4 w 11"/>
                  <a:gd name="T1" fmla="*/ 32 h 32"/>
                  <a:gd name="T2" fmla="*/ 6 w 11"/>
                  <a:gd name="T3" fmla="*/ 28 h 32"/>
                  <a:gd name="T4" fmla="*/ 8 w 11"/>
                  <a:gd name="T5" fmla="*/ 25 h 32"/>
                  <a:gd name="T6" fmla="*/ 9 w 11"/>
                  <a:gd name="T7" fmla="*/ 22 h 32"/>
                  <a:gd name="T8" fmla="*/ 10 w 11"/>
                  <a:gd name="T9" fmla="*/ 18 h 32"/>
                  <a:gd name="T10" fmla="*/ 11 w 11"/>
                  <a:gd name="T11" fmla="*/ 9 h 32"/>
                  <a:gd name="T12" fmla="*/ 11 w 11"/>
                  <a:gd name="T13" fmla="*/ 0 h 32"/>
                  <a:gd name="T14" fmla="*/ 6 w 11"/>
                  <a:gd name="T15" fmla="*/ 3 h 32"/>
                  <a:gd name="T16" fmla="*/ 3 w 11"/>
                  <a:gd name="T17" fmla="*/ 7 h 32"/>
                  <a:gd name="T18" fmla="*/ 1 w 11"/>
                  <a:gd name="T19" fmla="*/ 11 h 32"/>
                  <a:gd name="T20" fmla="*/ 0 w 11"/>
                  <a:gd name="T21" fmla="*/ 16 h 32"/>
                  <a:gd name="T22" fmla="*/ 0 w 11"/>
                  <a:gd name="T23" fmla="*/ 20 h 32"/>
                  <a:gd name="T24" fmla="*/ 1 w 11"/>
                  <a:gd name="T25" fmla="*/ 24 h 32"/>
                  <a:gd name="T26" fmla="*/ 2 w 11"/>
                  <a:gd name="T27" fmla="*/ 28 h 32"/>
                  <a:gd name="T28" fmla="*/ 4 w 11"/>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chemeClr val="bg1">
                  <a:lumMod val="75000"/>
                </a:schemeClr>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63" name="Freeform 53"/>
              <p:cNvSpPr>
                <a:spLocks/>
              </p:cNvSpPr>
              <p:nvPr>
                <p:custDataLst>
                  <p:tags r:id="rId47"/>
                </p:custDataLst>
              </p:nvPr>
            </p:nvSpPr>
            <p:spPr bwMode="auto">
              <a:xfrm>
                <a:off x="3003332" y="3874504"/>
                <a:ext cx="2528" cy="71543"/>
              </a:xfrm>
              <a:custGeom>
                <a:avLst/>
                <a:gdLst>
                  <a:gd name="T0" fmla="*/ 0 w 14"/>
                  <a:gd name="T1" fmla="*/ 0 h 24"/>
                  <a:gd name="T2" fmla="*/ 0 w 14"/>
                  <a:gd name="T3" fmla="*/ 24 h 24"/>
                  <a:gd name="T4" fmla="*/ 14 w 14"/>
                  <a:gd name="T5" fmla="*/ 12 h 24"/>
                  <a:gd name="T6" fmla="*/ 0 w 14"/>
                  <a:gd name="T7" fmla="*/ 0 h 24"/>
                </a:gdLst>
                <a:ahLst/>
                <a:cxnLst>
                  <a:cxn ang="0">
                    <a:pos x="T0" y="T1"/>
                  </a:cxn>
                  <a:cxn ang="0">
                    <a:pos x="T2" y="T3"/>
                  </a:cxn>
                  <a:cxn ang="0">
                    <a:pos x="T4" y="T5"/>
                  </a:cxn>
                  <a:cxn ang="0">
                    <a:pos x="T6" y="T7"/>
                  </a:cxn>
                </a:cxnLst>
                <a:rect l="0" t="0" r="r" b="b"/>
                <a:pathLst>
                  <a:path w="14" h="24">
                    <a:moveTo>
                      <a:pt x="0" y="0"/>
                    </a:moveTo>
                    <a:lnTo>
                      <a:pt x="0" y="24"/>
                    </a:lnTo>
                    <a:lnTo>
                      <a:pt x="14" y="12"/>
                    </a:lnTo>
                    <a:lnTo>
                      <a:pt x="0" y="0"/>
                    </a:lnTo>
                  </a:path>
                </a:pathLst>
              </a:custGeom>
              <a:solidFill>
                <a:schemeClr val="bg1">
                  <a:lumMod val="75000"/>
                </a:schemeClr>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64" name="Freeform 54"/>
              <p:cNvSpPr>
                <a:spLocks/>
              </p:cNvSpPr>
              <p:nvPr>
                <p:custDataLst>
                  <p:tags r:id="rId48"/>
                </p:custDataLst>
              </p:nvPr>
            </p:nvSpPr>
            <p:spPr bwMode="auto">
              <a:xfrm>
                <a:off x="2942685" y="3890857"/>
                <a:ext cx="25269" cy="75632"/>
              </a:xfrm>
              <a:custGeom>
                <a:avLst/>
                <a:gdLst>
                  <a:gd name="T0" fmla="*/ 0 w 27"/>
                  <a:gd name="T1" fmla="*/ 12 h 18"/>
                  <a:gd name="T2" fmla="*/ 7 w 27"/>
                  <a:gd name="T3" fmla="*/ 15 h 18"/>
                  <a:gd name="T4" fmla="*/ 13 w 27"/>
                  <a:gd name="T5" fmla="*/ 18 h 18"/>
                  <a:gd name="T6" fmla="*/ 22 w 27"/>
                  <a:gd name="T7" fmla="*/ 7 h 18"/>
                  <a:gd name="T8" fmla="*/ 27 w 27"/>
                  <a:gd name="T9" fmla="*/ 0 h 18"/>
                  <a:gd name="T10" fmla="*/ 22 w 27"/>
                  <a:gd name="T11" fmla="*/ 0 h 18"/>
                  <a:gd name="T12" fmla="*/ 18 w 27"/>
                  <a:gd name="T13" fmla="*/ 1 h 18"/>
                  <a:gd name="T14" fmla="*/ 13 w 27"/>
                  <a:gd name="T15" fmla="*/ 2 h 18"/>
                  <a:gd name="T16" fmla="*/ 10 w 27"/>
                  <a:gd name="T17" fmla="*/ 4 h 18"/>
                  <a:gd name="T18" fmla="*/ 5 w 27"/>
                  <a:gd name="T19" fmla="*/ 8 h 18"/>
                  <a:gd name="T20" fmla="*/ 0 w 27"/>
                  <a:gd name="T2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chemeClr val="bg1">
                  <a:lumMod val="75000"/>
                </a:schemeClr>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65" name="Freeform 55"/>
              <p:cNvSpPr>
                <a:spLocks/>
              </p:cNvSpPr>
              <p:nvPr>
                <p:custDataLst>
                  <p:tags r:id="rId49"/>
                </p:custDataLst>
              </p:nvPr>
            </p:nvSpPr>
            <p:spPr bwMode="auto">
              <a:xfrm>
                <a:off x="2919944" y="3974665"/>
                <a:ext cx="37903" cy="73588"/>
              </a:xfrm>
              <a:custGeom>
                <a:avLst/>
                <a:gdLst>
                  <a:gd name="T0" fmla="*/ 0 w 47"/>
                  <a:gd name="T1" fmla="*/ 36 h 49"/>
                  <a:gd name="T2" fmla="*/ 1 w 47"/>
                  <a:gd name="T3" fmla="*/ 39 h 49"/>
                  <a:gd name="T4" fmla="*/ 2 w 47"/>
                  <a:gd name="T5" fmla="*/ 41 h 49"/>
                  <a:gd name="T6" fmla="*/ 4 w 47"/>
                  <a:gd name="T7" fmla="*/ 43 h 49"/>
                  <a:gd name="T8" fmla="*/ 6 w 47"/>
                  <a:gd name="T9" fmla="*/ 45 h 49"/>
                  <a:gd name="T10" fmla="*/ 12 w 47"/>
                  <a:gd name="T11" fmla="*/ 48 h 49"/>
                  <a:gd name="T12" fmla="*/ 14 w 47"/>
                  <a:gd name="T13" fmla="*/ 49 h 49"/>
                  <a:gd name="T14" fmla="*/ 18 w 47"/>
                  <a:gd name="T15" fmla="*/ 49 h 49"/>
                  <a:gd name="T16" fmla="*/ 24 w 47"/>
                  <a:gd name="T17" fmla="*/ 46 h 49"/>
                  <a:gd name="T18" fmla="*/ 29 w 47"/>
                  <a:gd name="T19" fmla="*/ 42 h 49"/>
                  <a:gd name="T20" fmla="*/ 35 w 47"/>
                  <a:gd name="T21" fmla="*/ 39 h 49"/>
                  <a:gd name="T22" fmla="*/ 39 w 47"/>
                  <a:gd name="T23" fmla="*/ 35 h 49"/>
                  <a:gd name="T24" fmla="*/ 44 w 47"/>
                  <a:gd name="T25" fmla="*/ 31 h 49"/>
                  <a:gd name="T26" fmla="*/ 46 w 47"/>
                  <a:gd name="T27" fmla="*/ 27 h 49"/>
                  <a:gd name="T28" fmla="*/ 47 w 47"/>
                  <a:gd name="T29" fmla="*/ 24 h 49"/>
                  <a:gd name="T30" fmla="*/ 47 w 47"/>
                  <a:gd name="T31" fmla="*/ 12 h 49"/>
                  <a:gd name="T32" fmla="*/ 47 w 47"/>
                  <a:gd name="T33" fmla="*/ 0 h 49"/>
                  <a:gd name="T34" fmla="*/ 27 w 47"/>
                  <a:gd name="T35" fmla="*/ 0 h 49"/>
                  <a:gd name="T36" fmla="*/ 17 w 47"/>
                  <a:gd name="T37" fmla="*/ 8 h 49"/>
                  <a:gd name="T38" fmla="*/ 9 w 47"/>
                  <a:gd name="T39" fmla="*/ 16 h 49"/>
                  <a:gd name="T40" fmla="*/ 5 w 47"/>
                  <a:gd name="T41" fmla="*/ 20 h 49"/>
                  <a:gd name="T42" fmla="*/ 2 w 47"/>
                  <a:gd name="T43" fmla="*/ 25 h 49"/>
                  <a:gd name="T44" fmla="*/ 1 w 47"/>
                  <a:gd name="T45" fmla="*/ 30 h 49"/>
                  <a:gd name="T46" fmla="*/ 0 w 47"/>
                  <a:gd name="T4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chemeClr val="bg1">
                  <a:lumMod val="75000"/>
                </a:schemeClr>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66" name="Freeform 56"/>
              <p:cNvSpPr>
                <a:spLocks/>
              </p:cNvSpPr>
              <p:nvPr>
                <p:custDataLst>
                  <p:tags r:id="rId50"/>
                </p:custDataLst>
              </p:nvPr>
            </p:nvSpPr>
            <p:spPr bwMode="auto">
              <a:xfrm>
                <a:off x="2950267" y="3944004"/>
                <a:ext cx="20216" cy="73588"/>
              </a:xfrm>
              <a:custGeom>
                <a:avLst/>
                <a:gdLst>
                  <a:gd name="T0" fmla="*/ 0 w 26"/>
                  <a:gd name="T1" fmla="*/ 0 h 9"/>
                  <a:gd name="T2" fmla="*/ 0 w 26"/>
                  <a:gd name="T3" fmla="*/ 4 h 9"/>
                  <a:gd name="T4" fmla="*/ 3 w 26"/>
                  <a:gd name="T5" fmla="*/ 7 h 9"/>
                  <a:gd name="T6" fmla="*/ 6 w 26"/>
                  <a:gd name="T7" fmla="*/ 8 h 9"/>
                  <a:gd name="T8" fmla="*/ 11 w 26"/>
                  <a:gd name="T9" fmla="*/ 9 h 9"/>
                  <a:gd name="T10" fmla="*/ 15 w 26"/>
                  <a:gd name="T11" fmla="*/ 8 h 9"/>
                  <a:gd name="T12" fmla="*/ 20 w 26"/>
                  <a:gd name="T13" fmla="*/ 7 h 9"/>
                  <a:gd name="T14" fmla="*/ 23 w 26"/>
                  <a:gd name="T15" fmla="*/ 4 h 9"/>
                  <a:gd name="T16" fmla="*/ 26 w 26"/>
                  <a:gd name="T17" fmla="*/ 0 h 9"/>
                  <a:gd name="T18" fmla="*/ 0 w 26"/>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chemeClr val="bg1">
                  <a:lumMod val="75000"/>
                </a:schemeClr>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67" name="Freeform 57"/>
              <p:cNvSpPr>
                <a:spLocks/>
              </p:cNvSpPr>
              <p:nvPr>
                <p:custDataLst>
                  <p:tags r:id="rId51"/>
                </p:custDataLst>
              </p:nvPr>
            </p:nvSpPr>
            <p:spPr bwMode="auto">
              <a:xfrm>
                <a:off x="2126485" y="3520872"/>
                <a:ext cx="25269" cy="73588"/>
              </a:xfrm>
              <a:custGeom>
                <a:avLst/>
                <a:gdLst>
                  <a:gd name="T0" fmla="*/ 0 w 39"/>
                  <a:gd name="T1" fmla="*/ 0 h 18"/>
                  <a:gd name="T2" fmla="*/ 0 w 39"/>
                  <a:gd name="T3" fmla="*/ 18 h 18"/>
                  <a:gd name="T4" fmla="*/ 6 w 39"/>
                  <a:gd name="T5" fmla="*/ 18 h 18"/>
                  <a:gd name="T6" fmla="*/ 13 w 39"/>
                  <a:gd name="T7" fmla="*/ 18 h 18"/>
                  <a:gd name="T8" fmla="*/ 23 w 39"/>
                  <a:gd name="T9" fmla="*/ 17 h 18"/>
                  <a:gd name="T10" fmla="*/ 30 w 39"/>
                  <a:gd name="T11" fmla="*/ 14 h 18"/>
                  <a:gd name="T12" fmla="*/ 34 w 39"/>
                  <a:gd name="T13" fmla="*/ 12 h 18"/>
                  <a:gd name="T14" fmla="*/ 37 w 39"/>
                  <a:gd name="T15" fmla="*/ 10 h 18"/>
                  <a:gd name="T16" fmla="*/ 38 w 39"/>
                  <a:gd name="T17" fmla="*/ 8 h 18"/>
                  <a:gd name="T18" fmla="*/ 39 w 39"/>
                  <a:gd name="T19" fmla="*/ 6 h 18"/>
                  <a:gd name="T20" fmla="*/ 29 w 39"/>
                  <a:gd name="T21" fmla="*/ 5 h 18"/>
                  <a:gd name="T22" fmla="*/ 19 w 39"/>
                  <a:gd name="T23" fmla="*/ 3 h 18"/>
                  <a:gd name="T24" fmla="*/ 10 w 39"/>
                  <a:gd name="T25" fmla="*/ 0 h 18"/>
                  <a:gd name="T26" fmla="*/ 0 w 39"/>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92D05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68" name="Freeform 69"/>
              <p:cNvSpPr>
                <a:spLocks/>
              </p:cNvSpPr>
              <p:nvPr>
                <p:custDataLst>
                  <p:tags r:id="rId52"/>
                </p:custDataLst>
              </p:nvPr>
            </p:nvSpPr>
            <p:spPr bwMode="auto">
              <a:xfrm>
                <a:off x="11579758" y="5143897"/>
                <a:ext cx="20216" cy="73588"/>
              </a:xfrm>
              <a:custGeom>
                <a:avLst/>
                <a:gdLst>
                  <a:gd name="T0" fmla="*/ 0 w 33"/>
                  <a:gd name="T1" fmla="*/ 62 h 62"/>
                  <a:gd name="T2" fmla="*/ 0 w 33"/>
                  <a:gd name="T3" fmla="*/ 53 h 62"/>
                  <a:gd name="T4" fmla="*/ 0 w 33"/>
                  <a:gd name="T5" fmla="*/ 45 h 62"/>
                  <a:gd name="T6" fmla="*/ 0 w 33"/>
                  <a:gd name="T7" fmla="*/ 37 h 62"/>
                  <a:gd name="T8" fmla="*/ 0 w 33"/>
                  <a:gd name="T9" fmla="*/ 31 h 62"/>
                  <a:gd name="T10" fmla="*/ 0 w 33"/>
                  <a:gd name="T11" fmla="*/ 26 h 62"/>
                  <a:gd name="T12" fmla="*/ 2 w 33"/>
                  <a:gd name="T13" fmla="*/ 22 h 62"/>
                  <a:gd name="T14" fmla="*/ 4 w 33"/>
                  <a:gd name="T15" fmla="*/ 17 h 62"/>
                  <a:gd name="T16" fmla="*/ 8 w 33"/>
                  <a:gd name="T17" fmla="*/ 13 h 62"/>
                  <a:gd name="T18" fmla="*/ 14 w 33"/>
                  <a:gd name="T19" fmla="*/ 6 h 62"/>
                  <a:gd name="T20" fmla="*/ 20 w 33"/>
                  <a:gd name="T21" fmla="*/ 0 h 62"/>
                  <a:gd name="T22" fmla="*/ 26 w 33"/>
                  <a:gd name="T23" fmla="*/ 6 h 62"/>
                  <a:gd name="T24" fmla="*/ 33 w 33"/>
                  <a:gd name="T25"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69" name="Freeform 70"/>
              <p:cNvSpPr>
                <a:spLocks/>
              </p:cNvSpPr>
              <p:nvPr>
                <p:custDataLst>
                  <p:tags r:id="rId53"/>
                </p:custDataLst>
              </p:nvPr>
            </p:nvSpPr>
            <p:spPr bwMode="auto">
              <a:xfrm>
                <a:off x="11594919" y="5260413"/>
                <a:ext cx="15162" cy="75632"/>
              </a:xfrm>
              <a:custGeom>
                <a:avLst/>
                <a:gdLst>
                  <a:gd name="T0" fmla="*/ 0 w 26"/>
                  <a:gd name="T1" fmla="*/ 18 h 18"/>
                  <a:gd name="T2" fmla="*/ 0 w 26"/>
                  <a:gd name="T3" fmla="*/ 0 h 18"/>
                  <a:gd name="T4" fmla="*/ 26 w 26"/>
                  <a:gd name="T5" fmla="*/ 0 h 18"/>
                  <a:gd name="T6" fmla="*/ 6 w 26"/>
                  <a:gd name="T7" fmla="*/ 12 h 18"/>
                  <a:gd name="T8" fmla="*/ 6 w 26"/>
                  <a:gd name="T9" fmla="*/ 6 h 18"/>
                </a:gdLst>
                <a:ahLst/>
                <a:cxnLst>
                  <a:cxn ang="0">
                    <a:pos x="T0" y="T1"/>
                  </a:cxn>
                  <a:cxn ang="0">
                    <a:pos x="T2" y="T3"/>
                  </a:cxn>
                  <a:cxn ang="0">
                    <a:pos x="T4" y="T5"/>
                  </a:cxn>
                  <a:cxn ang="0">
                    <a:pos x="T6" y="T7"/>
                  </a:cxn>
                  <a:cxn ang="0">
                    <a:pos x="T8" y="T9"/>
                  </a:cxn>
                </a:cxnLst>
                <a:rect l="0" t="0" r="r" b="b"/>
                <a:pathLst>
                  <a:path w="26" h="18">
                    <a:moveTo>
                      <a:pt x="0" y="18"/>
                    </a:moveTo>
                    <a:lnTo>
                      <a:pt x="0" y="0"/>
                    </a:lnTo>
                    <a:lnTo>
                      <a:pt x="26" y="0"/>
                    </a:lnTo>
                    <a:lnTo>
                      <a:pt x="6" y="12"/>
                    </a:lnTo>
                    <a:lnTo>
                      <a:pt x="6" y="6"/>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70" name="Freeform 71"/>
              <p:cNvSpPr>
                <a:spLocks/>
              </p:cNvSpPr>
              <p:nvPr>
                <p:custDataLst>
                  <p:tags r:id="rId54"/>
                </p:custDataLst>
              </p:nvPr>
            </p:nvSpPr>
            <p:spPr bwMode="auto">
              <a:xfrm>
                <a:off x="11776859" y="5143897"/>
                <a:ext cx="123821" cy="167617"/>
              </a:xfrm>
              <a:custGeom>
                <a:avLst/>
                <a:gdLst>
                  <a:gd name="T0" fmla="*/ 180 w 180"/>
                  <a:gd name="T1" fmla="*/ 222 h 240"/>
                  <a:gd name="T2" fmla="*/ 175 w 180"/>
                  <a:gd name="T3" fmla="*/ 223 h 240"/>
                  <a:gd name="T4" fmla="*/ 171 w 180"/>
                  <a:gd name="T5" fmla="*/ 223 h 240"/>
                  <a:gd name="T6" fmla="*/ 167 w 180"/>
                  <a:gd name="T7" fmla="*/ 225 h 240"/>
                  <a:gd name="T8" fmla="*/ 164 w 180"/>
                  <a:gd name="T9" fmla="*/ 227 h 240"/>
                  <a:gd name="T10" fmla="*/ 158 w 180"/>
                  <a:gd name="T11" fmla="*/ 232 h 240"/>
                  <a:gd name="T12" fmla="*/ 153 w 180"/>
                  <a:gd name="T13" fmla="*/ 240 h 240"/>
                  <a:gd name="T14" fmla="*/ 140 w 180"/>
                  <a:gd name="T15" fmla="*/ 232 h 240"/>
                  <a:gd name="T16" fmla="*/ 131 w 180"/>
                  <a:gd name="T17" fmla="*/ 223 h 240"/>
                  <a:gd name="T18" fmla="*/ 123 w 180"/>
                  <a:gd name="T19" fmla="*/ 214 h 240"/>
                  <a:gd name="T20" fmla="*/ 118 w 180"/>
                  <a:gd name="T21" fmla="*/ 206 h 240"/>
                  <a:gd name="T22" fmla="*/ 112 w 180"/>
                  <a:gd name="T23" fmla="*/ 195 h 240"/>
                  <a:gd name="T24" fmla="*/ 106 w 180"/>
                  <a:gd name="T25" fmla="*/ 185 h 240"/>
                  <a:gd name="T26" fmla="*/ 98 w 180"/>
                  <a:gd name="T27" fmla="*/ 174 h 240"/>
                  <a:gd name="T28" fmla="*/ 87 w 180"/>
                  <a:gd name="T29" fmla="*/ 161 h 240"/>
                  <a:gd name="T30" fmla="*/ 82 w 180"/>
                  <a:gd name="T31" fmla="*/ 153 h 240"/>
                  <a:gd name="T32" fmla="*/ 75 w 180"/>
                  <a:gd name="T33" fmla="*/ 146 h 240"/>
                  <a:gd name="T34" fmla="*/ 70 w 180"/>
                  <a:gd name="T35" fmla="*/ 139 h 240"/>
                  <a:gd name="T36" fmla="*/ 62 w 180"/>
                  <a:gd name="T37" fmla="*/ 133 h 240"/>
                  <a:gd name="T38" fmla="*/ 48 w 180"/>
                  <a:gd name="T39" fmla="*/ 121 h 240"/>
                  <a:gd name="T40" fmla="*/ 33 w 180"/>
                  <a:gd name="T41" fmla="*/ 110 h 240"/>
                  <a:gd name="T42" fmla="*/ 27 w 180"/>
                  <a:gd name="T43" fmla="*/ 104 h 240"/>
                  <a:gd name="T44" fmla="*/ 21 w 180"/>
                  <a:gd name="T45" fmla="*/ 98 h 240"/>
                  <a:gd name="T46" fmla="*/ 15 w 180"/>
                  <a:gd name="T47" fmla="*/ 92 h 240"/>
                  <a:gd name="T48" fmla="*/ 10 w 180"/>
                  <a:gd name="T49" fmla="*/ 84 h 240"/>
                  <a:gd name="T50" fmla="*/ 6 w 180"/>
                  <a:gd name="T51" fmla="*/ 77 h 240"/>
                  <a:gd name="T52" fmla="*/ 4 w 180"/>
                  <a:gd name="T53" fmla="*/ 68 h 240"/>
                  <a:gd name="T54" fmla="*/ 1 w 180"/>
                  <a:gd name="T55" fmla="*/ 60 h 240"/>
                  <a:gd name="T56" fmla="*/ 0 w 180"/>
                  <a:gd name="T57" fmla="*/ 50 h 240"/>
                  <a:gd name="T58" fmla="*/ 0 w 180"/>
                  <a:gd name="T59" fmla="*/ 35 h 240"/>
                  <a:gd name="T60" fmla="*/ 0 w 180"/>
                  <a:gd name="T61" fmla="*/ 25 h 240"/>
                  <a:gd name="T62" fmla="*/ 0 w 180"/>
                  <a:gd name="T63" fmla="*/ 15 h 240"/>
                  <a:gd name="T64" fmla="*/ 0 w 180"/>
                  <a:gd name="T65" fmla="*/ 0 h 240"/>
                  <a:gd name="T66" fmla="*/ 10 w 180"/>
                  <a:gd name="T67" fmla="*/ 8 h 240"/>
                  <a:gd name="T68" fmla="*/ 19 w 180"/>
                  <a:gd name="T69" fmla="*/ 17 h 240"/>
                  <a:gd name="T70" fmla="*/ 27 w 180"/>
                  <a:gd name="T71" fmla="*/ 27 h 240"/>
                  <a:gd name="T72" fmla="*/ 34 w 180"/>
                  <a:gd name="T73" fmla="*/ 38 h 240"/>
                  <a:gd name="T74" fmla="*/ 41 w 180"/>
                  <a:gd name="T75" fmla="*/ 48 h 240"/>
                  <a:gd name="T76" fmla="*/ 46 w 180"/>
                  <a:gd name="T77" fmla="*/ 58 h 240"/>
                  <a:gd name="T78" fmla="*/ 51 w 180"/>
                  <a:gd name="T79" fmla="*/ 66 h 240"/>
                  <a:gd name="T80" fmla="*/ 54 w 180"/>
                  <a:gd name="T81" fmla="*/ 74 h 240"/>
                  <a:gd name="T82" fmla="*/ 60 w 180"/>
                  <a:gd name="T83" fmla="*/ 86 h 240"/>
                  <a:gd name="T84" fmla="*/ 66 w 180"/>
                  <a:gd name="T85" fmla="*/ 98 h 240"/>
                  <a:gd name="T86" fmla="*/ 74 w 180"/>
                  <a:gd name="T87" fmla="*/ 107 h 240"/>
                  <a:gd name="T88" fmla="*/ 82 w 180"/>
                  <a:gd name="T89" fmla="*/ 116 h 240"/>
                  <a:gd name="T90" fmla="*/ 100 w 180"/>
                  <a:gd name="T91" fmla="*/ 133 h 240"/>
                  <a:gd name="T92" fmla="*/ 119 w 180"/>
                  <a:gd name="T93" fmla="*/ 149 h 240"/>
                  <a:gd name="T94" fmla="*/ 139 w 180"/>
                  <a:gd name="T95" fmla="*/ 164 h 240"/>
                  <a:gd name="T96" fmla="*/ 155 w 180"/>
                  <a:gd name="T97" fmla="*/ 180 h 240"/>
                  <a:gd name="T98" fmla="*/ 163 w 180"/>
                  <a:gd name="T99" fmla="*/ 189 h 240"/>
                  <a:gd name="T100" fmla="*/ 169 w 180"/>
                  <a:gd name="T101" fmla="*/ 199 h 240"/>
                  <a:gd name="T102" fmla="*/ 175 w 180"/>
                  <a:gd name="T103" fmla="*/ 210 h 240"/>
                  <a:gd name="T104" fmla="*/ 180 w 180"/>
                  <a:gd name="T105" fmla="*/ 22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71" name="Freeform 72"/>
              <p:cNvSpPr>
                <a:spLocks/>
              </p:cNvSpPr>
              <p:nvPr>
                <p:custDataLst>
                  <p:tags r:id="rId55"/>
                </p:custDataLst>
              </p:nvPr>
            </p:nvSpPr>
            <p:spPr bwMode="auto">
              <a:xfrm>
                <a:off x="11776859" y="5109148"/>
                <a:ext cx="22743" cy="73588"/>
              </a:xfrm>
              <a:custGeom>
                <a:avLst/>
                <a:gdLst>
                  <a:gd name="T0" fmla="*/ 0 w 27"/>
                  <a:gd name="T1" fmla="*/ 0 h 30"/>
                  <a:gd name="T2" fmla="*/ 1 w 27"/>
                  <a:gd name="T3" fmla="*/ 5 h 30"/>
                  <a:gd name="T4" fmla="*/ 3 w 27"/>
                  <a:gd name="T5" fmla="*/ 11 h 30"/>
                  <a:gd name="T6" fmla="*/ 4 w 27"/>
                  <a:gd name="T7" fmla="*/ 14 h 30"/>
                  <a:gd name="T8" fmla="*/ 4 w 27"/>
                  <a:gd name="T9" fmla="*/ 19 h 30"/>
                  <a:gd name="T10" fmla="*/ 3 w 27"/>
                  <a:gd name="T11" fmla="*/ 24 h 30"/>
                  <a:gd name="T12" fmla="*/ 0 w 27"/>
                  <a:gd name="T13" fmla="*/ 30 h 30"/>
                  <a:gd name="T14" fmla="*/ 17 w 27"/>
                  <a:gd name="T15" fmla="*/ 27 h 30"/>
                  <a:gd name="T16" fmla="*/ 27 w 27"/>
                  <a:gd name="T17" fmla="*/ 24 h 30"/>
                  <a:gd name="T18" fmla="*/ 23 w 27"/>
                  <a:gd name="T19" fmla="*/ 20 h 30"/>
                  <a:gd name="T20" fmla="*/ 17 w 27"/>
                  <a:gd name="T21" fmla="*/ 12 h 30"/>
                  <a:gd name="T22" fmla="*/ 11 w 27"/>
                  <a:gd name="T23" fmla="*/ 8 h 30"/>
                  <a:gd name="T24" fmla="*/ 7 w 27"/>
                  <a:gd name="T25" fmla="*/ 4 h 30"/>
                  <a:gd name="T26" fmla="*/ 4 w 27"/>
                  <a:gd name="T27" fmla="*/ 1 h 30"/>
                  <a:gd name="T28" fmla="*/ 0 w 27"/>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grpSp>
            <p:nvGrpSpPr>
              <p:cNvPr id="72" name="Group 73"/>
              <p:cNvGrpSpPr>
                <a:grpSpLocks/>
              </p:cNvGrpSpPr>
              <p:nvPr>
                <p:custDataLst>
                  <p:tags r:id="rId56"/>
                </p:custDataLst>
              </p:nvPr>
            </p:nvGrpSpPr>
            <p:grpSpPr bwMode="auto">
              <a:xfrm>
                <a:off x="11208832" y="5644565"/>
                <a:ext cx="730295" cy="521248"/>
                <a:chOff x="5372" y="3323"/>
                <a:chExt cx="341" cy="253"/>
              </a:xfrm>
              <a:solidFill>
                <a:srgbClr val="00B0F0"/>
              </a:solidFill>
            </p:grpSpPr>
            <p:sp>
              <p:nvSpPr>
                <p:cNvPr id="575" name="Freeform 74"/>
                <p:cNvSpPr>
                  <a:spLocks/>
                </p:cNvSpPr>
                <p:nvPr/>
              </p:nvSpPr>
              <p:spPr bwMode="auto">
                <a:xfrm>
                  <a:off x="5372" y="3565"/>
                  <a:ext cx="16" cy="11"/>
                </a:xfrm>
                <a:custGeom>
                  <a:avLst/>
                  <a:gdLst>
                    <a:gd name="T0" fmla="*/ 0 w 53"/>
                    <a:gd name="T1" fmla="*/ 31 h 33"/>
                    <a:gd name="T2" fmla="*/ 4 w 53"/>
                    <a:gd name="T3" fmla="*/ 26 h 33"/>
                    <a:gd name="T4" fmla="*/ 8 w 53"/>
                    <a:gd name="T5" fmla="*/ 21 h 33"/>
                    <a:gd name="T6" fmla="*/ 15 w 53"/>
                    <a:gd name="T7" fmla="*/ 16 h 33"/>
                    <a:gd name="T8" fmla="*/ 21 w 53"/>
                    <a:gd name="T9" fmla="*/ 11 h 33"/>
                    <a:gd name="T10" fmla="*/ 29 w 53"/>
                    <a:gd name="T11" fmla="*/ 7 h 33"/>
                    <a:gd name="T12" fmla="*/ 38 w 53"/>
                    <a:gd name="T13" fmla="*/ 3 h 33"/>
                    <a:gd name="T14" fmla="*/ 45 w 53"/>
                    <a:gd name="T15" fmla="*/ 1 h 33"/>
                    <a:gd name="T16" fmla="*/ 53 w 53"/>
                    <a:gd name="T17" fmla="*/ 0 h 33"/>
                    <a:gd name="T18" fmla="*/ 53 w 53"/>
                    <a:gd name="T19" fmla="*/ 18 h 33"/>
                    <a:gd name="T20" fmla="*/ 38 w 53"/>
                    <a:gd name="T21" fmla="*/ 24 h 33"/>
                    <a:gd name="T22" fmla="*/ 27 w 53"/>
                    <a:gd name="T23" fmla="*/ 30 h 33"/>
                    <a:gd name="T24" fmla="*/ 21 w 53"/>
                    <a:gd name="T25" fmla="*/ 32 h 33"/>
                    <a:gd name="T26" fmla="*/ 16 w 53"/>
                    <a:gd name="T27" fmla="*/ 33 h 33"/>
                    <a:gd name="T28" fmla="*/ 9 w 53"/>
                    <a:gd name="T29" fmla="*/ 33 h 33"/>
                    <a:gd name="T30" fmla="*/ 0 w 53"/>
                    <a:gd name="T3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576" name="Freeform 75"/>
                <p:cNvSpPr>
                  <a:spLocks/>
                </p:cNvSpPr>
                <p:nvPr/>
              </p:nvSpPr>
              <p:spPr bwMode="auto">
                <a:xfrm>
                  <a:off x="5379" y="3446"/>
                  <a:ext cx="202" cy="117"/>
                </a:xfrm>
                <a:custGeom>
                  <a:avLst/>
                  <a:gdLst>
                    <a:gd name="T0" fmla="*/ 24 w 631"/>
                    <a:gd name="T1" fmla="*/ 296 h 358"/>
                    <a:gd name="T2" fmla="*/ 50 w 631"/>
                    <a:gd name="T3" fmla="*/ 290 h 358"/>
                    <a:gd name="T4" fmla="*/ 65 w 631"/>
                    <a:gd name="T5" fmla="*/ 277 h 358"/>
                    <a:gd name="T6" fmla="*/ 79 w 631"/>
                    <a:gd name="T7" fmla="*/ 253 h 358"/>
                    <a:gd name="T8" fmla="*/ 100 w 631"/>
                    <a:gd name="T9" fmla="*/ 256 h 358"/>
                    <a:gd name="T10" fmla="*/ 126 w 631"/>
                    <a:gd name="T11" fmla="*/ 253 h 358"/>
                    <a:gd name="T12" fmla="*/ 141 w 631"/>
                    <a:gd name="T13" fmla="*/ 247 h 358"/>
                    <a:gd name="T14" fmla="*/ 162 w 631"/>
                    <a:gd name="T15" fmla="*/ 229 h 358"/>
                    <a:gd name="T16" fmla="*/ 180 w 631"/>
                    <a:gd name="T17" fmla="*/ 208 h 358"/>
                    <a:gd name="T18" fmla="*/ 211 w 631"/>
                    <a:gd name="T19" fmla="*/ 192 h 358"/>
                    <a:gd name="T20" fmla="*/ 260 w 631"/>
                    <a:gd name="T21" fmla="*/ 175 h 358"/>
                    <a:gd name="T22" fmla="*/ 329 w 631"/>
                    <a:gd name="T23" fmla="*/ 152 h 358"/>
                    <a:gd name="T24" fmla="*/ 361 w 631"/>
                    <a:gd name="T25" fmla="*/ 137 h 358"/>
                    <a:gd name="T26" fmla="*/ 392 w 631"/>
                    <a:gd name="T27" fmla="*/ 130 h 358"/>
                    <a:gd name="T28" fmla="*/ 406 w 631"/>
                    <a:gd name="T29" fmla="*/ 127 h 358"/>
                    <a:gd name="T30" fmla="*/ 440 w 631"/>
                    <a:gd name="T31" fmla="*/ 107 h 358"/>
                    <a:gd name="T32" fmla="*/ 469 w 631"/>
                    <a:gd name="T33" fmla="*/ 80 h 358"/>
                    <a:gd name="T34" fmla="*/ 478 w 631"/>
                    <a:gd name="T35" fmla="*/ 63 h 358"/>
                    <a:gd name="T36" fmla="*/ 504 w 631"/>
                    <a:gd name="T37" fmla="*/ 58 h 358"/>
                    <a:gd name="T38" fmla="*/ 537 w 631"/>
                    <a:gd name="T39" fmla="*/ 36 h 358"/>
                    <a:gd name="T40" fmla="*/ 568 w 631"/>
                    <a:gd name="T41" fmla="*/ 11 h 358"/>
                    <a:gd name="T42" fmla="*/ 591 w 631"/>
                    <a:gd name="T43" fmla="*/ 0 h 358"/>
                    <a:gd name="T44" fmla="*/ 602 w 631"/>
                    <a:gd name="T45" fmla="*/ 22 h 358"/>
                    <a:gd name="T46" fmla="*/ 617 w 631"/>
                    <a:gd name="T47" fmla="*/ 30 h 358"/>
                    <a:gd name="T48" fmla="*/ 625 w 631"/>
                    <a:gd name="T49" fmla="*/ 46 h 358"/>
                    <a:gd name="T50" fmla="*/ 601 w 631"/>
                    <a:gd name="T51" fmla="*/ 88 h 358"/>
                    <a:gd name="T52" fmla="*/ 568 w 631"/>
                    <a:gd name="T53" fmla="*/ 125 h 358"/>
                    <a:gd name="T54" fmla="*/ 529 w 631"/>
                    <a:gd name="T55" fmla="*/ 154 h 358"/>
                    <a:gd name="T56" fmla="*/ 487 w 631"/>
                    <a:gd name="T57" fmla="*/ 173 h 358"/>
                    <a:gd name="T58" fmla="*/ 445 w 631"/>
                    <a:gd name="T59" fmla="*/ 180 h 358"/>
                    <a:gd name="T60" fmla="*/ 438 w 631"/>
                    <a:gd name="T61" fmla="*/ 197 h 358"/>
                    <a:gd name="T62" fmla="*/ 433 w 631"/>
                    <a:gd name="T63" fmla="*/ 200 h 358"/>
                    <a:gd name="T64" fmla="*/ 395 w 631"/>
                    <a:gd name="T65" fmla="*/ 199 h 358"/>
                    <a:gd name="T66" fmla="*/ 367 w 631"/>
                    <a:gd name="T67" fmla="*/ 210 h 358"/>
                    <a:gd name="T68" fmla="*/ 347 w 631"/>
                    <a:gd name="T69" fmla="*/ 212 h 358"/>
                    <a:gd name="T70" fmla="*/ 338 w 631"/>
                    <a:gd name="T71" fmla="*/ 204 h 358"/>
                    <a:gd name="T72" fmla="*/ 313 w 631"/>
                    <a:gd name="T73" fmla="*/ 241 h 358"/>
                    <a:gd name="T74" fmla="*/ 272 w 631"/>
                    <a:gd name="T75" fmla="*/ 280 h 358"/>
                    <a:gd name="T76" fmla="*/ 220 w 631"/>
                    <a:gd name="T77" fmla="*/ 315 h 358"/>
                    <a:gd name="T78" fmla="*/ 164 w 631"/>
                    <a:gd name="T79" fmla="*/ 343 h 358"/>
                    <a:gd name="T80" fmla="*/ 110 w 631"/>
                    <a:gd name="T81" fmla="*/ 357 h 358"/>
                    <a:gd name="T82" fmla="*/ 71 w 631"/>
                    <a:gd name="T83" fmla="*/ 356 h 358"/>
                    <a:gd name="T84" fmla="*/ 56 w 631"/>
                    <a:gd name="T85" fmla="*/ 348 h 358"/>
                    <a:gd name="T86" fmla="*/ 33 w 631"/>
                    <a:gd name="T87" fmla="*/ 34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577" name="Freeform 76"/>
                <p:cNvSpPr>
                  <a:spLocks/>
                </p:cNvSpPr>
                <p:nvPr/>
              </p:nvSpPr>
              <p:spPr bwMode="auto">
                <a:xfrm>
                  <a:off x="5597" y="3323"/>
                  <a:ext cx="116" cy="141"/>
                </a:xfrm>
                <a:custGeom>
                  <a:avLst/>
                  <a:gdLst>
                    <a:gd name="T0" fmla="*/ 60 w 359"/>
                    <a:gd name="T1" fmla="*/ 288 h 431"/>
                    <a:gd name="T2" fmla="*/ 95 w 359"/>
                    <a:gd name="T3" fmla="*/ 269 h 431"/>
                    <a:gd name="T4" fmla="*/ 165 w 359"/>
                    <a:gd name="T5" fmla="*/ 209 h 431"/>
                    <a:gd name="T6" fmla="*/ 172 w 359"/>
                    <a:gd name="T7" fmla="*/ 168 h 431"/>
                    <a:gd name="T8" fmla="*/ 180 w 359"/>
                    <a:gd name="T9" fmla="*/ 149 h 431"/>
                    <a:gd name="T10" fmla="*/ 193 w 359"/>
                    <a:gd name="T11" fmla="*/ 137 h 431"/>
                    <a:gd name="T12" fmla="*/ 190 w 359"/>
                    <a:gd name="T13" fmla="*/ 126 h 431"/>
                    <a:gd name="T14" fmla="*/ 179 w 359"/>
                    <a:gd name="T15" fmla="*/ 94 h 431"/>
                    <a:gd name="T16" fmla="*/ 173 w 359"/>
                    <a:gd name="T17" fmla="*/ 34 h 431"/>
                    <a:gd name="T18" fmla="*/ 182 w 359"/>
                    <a:gd name="T19" fmla="*/ 0 h 431"/>
                    <a:gd name="T20" fmla="*/ 194 w 359"/>
                    <a:gd name="T21" fmla="*/ 11 h 431"/>
                    <a:gd name="T22" fmla="*/ 207 w 359"/>
                    <a:gd name="T23" fmla="*/ 29 h 431"/>
                    <a:gd name="T24" fmla="*/ 231 w 359"/>
                    <a:gd name="T25" fmla="*/ 56 h 431"/>
                    <a:gd name="T26" fmla="*/ 238 w 359"/>
                    <a:gd name="T27" fmla="*/ 73 h 431"/>
                    <a:gd name="T28" fmla="*/ 237 w 359"/>
                    <a:gd name="T29" fmla="*/ 88 h 431"/>
                    <a:gd name="T30" fmla="*/ 226 w 359"/>
                    <a:gd name="T31" fmla="*/ 102 h 431"/>
                    <a:gd name="T32" fmla="*/ 205 w 359"/>
                    <a:gd name="T33" fmla="*/ 120 h 431"/>
                    <a:gd name="T34" fmla="*/ 199 w 359"/>
                    <a:gd name="T35" fmla="*/ 131 h 431"/>
                    <a:gd name="T36" fmla="*/ 199 w 359"/>
                    <a:gd name="T37" fmla="*/ 149 h 431"/>
                    <a:gd name="T38" fmla="*/ 205 w 359"/>
                    <a:gd name="T39" fmla="*/ 159 h 431"/>
                    <a:gd name="T40" fmla="*/ 226 w 359"/>
                    <a:gd name="T41" fmla="*/ 160 h 431"/>
                    <a:gd name="T42" fmla="*/ 233 w 359"/>
                    <a:gd name="T43" fmla="*/ 153 h 431"/>
                    <a:gd name="T44" fmla="*/ 232 w 359"/>
                    <a:gd name="T45" fmla="*/ 135 h 431"/>
                    <a:gd name="T46" fmla="*/ 259 w 359"/>
                    <a:gd name="T47" fmla="*/ 193 h 431"/>
                    <a:gd name="T48" fmla="*/ 271 w 359"/>
                    <a:gd name="T49" fmla="*/ 208 h 431"/>
                    <a:gd name="T50" fmla="*/ 291 w 359"/>
                    <a:gd name="T51" fmla="*/ 219 h 431"/>
                    <a:gd name="T52" fmla="*/ 300 w 359"/>
                    <a:gd name="T53" fmla="*/ 217 h 431"/>
                    <a:gd name="T54" fmla="*/ 312 w 359"/>
                    <a:gd name="T55" fmla="*/ 206 h 431"/>
                    <a:gd name="T56" fmla="*/ 341 w 359"/>
                    <a:gd name="T57" fmla="*/ 194 h 431"/>
                    <a:gd name="T58" fmla="*/ 355 w 359"/>
                    <a:gd name="T59" fmla="*/ 206 h 431"/>
                    <a:gd name="T60" fmla="*/ 342 w 359"/>
                    <a:gd name="T61" fmla="*/ 240 h 431"/>
                    <a:gd name="T62" fmla="*/ 321 w 359"/>
                    <a:gd name="T63" fmla="*/ 261 h 431"/>
                    <a:gd name="T64" fmla="*/ 295 w 359"/>
                    <a:gd name="T65" fmla="*/ 275 h 431"/>
                    <a:gd name="T66" fmla="*/ 247 w 359"/>
                    <a:gd name="T67" fmla="*/ 288 h 431"/>
                    <a:gd name="T68" fmla="*/ 208 w 359"/>
                    <a:gd name="T69" fmla="*/ 299 h 431"/>
                    <a:gd name="T70" fmla="*/ 193 w 359"/>
                    <a:gd name="T71" fmla="*/ 308 h 431"/>
                    <a:gd name="T72" fmla="*/ 179 w 359"/>
                    <a:gd name="T73" fmla="*/ 339 h 431"/>
                    <a:gd name="T74" fmla="*/ 163 w 359"/>
                    <a:gd name="T75" fmla="*/ 356 h 431"/>
                    <a:gd name="T76" fmla="*/ 109 w 359"/>
                    <a:gd name="T77" fmla="*/ 394 h 431"/>
                    <a:gd name="T78" fmla="*/ 48 w 359"/>
                    <a:gd name="T79" fmla="*/ 424 h 431"/>
                    <a:gd name="T80" fmla="*/ 19 w 359"/>
                    <a:gd name="T81" fmla="*/ 431 h 431"/>
                    <a:gd name="T82" fmla="*/ 7 w 359"/>
                    <a:gd name="T83" fmla="*/ 426 h 431"/>
                    <a:gd name="T84" fmla="*/ 1 w 359"/>
                    <a:gd name="T85" fmla="*/ 415 h 431"/>
                    <a:gd name="T86" fmla="*/ 1 w 359"/>
                    <a:gd name="T87" fmla="*/ 402 h 431"/>
                    <a:gd name="T88" fmla="*/ 9 w 359"/>
                    <a:gd name="T89" fmla="*/ 391 h 431"/>
                    <a:gd name="T90" fmla="*/ 56 w 359"/>
                    <a:gd name="T91" fmla="*/ 374 h 431"/>
                    <a:gd name="T92" fmla="*/ 73 w 359"/>
                    <a:gd name="T93" fmla="*/ 351 h 431"/>
                    <a:gd name="T94" fmla="*/ 71 w 359"/>
                    <a:gd name="T95" fmla="*/ 335 h 431"/>
                    <a:gd name="T96" fmla="*/ 64 w 359"/>
                    <a:gd name="T97" fmla="*/ 326 h 431"/>
                    <a:gd name="T98" fmla="*/ 51 w 359"/>
                    <a:gd name="T99" fmla="*/ 320 h 431"/>
                    <a:gd name="T100" fmla="*/ 19 w 359"/>
                    <a:gd name="T101" fmla="*/ 32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grpSp>
          <p:sp>
            <p:nvSpPr>
              <p:cNvPr id="73" name="Freeform 77"/>
              <p:cNvSpPr>
                <a:spLocks/>
              </p:cNvSpPr>
              <p:nvPr>
                <p:custDataLst>
                  <p:tags r:id="rId57"/>
                </p:custDataLst>
              </p:nvPr>
            </p:nvSpPr>
            <p:spPr bwMode="auto">
              <a:xfrm>
                <a:off x="10715545" y="4050298"/>
                <a:ext cx="15162" cy="73588"/>
              </a:xfrm>
              <a:custGeom>
                <a:avLst/>
                <a:gdLst>
                  <a:gd name="T0" fmla="*/ 0 w 21"/>
                  <a:gd name="T1" fmla="*/ 43 h 62"/>
                  <a:gd name="T2" fmla="*/ 1 w 21"/>
                  <a:gd name="T3" fmla="*/ 29 h 62"/>
                  <a:gd name="T4" fmla="*/ 3 w 21"/>
                  <a:gd name="T5" fmla="*/ 17 h 62"/>
                  <a:gd name="T6" fmla="*/ 4 w 21"/>
                  <a:gd name="T7" fmla="*/ 11 h 62"/>
                  <a:gd name="T8" fmla="*/ 6 w 21"/>
                  <a:gd name="T9" fmla="*/ 7 h 62"/>
                  <a:gd name="T10" fmla="*/ 9 w 21"/>
                  <a:gd name="T11" fmla="*/ 3 h 62"/>
                  <a:gd name="T12" fmla="*/ 15 w 21"/>
                  <a:gd name="T13" fmla="*/ 0 h 62"/>
                  <a:gd name="T14" fmla="*/ 15 w 21"/>
                  <a:gd name="T15" fmla="*/ 15 h 62"/>
                  <a:gd name="T16" fmla="*/ 18 w 21"/>
                  <a:gd name="T17" fmla="*/ 31 h 62"/>
                  <a:gd name="T18" fmla="*/ 20 w 21"/>
                  <a:gd name="T19" fmla="*/ 44 h 62"/>
                  <a:gd name="T20" fmla="*/ 21 w 21"/>
                  <a:gd name="T21" fmla="*/ 49 h 62"/>
                  <a:gd name="T22" fmla="*/ 10 w 21"/>
                  <a:gd name="T23" fmla="*/ 55 h 62"/>
                  <a:gd name="T24" fmla="*/ 0 w 21"/>
                  <a:gd name="T25" fmla="*/ 62 h 62"/>
                  <a:gd name="T26" fmla="*/ 0 w 21"/>
                  <a:gd name="T2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74" name="Freeform 78"/>
              <p:cNvSpPr>
                <a:spLocks/>
              </p:cNvSpPr>
              <p:nvPr>
                <p:custDataLst>
                  <p:tags r:id="rId58"/>
                </p:custDataLst>
              </p:nvPr>
            </p:nvSpPr>
            <p:spPr bwMode="auto">
              <a:xfrm>
                <a:off x="11872882" y="5211354"/>
                <a:ext cx="22743" cy="73588"/>
              </a:xfrm>
              <a:custGeom>
                <a:avLst/>
                <a:gdLst>
                  <a:gd name="T0" fmla="*/ 0 w 33"/>
                  <a:gd name="T1" fmla="*/ 0 h 24"/>
                  <a:gd name="T2" fmla="*/ 5 w 33"/>
                  <a:gd name="T3" fmla="*/ 5 h 24"/>
                  <a:gd name="T4" fmla="*/ 10 w 33"/>
                  <a:gd name="T5" fmla="*/ 10 h 24"/>
                  <a:gd name="T6" fmla="*/ 11 w 33"/>
                  <a:gd name="T7" fmla="*/ 13 h 24"/>
                  <a:gd name="T8" fmla="*/ 12 w 33"/>
                  <a:gd name="T9" fmla="*/ 16 h 24"/>
                  <a:gd name="T10" fmla="*/ 13 w 33"/>
                  <a:gd name="T11" fmla="*/ 20 h 24"/>
                  <a:gd name="T12" fmla="*/ 13 w 33"/>
                  <a:gd name="T13" fmla="*/ 24 h 24"/>
                  <a:gd name="T14" fmla="*/ 33 w 33"/>
                  <a:gd name="T15" fmla="*/ 0 h 24"/>
                  <a:gd name="T16" fmla="*/ 24 w 33"/>
                  <a:gd name="T17" fmla="*/ 0 h 24"/>
                  <a:gd name="T18" fmla="*/ 16 w 33"/>
                  <a:gd name="T19" fmla="*/ 0 h 24"/>
                  <a:gd name="T20" fmla="*/ 9 w 33"/>
                  <a:gd name="T21" fmla="*/ 0 h 24"/>
                  <a:gd name="T22" fmla="*/ 0 w 33"/>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75" name="Freeform 79"/>
              <p:cNvSpPr>
                <a:spLocks/>
              </p:cNvSpPr>
              <p:nvPr>
                <p:custDataLst>
                  <p:tags r:id="rId59"/>
                </p:custDataLst>
              </p:nvPr>
            </p:nvSpPr>
            <p:spPr bwMode="auto">
              <a:xfrm>
                <a:off x="11908260" y="5223619"/>
                <a:ext cx="27797" cy="75632"/>
              </a:xfrm>
              <a:custGeom>
                <a:avLst/>
                <a:gdLst>
                  <a:gd name="T0" fmla="*/ 26 w 33"/>
                  <a:gd name="T1" fmla="*/ 25 h 25"/>
                  <a:gd name="T2" fmla="*/ 29 w 33"/>
                  <a:gd name="T3" fmla="*/ 22 h 25"/>
                  <a:gd name="T4" fmla="*/ 33 w 33"/>
                  <a:gd name="T5" fmla="*/ 18 h 25"/>
                  <a:gd name="T6" fmla="*/ 33 w 33"/>
                  <a:gd name="T7" fmla="*/ 0 h 25"/>
                  <a:gd name="T8" fmla="*/ 25 w 33"/>
                  <a:gd name="T9" fmla="*/ 0 h 25"/>
                  <a:gd name="T10" fmla="*/ 16 w 33"/>
                  <a:gd name="T11" fmla="*/ 0 h 25"/>
                  <a:gd name="T12" fmla="*/ 6 w 33"/>
                  <a:gd name="T13" fmla="*/ 0 h 25"/>
                  <a:gd name="T14" fmla="*/ 0 w 33"/>
                  <a:gd name="T15" fmla="*/ 0 h 25"/>
                  <a:gd name="T16" fmla="*/ 26 w 33"/>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76" name="Freeform 80"/>
              <p:cNvSpPr>
                <a:spLocks/>
              </p:cNvSpPr>
              <p:nvPr>
                <p:custDataLst>
                  <p:tags r:id="rId60"/>
                </p:custDataLst>
              </p:nvPr>
            </p:nvSpPr>
            <p:spPr bwMode="auto">
              <a:xfrm>
                <a:off x="10816623" y="4035988"/>
                <a:ext cx="2528" cy="71545"/>
              </a:xfrm>
              <a:custGeom>
                <a:avLst/>
                <a:gdLst>
                  <a:gd name="T0" fmla="*/ 0 w 7"/>
                  <a:gd name="T1" fmla="*/ 7 w 7"/>
                  <a:gd name="T2" fmla="*/ 0 w 7"/>
                </a:gdLst>
                <a:ahLst/>
                <a:cxnLst>
                  <a:cxn ang="0">
                    <a:pos x="T0" y="0"/>
                  </a:cxn>
                  <a:cxn ang="0">
                    <a:pos x="T1" y="0"/>
                  </a:cxn>
                  <a:cxn ang="0">
                    <a:pos x="T2" y="0"/>
                  </a:cxn>
                </a:cxnLst>
                <a:rect l="0" t="0" r="r" b="b"/>
                <a:pathLst>
                  <a:path w="7">
                    <a:moveTo>
                      <a:pt x="0" y="0"/>
                    </a:moveTo>
                    <a:lnTo>
                      <a:pt x="7" y="0"/>
                    </a:lnTo>
                    <a:lnTo>
                      <a:pt x="0" y="0"/>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77" name="Freeform 81"/>
              <p:cNvSpPr>
                <a:spLocks/>
              </p:cNvSpPr>
              <p:nvPr>
                <p:custDataLst>
                  <p:tags r:id="rId61"/>
                </p:custDataLst>
              </p:nvPr>
            </p:nvSpPr>
            <p:spPr bwMode="auto">
              <a:xfrm>
                <a:off x="10910120" y="3964445"/>
                <a:ext cx="10108" cy="73588"/>
              </a:xfrm>
              <a:custGeom>
                <a:avLst/>
                <a:gdLst>
                  <a:gd name="T0" fmla="*/ 16 w 16"/>
                  <a:gd name="T1" fmla="*/ 0 h 25"/>
                  <a:gd name="T2" fmla="*/ 16 w 16"/>
                  <a:gd name="T3" fmla="*/ 6 h 25"/>
                  <a:gd name="T4" fmla="*/ 14 w 16"/>
                  <a:gd name="T5" fmla="*/ 13 h 25"/>
                  <a:gd name="T6" fmla="*/ 13 w 16"/>
                  <a:gd name="T7" fmla="*/ 16 h 25"/>
                  <a:gd name="T8" fmla="*/ 11 w 16"/>
                  <a:gd name="T9" fmla="*/ 20 h 25"/>
                  <a:gd name="T10" fmla="*/ 7 w 16"/>
                  <a:gd name="T11" fmla="*/ 23 h 25"/>
                  <a:gd name="T12" fmla="*/ 3 w 16"/>
                  <a:gd name="T13" fmla="*/ 25 h 25"/>
                  <a:gd name="T14" fmla="*/ 1 w 16"/>
                  <a:gd name="T15" fmla="*/ 24 h 25"/>
                  <a:gd name="T16" fmla="*/ 0 w 16"/>
                  <a:gd name="T17" fmla="*/ 21 h 25"/>
                  <a:gd name="T18" fmla="*/ 1 w 16"/>
                  <a:gd name="T19" fmla="*/ 18 h 25"/>
                  <a:gd name="T20" fmla="*/ 2 w 16"/>
                  <a:gd name="T21" fmla="*/ 13 h 25"/>
                  <a:gd name="T22" fmla="*/ 4 w 16"/>
                  <a:gd name="T23" fmla="*/ 9 h 25"/>
                  <a:gd name="T24" fmla="*/ 7 w 16"/>
                  <a:gd name="T25" fmla="*/ 4 h 25"/>
                  <a:gd name="T26" fmla="*/ 11 w 16"/>
                  <a:gd name="T27" fmla="*/ 1 h 25"/>
                  <a:gd name="T28" fmla="*/ 16 w 16"/>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78" name="Freeform 82"/>
              <p:cNvSpPr>
                <a:spLocks/>
              </p:cNvSpPr>
              <p:nvPr>
                <p:custDataLst>
                  <p:tags r:id="rId62"/>
                </p:custDataLst>
              </p:nvPr>
            </p:nvSpPr>
            <p:spPr bwMode="auto">
              <a:xfrm>
                <a:off x="11089532" y="3821357"/>
                <a:ext cx="7582" cy="73588"/>
              </a:xfrm>
              <a:custGeom>
                <a:avLst/>
                <a:gdLst>
                  <a:gd name="T0" fmla="*/ 0 w 14"/>
                  <a:gd name="T1" fmla="*/ 0 h 18"/>
                  <a:gd name="T2" fmla="*/ 3 w 14"/>
                  <a:gd name="T3" fmla="*/ 1 h 18"/>
                  <a:gd name="T4" fmla="*/ 5 w 14"/>
                  <a:gd name="T5" fmla="*/ 2 h 18"/>
                  <a:gd name="T6" fmla="*/ 7 w 14"/>
                  <a:gd name="T7" fmla="*/ 4 h 18"/>
                  <a:gd name="T8" fmla="*/ 9 w 14"/>
                  <a:gd name="T9" fmla="*/ 7 h 18"/>
                  <a:gd name="T10" fmla="*/ 13 w 14"/>
                  <a:gd name="T11" fmla="*/ 13 h 18"/>
                  <a:gd name="T12" fmla="*/ 14 w 14"/>
                  <a:gd name="T13" fmla="*/ 18 h 18"/>
                  <a:gd name="T14" fmla="*/ 0 w 14"/>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79" name="Freeform 83"/>
              <p:cNvSpPr>
                <a:spLocks/>
              </p:cNvSpPr>
              <p:nvPr>
                <p:custDataLst>
                  <p:tags r:id="rId63"/>
                </p:custDataLst>
              </p:nvPr>
            </p:nvSpPr>
            <p:spPr bwMode="auto">
              <a:xfrm>
                <a:off x="11332118" y="4720767"/>
                <a:ext cx="42959" cy="75632"/>
              </a:xfrm>
              <a:custGeom>
                <a:avLst/>
                <a:gdLst>
                  <a:gd name="T0" fmla="*/ 0 w 67"/>
                  <a:gd name="T1" fmla="*/ 0 h 74"/>
                  <a:gd name="T2" fmla="*/ 1 w 67"/>
                  <a:gd name="T3" fmla="*/ 17 h 74"/>
                  <a:gd name="T4" fmla="*/ 3 w 67"/>
                  <a:gd name="T5" fmla="*/ 30 h 74"/>
                  <a:gd name="T6" fmla="*/ 7 w 67"/>
                  <a:gd name="T7" fmla="*/ 41 h 74"/>
                  <a:gd name="T8" fmla="*/ 12 w 67"/>
                  <a:gd name="T9" fmla="*/ 50 h 74"/>
                  <a:gd name="T10" fmla="*/ 17 w 67"/>
                  <a:gd name="T11" fmla="*/ 58 h 74"/>
                  <a:gd name="T12" fmla="*/ 23 w 67"/>
                  <a:gd name="T13" fmla="*/ 64 h 74"/>
                  <a:gd name="T14" fmla="*/ 28 w 67"/>
                  <a:gd name="T15" fmla="*/ 69 h 74"/>
                  <a:gd name="T16" fmla="*/ 33 w 67"/>
                  <a:gd name="T17" fmla="*/ 74 h 74"/>
                  <a:gd name="T18" fmla="*/ 44 w 67"/>
                  <a:gd name="T19" fmla="*/ 65 h 74"/>
                  <a:gd name="T20" fmla="*/ 55 w 67"/>
                  <a:gd name="T21" fmla="*/ 55 h 74"/>
                  <a:gd name="T22" fmla="*/ 59 w 67"/>
                  <a:gd name="T23" fmla="*/ 49 h 74"/>
                  <a:gd name="T24" fmla="*/ 63 w 67"/>
                  <a:gd name="T25" fmla="*/ 43 h 74"/>
                  <a:gd name="T26" fmla="*/ 66 w 67"/>
                  <a:gd name="T27" fmla="*/ 37 h 74"/>
                  <a:gd name="T28" fmla="*/ 67 w 67"/>
                  <a:gd name="T29" fmla="*/ 30 h 74"/>
                  <a:gd name="T30" fmla="*/ 67 w 67"/>
                  <a:gd name="T31" fmla="*/ 25 h 74"/>
                  <a:gd name="T32" fmla="*/ 67 w 67"/>
                  <a:gd name="T33" fmla="*/ 18 h 74"/>
                  <a:gd name="T34" fmla="*/ 67 w 67"/>
                  <a:gd name="T35" fmla="*/ 9 h 74"/>
                  <a:gd name="T36" fmla="*/ 67 w 67"/>
                  <a:gd name="T37" fmla="*/ 0 h 74"/>
                  <a:gd name="T38" fmla="*/ 48 w 67"/>
                  <a:gd name="T39" fmla="*/ 0 h 74"/>
                  <a:gd name="T40" fmla="*/ 33 w 67"/>
                  <a:gd name="T41" fmla="*/ 0 h 74"/>
                  <a:gd name="T42" fmla="*/ 17 w 67"/>
                  <a:gd name="T43" fmla="*/ 0 h 74"/>
                  <a:gd name="T44" fmla="*/ 0 w 67"/>
                  <a:gd name="T4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80" name="Freeform 84"/>
              <p:cNvSpPr>
                <a:spLocks/>
              </p:cNvSpPr>
              <p:nvPr>
                <p:custDataLst>
                  <p:tags r:id="rId64"/>
                </p:custDataLst>
              </p:nvPr>
            </p:nvSpPr>
            <p:spPr bwMode="auto">
              <a:xfrm>
                <a:off x="11433195" y="4739163"/>
                <a:ext cx="20216" cy="73588"/>
              </a:xfrm>
              <a:custGeom>
                <a:avLst/>
                <a:gdLst>
                  <a:gd name="T0" fmla="*/ 0 w 34"/>
                  <a:gd name="T1" fmla="*/ 0 h 38"/>
                  <a:gd name="T2" fmla="*/ 2 w 34"/>
                  <a:gd name="T3" fmla="*/ 3 h 38"/>
                  <a:gd name="T4" fmla="*/ 4 w 34"/>
                  <a:gd name="T5" fmla="*/ 7 h 38"/>
                  <a:gd name="T6" fmla="*/ 5 w 34"/>
                  <a:gd name="T7" fmla="*/ 11 h 38"/>
                  <a:gd name="T8" fmla="*/ 6 w 34"/>
                  <a:gd name="T9" fmla="*/ 16 h 38"/>
                  <a:gd name="T10" fmla="*/ 10 w 34"/>
                  <a:gd name="T11" fmla="*/ 28 h 38"/>
                  <a:gd name="T12" fmla="*/ 13 w 34"/>
                  <a:gd name="T13" fmla="*/ 38 h 38"/>
                  <a:gd name="T14" fmla="*/ 16 w 34"/>
                  <a:gd name="T15" fmla="*/ 37 h 38"/>
                  <a:gd name="T16" fmla="*/ 20 w 34"/>
                  <a:gd name="T17" fmla="*/ 36 h 38"/>
                  <a:gd name="T18" fmla="*/ 23 w 34"/>
                  <a:gd name="T19" fmla="*/ 34 h 38"/>
                  <a:gd name="T20" fmla="*/ 26 w 34"/>
                  <a:gd name="T21" fmla="*/ 31 h 38"/>
                  <a:gd name="T22" fmla="*/ 28 w 34"/>
                  <a:gd name="T23" fmla="*/ 28 h 38"/>
                  <a:gd name="T24" fmla="*/ 32 w 34"/>
                  <a:gd name="T25" fmla="*/ 24 h 38"/>
                  <a:gd name="T26" fmla="*/ 33 w 34"/>
                  <a:gd name="T27" fmla="*/ 21 h 38"/>
                  <a:gd name="T28" fmla="*/ 34 w 34"/>
                  <a:gd name="T29" fmla="*/ 19 h 38"/>
                  <a:gd name="T30" fmla="*/ 31 w 34"/>
                  <a:gd name="T31" fmla="*/ 18 h 38"/>
                  <a:gd name="T32" fmla="*/ 28 w 34"/>
                  <a:gd name="T33" fmla="*/ 17 h 38"/>
                  <a:gd name="T34" fmla="*/ 26 w 34"/>
                  <a:gd name="T35" fmla="*/ 14 h 38"/>
                  <a:gd name="T36" fmla="*/ 24 w 34"/>
                  <a:gd name="T37" fmla="*/ 12 h 38"/>
                  <a:gd name="T38" fmla="*/ 19 w 34"/>
                  <a:gd name="T39" fmla="*/ 6 h 38"/>
                  <a:gd name="T40" fmla="*/ 13 w 34"/>
                  <a:gd name="T41" fmla="*/ 0 h 38"/>
                  <a:gd name="T42" fmla="*/ 6 w 34"/>
                  <a:gd name="T43" fmla="*/ 0 h 38"/>
                  <a:gd name="T44" fmla="*/ 0 w 34"/>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81" name="Freeform 85"/>
              <p:cNvSpPr>
                <a:spLocks/>
              </p:cNvSpPr>
              <p:nvPr>
                <p:custDataLst>
                  <p:tags r:id="rId65"/>
                </p:custDataLst>
              </p:nvPr>
            </p:nvSpPr>
            <p:spPr bwMode="auto">
              <a:xfrm>
                <a:off x="11205771" y="4450944"/>
                <a:ext cx="40431" cy="71543"/>
              </a:xfrm>
              <a:custGeom>
                <a:avLst/>
                <a:gdLst>
                  <a:gd name="T0" fmla="*/ 53 w 53"/>
                  <a:gd name="T1" fmla="*/ 23 h 23"/>
                  <a:gd name="T2" fmla="*/ 53 w 53"/>
                  <a:gd name="T3" fmla="*/ 4 h 23"/>
                  <a:gd name="T4" fmla="*/ 49 w 53"/>
                  <a:gd name="T5" fmla="*/ 2 h 23"/>
                  <a:gd name="T6" fmla="*/ 45 w 53"/>
                  <a:gd name="T7" fmla="*/ 1 h 23"/>
                  <a:gd name="T8" fmla="*/ 42 w 53"/>
                  <a:gd name="T9" fmla="*/ 0 h 23"/>
                  <a:gd name="T10" fmla="*/ 38 w 53"/>
                  <a:gd name="T11" fmla="*/ 0 h 23"/>
                  <a:gd name="T12" fmla="*/ 31 w 53"/>
                  <a:gd name="T13" fmla="*/ 1 h 23"/>
                  <a:gd name="T14" fmla="*/ 24 w 53"/>
                  <a:gd name="T15" fmla="*/ 4 h 23"/>
                  <a:gd name="T16" fmla="*/ 11 w 53"/>
                  <a:gd name="T17" fmla="*/ 13 h 23"/>
                  <a:gd name="T18" fmla="*/ 0 w 53"/>
                  <a:gd name="T19" fmla="*/ 23 h 23"/>
                  <a:gd name="T20" fmla="*/ 53 w 53"/>
                  <a:gd name="T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82" name="Freeform 86"/>
              <p:cNvSpPr>
                <a:spLocks/>
              </p:cNvSpPr>
              <p:nvPr>
                <p:custDataLst>
                  <p:tags r:id="rId66"/>
                </p:custDataLst>
              </p:nvPr>
            </p:nvSpPr>
            <p:spPr bwMode="auto">
              <a:xfrm>
                <a:off x="11114801" y="4418238"/>
                <a:ext cx="17689" cy="73588"/>
              </a:xfrm>
              <a:custGeom>
                <a:avLst/>
                <a:gdLst>
                  <a:gd name="T0" fmla="*/ 0 w 26"/>
                  <a:gd name="T1" fmla="*/ 0 h 12"/>
                  <a:gd name="T2" fmla="*/ 4 w 26"/>
                  <a:gd name="T3" fmla="*/ 4 h 12"/>
                  <a:gd name="T4" fmla="*/ 11 w 26"/>
                  <a:gd name="T5" fmla="*/ 8 h 12"/>
                  <a:gd name="T6" fmla="*/ 14 w 26"/>
                  <a:gd name="T7" fmla="*/ 9 h 12"/>
                  <a:gd name="T8" fmla="*/ 18 w 26"/>
                  <a:gd name="T9" fmla="*/ 11 h 12"/>
                  <a:gd name="T10" fmla="*/ 22 w 26"/>
                  <a:gd name="T11" fmla="*/ 11 h 12"/>
                  <a:gd name="T12" fmla="*/ 26 w 26"/>
                  <a:gd name="T13" fmla="*/ 12 h 12"/>
                  <a:gd name="T14" fmla="*/ 21 w 26"/>
                  <a:gd name="T15" fmla="*/ 7 h 12"/>
                  <a:gd name="T16" fmla="*/ 13 w 26"/>
                  <a:gd name="T17" fmla="*/ 3 h 12"/>
                  <a:gd name="T18" fmla="*/ 5 w 26"/>
                  <a:gd name="T19" fmla="*/ 1 h 12"/>
                  <a:gd name="T20" fmla="*/ 0 w 26"/>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83" name="Freeform 87"/>
              <p:cNvSpPr>
                <a:spLocks/>
              </p:cNvSpPr>
              <p:nvPr>
                <p:custDataLst>
                  <p:tags r:id="rId67"/>
                </p:custDataLst>
              </p:nvPr>
            </p:nvSpPr>
            <p:spPr bwMode="auto">
              <a:xfrm>
                <a:off x="11433195" y="4845457"/>
                <a:ext cx="50539" cy="73588"/>
              </a:xfrm>
              <a:custGeom>
                <a:avLst/>
                <a:gdLst>
                  <a:gd name="T0" fmla="*/ 0 w 73"/>
                  <a:gd name="T1" fmla="*/ 20 w 73"/>
                  <a:gd name="T2" fmla="*/ 37 w 73"/>
                  <a:gd name="T3" fmla="*/ 55 w 73"/>
                  <a:gd name="T4" fmla="*/ 73 w 73"/>
                </a:gdLst>
                <a:ahLst/>
                <a:cxnLst>
                  <a:cxn ang="0">
                    <a:pos x="T0" y="0"/>
                  </a:cxn>
                  <a:cxn ang="0">
                    <a:pos x="T1" y="0"/>
                  </a:cxn>
                  <a:cxn ang="0">
                    <a:pos x="T2" y="0"/>
                  </a:cxn>
                  <a:cxn ang="0">
                    <a:pos x="T3" y="0"/>
                  </a:cxn>
                  <a:cxn ang="0">
                    <a:pos x="T4" y="0"/>
                  </a:cxn>
                </a:cxnLst>
                <a:rect l="0" t="0" r="r" b="b"/>
                <a:pathLst>
                  <a:path w="73">
                    <a:moveTo>
                      <a:pt x="0" y="0"/>
                    </a:moveTo>
                    <a:lnTo>
                      <a:pt x="20" y="0"/>
                    </a:lnTo>
                    <a:lnTo>
                      <a:pt x="37" y="0"/>
                    </a:lnTo>
                    <a:lnTo>
                      <a:pt x="55" y="0"/>
                    </a:lnTo>
                    <a:lnTo>
                      <a:pt x="73" y="0"/>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84" name="Freeform 88"/>
              <p:cNvSpPr>
                <a:spLocks/>
              </p:cNvSpPr>
              <p:nvPr>
                <p:custDataLst>
                  <p:tags r:id="rId68"/>
                </p:custDataLst>
              </p:nvPr>
            </p:nvSpPr>
            <p:spPr bwMode="auto">
              <a:xfrm>
                <a:off x="11362441" y="4831149"/>
                <a:ext cx="35377" cy="73588"/>
              </a:xfrm>
              <a:custGeom>
                <a:avLst/>
                <a:gdLst>
                  <a:gd name="T0" fmla="*/ 0 w 53"/>
                  <a:gd name="T1" fmla="*/ 0 h 3"/>
                  <a:gd name="T2" fmla="*/ 14 w 53"/>
                  <a:gd name="T3" fmla="*/ 0 h 3"/>
                  <a:gd name="T4" fmla="*/ 27 w 53"/>
                  <a:gd name="T5" fmla="*/ 3 h 3"/>
                  <a:gd name="T6" fmla="*/ 32 w 53"/>
                  <a:gd name="T7" fmla="*/ 3 h 3"/>
                  <a:gd name="T8" fmla="*/ 39 w 53"/>
                  <a:gd name="T9" fmla="*/ 3 h 3"/>
                  <a:gd name="T10" fmla="*/ 45 w 53"/>
                  <a:gd name="T11" fmla="*/ 1 h 3"/>
                  <a:gd name="T12" fmla="*/ 53 w 5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85" name="Line 89"/>
              <p:cNvSpPr>
                <a:spLocks noChangeShapeType="1"/>
              </p:cNvSpPr>
              <p:nvPr>
                <p:custDataLst>
                  <p:tags r:id="rId69"/>
                </p:custDataLst>
              </p:nvPr>
            </p:nvSpPr>
            <p:spPr bwMode="auto">
              <a:xfrm>
                <a:off x="11415508" y="4812751"/>
                <a:ext cx="32849" cy="8176"/>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913852"/>
                <a:endParaRPr lang="en-US" sz="1798" dirty="0">
                  <a:solidFill>
                    <a:prstClr val="black"/>
                  </a:solidFill>
                  <a:latin typeface="Calibri" panose="020F0502020204030204"/>
                </a:endParaRPr>
              </a:p>
            </p:txBody>
          </p:sp>
          <p:sp>
            <p:nvSpPr>
              <p:cNvPr id="86" name="Freeform 90"/>
              <p:cNvSpPr>
                <a:spLocks/>
              </p:cNvSpPr>
              <p:nvPr>
                <p:custDataLst>
                  <p:tags r:id="rId70"/>
                </p:custDataLst>
              </p:nvPr>
            </p:nvSpPr>
            <p:spPr bwMode="auto">
              <a:xfrm>
                <a:off x="11448357" y="4820928"/>
                <a:ext cx="2528" cy="73588"/>
              </a:xfrm>
              <a:custGeom>
                <a:avLst/>
                <a:gdLst>
                  <a:gd name="T0" fmla="*/ 0 h 13"/>
                  <a:gd name="T1" fmla="*/ 6 h 13"/>
                  <a:gd name="T2" fmla="*/ 13 h 13"/>
                </a:gdLst>
                <a:ahLst/>
                <a:cxnLst>
                  <a:cxn ang="0">
                    <a:pos x="0" y="T0"/>
                  </a:cxn>
                  <a:cxn ang="0">
                    <a:pos x="0" y="T1"/>
                  </a:cxn>
                  <a:cxn ang="0">
                    <a:pos x="0" y="T2"/>
                  </a:cxn>
                </a:cxnLst>
                <a:rect l="0" t="0" r="r" b="b"/>
                <a:pathLst>
                  <a:path h="13">
                    <a:moveTo>
                      <a:pt x="0" y="0"/>
                    </a:moveTo>
                    <a:lnTo>
                      <a:pt x="0" y="6"/>
                    </a:lnTo>
                    <a:lnTo>
                      <a:pt x="0" y="13"/>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87" name="Freeform 91"/>
              <p:cNvSpPr>
                <a:spLocks/>
              </p:cNvSpPr>
              <p:nvPr>
                <p:custDataLst>
                  <p:tags r:id="rId71"/>
                </p:custDataLst>
              </p:nvPr>
            </p:nvSpPr>
            <p:spPr bwMode="auto">
              <a:xfrm>
                <a:off x="11375077" y="4812751"/>
                <a:ext cx="22742" cy="75633"/>
              </a:xfrm>
              <a:custGeom>
                <a:avLst/>
                <a:gdLst>
                  <a:gd name="T0" fmla="*/ 0 w 26"/>
                  <a:gd name="T1" fmla="*/ 15 w 26"/>
                  <a:gd name="T2" fmla="*/ 26 w 26"/>
                </a:gdLst>
                <a:ahLst/>
                <a:cxnLst>
                  <a:cxn ang="0">
                    <a:pos x="T0" y="0"/>
                  </a:cxn>
                  <a:cxn ang="0">
                    <a:pos x="T1" y="0"/>
                  </a:cxn>
                  <a:cxn ang="0">
                    <a:pos x="T2" y="0"/>
                  </a:cxn>
                </a:cxnLst>
                <a:rect l="0" t="0" r="r" b="b"/>
                <a:pathLst>
                  <a:path w="26">
                    <a:moveTo>
                      <a:pt x="0" y="0"/>
                    </a:moveTo>
                    <a:lnTo>
                      <a:pt x="15" y="0"/>
                    </a:lnTo>
                    <a:lnTo>
                      <a:pt x="26" y="0"/>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88" name="Freeform 92"/>
              <p:cNvSpPr>
                <a:spLocks/>
              </p:cNvSpPr>
              <p:nvPr>
                <p:custDataLst>
                  <p:tags r:id="rId72"/>
                </p:custDataLst>
              </p:nvPr>
            </p:nvSpPr>
            <p:spPr bwMode="auto">
              <a:xfrm>
                <a:off x="11364969" y="4788222"/>
                <a:ext cx="10108" cy="77676"/>
              </a:xfrm>
              <a:custGeom>
                <a:avLst/>
                <a:gdLst>
                  <a:gd name="T0" fmla="*/ 20 w 20"/>
                  <a:gd name="T1" fmla="*/ 0 h 25"/>
                  <a:gd name="T2" fmla="*/ 0 w 20"/>
                  <a:gd name="T3" fmla="*/ 13 h 25"/>
                  <a:gd name="T4" fmla="*/ 4 w 20"/>
                  <a:gd name="T5" fmla="*/ 18 h 25"/>
                  <a:gd name="T6" fmla="*/ 10 w 20"/>
                  <a:gd name="T7" fmla="*/ 21 h 25"/>
                  <a:gd name="T8" fmla="*/ 14 w 20"/>
                  <a:gd name="T9" fmla="*/ 24 h 25"/>
                  <a:gd name="T10" fmla="*/ 20 w 20"/>
                  <a:gd name="T11" fmla="*/ 25 h 25"/>
                  <a:gd name="T12" fmla="*/ 20 w 20"/>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89" name="Freeform 93"/>
              <p:cNvSpPr>
                <a:spLocks/>
              </p:cNvSpPr>
              <p:nvPr>
                <p:custDataLst>
                  <p:tags r:id="rId73"/>
                </p:custDataLst>
              </p:nvPr>
            </p:nvSpPr>
            <p:spPr bwMode="auto">
              <a:xfrm>
                <a:off x="11493842" y="4436634"/>
                <a:ext cx="2528" cy="73588"/>
              </a:xfrm>
              <a:custGeom>
                <a:avLst/>
                <a:gdLst>
                  <a:gd name="T0" fmla="*/ 0 w 6"/>
                  <a:gd name="T1" fmla="*/ 24 h 24"/>
                  <a:gd name="T2" fmla="*/ 0 w 6"/>
                  <a:gd name="T3" fmla="*/ 0 h 24"/>
                  <a:gd name="T4" fmla="*/ 6 w 6"/>
                  <a:gd name="T5" fmla="*/ 12 h 24"/>
                  <a:gd name="T6" fmla="*/ 0 w 6"/>
                  <a:gd name="T7" fmla="*/ 24 h 24"/>
                </a:gdLst>
                <a:ahLst/>
                <a:cxnLst>
                  <a:cxn ang="0">
                    <a:pos x="T0" y="T1"/>
                  </a:cxn>
                  <a:cxn ang="0">
                    <a:pos x="T2" y="T3"/>
                  </a:cxn>
                  <a:cxn ang="0">
                    <a:pos x="T4" y="T5"/>
                  </a:cxn>
                  <a:cxn ang="0">
                    <a:pos x="T6" y="T7"/>
                  </a:cxn>
                </a:cxnLst>
                <a:rect l="0" t="0" r="r" b="b"/>
                <a:pathLst>
                  <a:path w="6" h="24">
                    <a:moveTo>
                      <a:pt x="0" y="24"/>
                    </a:moveTo>
                    <a:lnTo>
                      <a:pt x="0" y="0"/>
                    </a:lnTo>
                    <a:lnTo>
                      <a:pt x="6" y="12"/>
                    </a:lnTo>
                    <a:lnTo>
                      <a:pt x="0" y="24"/>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90" name="Freeform 104"/>
              <p:cNvSpPr>
                <a:spLocks/>
              </p:cNvSpPr>
              <p:nvPr>
                <p:custDataLst>
                  <p:tags r:id="rId74"/>
                </p:custDataLst>
              </p:nvPr>
            </p:nvSpPr>
            <p:spPr bwMode="auto">
              <a:xfrm>
                <a:off x="9040186" y="3835665"/>
                <a:ext cx="10108" cy="73588"/>
              </a:xfrm>
              <a:custGeom>
                <a:avLst/>
                <a:gdLst>
                  <a:gd name="T0" fmla="*/ 13 w 26"/>
                  <a:gd name="T1" fmla="*/ 111 h 111"/>
                  <a:gd name="T2" fmla="*/ 9 w 26"/>
                  <a:gd name="T3" fmla="*/ 103 h 111"/>
                  <a:gd name="T4" fmla="*/ 4 w 26"/>
                  <a:gd name="T5" fmla="*/ 95 h 111"/>
                  <a:gd name="T6" fmla="*/ 2 w 26"/>
                  <a:gd name="T7" fmla="*/ 91 h 111"/>
                  <a:gd name="T8" fmla="*/ 1 w 26"/>
                  <a:gd name="T9" fmla="*/ 87 h 111"/>
                  <a:gd name="T10" fmla="*/ 0 w 26"/>
                  <a:gd name="T11" fmla="*/ 80 h 111"/>
                  <a:gd name="T12" fmla="*/ 0 w 26"/>
                  <a:gd name="T13" fmla="*/ 74 h 111"/>
                  <a:gd name="T14" fmla="*/ 0 w 26"/>
                  <a:gd name="T15" fmla="*/ 61 h 111"/>
                  <a:gd name="T16" fmla="*/ 1 w 26"/>
                  <a:gd name="T17" fmla="*/ 51 h 111"/>
                  <a:gd name="T18" fmla="*/ 3 w 26"/>
                  <a:gd name="T19" fmla="*/ 41 h 111"/>
                  <a:gd name="T20" fmla="*/ 5 w 26"/>
                  <a:gd name="T21" fmla="*/ 33 h 111"/>
                  <a:gd name="T22" fmla="*/ 9 w 26"/>
                  <a:gd name="T23" fmla="*/ 24 h 111"/>
                  <a:gd name="T24" fmla="*/ 14 w 26"/>
                  <a:gd name="T25" fmla="*/ 17 h 111"/>
                  <a:gd name="T26" fmla="*/ 20 w 26"/>
                  <a:gd name="T27" fmla="*/ 9 h 111"/>
                  <a:gd name="T28" fmla="*/ 26 w 26"/>
                  <a:gd name="T29" fmla="*/ 0 h 111"/>
                  <a:gd name="T30" fmla="*/ 26 w 26"/>
                  <a:gd name="T31" fmla="*/ 6 h 111"/>
                  <a:gd name="T32" fmla="*/ 26 w 26"/>
                  <a:gd name="T33" fmla="*/ 13 h 111"/>
                  <a:gd name="T34" fmla="*/ 26 w 26"/>
                  <a:gd name="T35" fmla="*/ 22 h 111"/>
                  <a:gd name="T36" fmla="*/ 26 w 26"/>
                  <a:gd name="T37" fmla="*/ 32 h 111"/>
                  <a:gd name="T38" fmla="*/ 25 w 26"/>
                  <a:gd name="T39" fmla="*/ 44 h 111"/>
                  <a:gd name="T40" fmla="*/ 22 w 26"/>
                  <a:gd name="T41" fmla="*/ 56 h 111"/>
                  <a:gd name="T42" fmla="*/ 18 w 26"/>
                  <a:gd name="T43" fmla="*/ 67 h 111"/>
                  <a:gd name="T44" fmla="*/ 13 w 26"/>
                  <a:gd name="T45" fmla="*/ 80 h 111"/>
                  <a:gd name="T46" fmla="*/ 13 w 26"/>
                  <a:gd name="T4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91" name="Freeform 105"/>
              <p:cNvSpPr>
                <a:spLocks/>
              </p:cNvSpPr>
              <p:nvPr>
                <p:custDataLst>
                  <p:tags r:id="rId75"/>
                </p:custDataLst>
              </p:nvPr>
            </p:nvSpPr>
            <p:spPr bwMode="auto">
              <a:xfrm>
                <a:off x="4105077" y="6591130"/>
                <a:ext cx="85916" cy="75633"/>
              </a:xfrm>
              <a:custGeom>
                <a:avLst/>
                <a:gdLst>
                  <a:gd name="T0" fmla="*/ 0 w 126"/>
                  <a:gd name="T1" fmla="*/ 19 h 62"/>
                  <a:gd name="T2" fmla="*/ 11 w 126"/>
                  <a:gd name="T3" fmla="*/ 20 h 62"/>
                  <a:gd name="T4" fmla="*/ 21 w 126"/>
                  <a:gd name="T5" fmla="*/ 21 h 62"/>
                  <a:gd name="T6" fmla="*/ 29 w 126"/>
                  <a:gd name="T7" fmla="*/ 23 h 62"/>
                  <a:gd name="T8" fmla="*/ 36 w 126"/>
                  <a:gd name="T9" fmla="*/ 26 h 62"/>
                  <a:gd name="T10" fmla="*/ 50 w 126"/>
                  <a:gd name="T11" fmla="*/ 33 h 62"/>
                  <a:gd name="T12" fmla="*/ 61 w 126"/>
                  <a:gd name="T13" fmla="*/ 40 h 62"/>
                  <a:gd name="T14" fmla="*/ 70 w 126"/>
                  <a:gd name="T15" fmla="*/ 48 h 62"/>
                  <a:gd name="T16" fmla="*/ 79 w 126"/>
                  <a:gd name="T17" fmla="*/ 55 h 62"/>
                  <a:gd name="T18" fmla="*/ 84 w 126"/>
                  <a:gd name="T19" fmla="*/ 58 h 62"/>
                  <a:gd name="T20" fmla="*/ 89 w 126"/>
                  <a:gd name="T21" fmla="*/ 60 h 62"/>
                  <a:gd name="T22" fmla="*/ 95 w 126"/>
                  <a:gd name="T23" fmla="*/ 61 h 62"/>
                  <a:gd name="T24" fmla="*/ 100 w 126"/>
                  <a:gd name="T25" fmla="*/ 62 h 62"/>
                  <a:gd name="T26" fmla="*/ 105 w 126"/>
                  <a:gd name="T27" fmla="*/ 61 h 62"/>
                  <a:gd name="T28" fmla="*/ 109 w 126"/>
                  <a:gd name="T29" fmla="*/ 60 h 62"/>
                  <a:gd name="T30" fmla="*/ 113 w 126"/>
                  <a:gd name="T31" fmla="*/ 58 h 62"/>
                  <a:gd name="T32" fmla="*/ 117 w 126"/>
                  <a:gd name="T33" fmla="*/ 56 h 62"/>
                  <a:gd name="T34" fmla="*/ 122 w 126"/>
                  <a:gd name="T35" fmla="*/ 51 h 62"/>
                  <a:gd name="T36" fmla="*/ 126 w 126"/>
                  <a:gd name="T37" fmla="*/ 49 h 62"/>
                  <a:gd name="T38" fmla="*/ 110 w 126"/>
                  <a:gd name="T39" fmla="*/ 33 h 62"/>
                  <a:gd name="T40" fmla="*/ 96 w 126"/>
                  <a:gd name="T41" fmla="*/ 21 h 62"/>
                  <a:gd name="T42" fmla="*/ 89 w 126"/>
                  <a:gd name="T43" fmla="*/ 15 h 62"/>
                  <a:gd name="T44" fmla="*/ 81 w 126"/>
                  <a:gd name="T45" fmla="*/ 9 h 62"/>
                  <a:gd name="T46" fmla="*/ 72 w 126"/>
                  <a:gd name="T47" fmla="*/ 5 h 62"/>
                  <a:gd name="T48" fmla="*/ 61 w 126"/>
                  <a:gd name="T49" fmla="*/ 0 h 62"/>
                  <a:gd name="T50" fmla="*/ 0 w 126"/>
                  <a:gd name="T51" fmla="*/ 0 h 62"/>
                  <a:gd name="T52" fmla="*/ 0 w 126"/>
                  <a:gd name="T53" fmla="*/ 9 h 62"/>
                  <a:gd name="T54" fmla="*/ 0 w 126"/>
                  <a:gd name="T55" fmla="*/ 1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FF0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92" name="Freeform 107"/>
              <p:cNvSpPr>
                <a:spLocks/>
              </p:cNvSpPr>
              <p:nvPr>
                <p:custDataLst>
                  <p:tags r:id="rId76"/>
                </p:custDataLst>
              </p:nvPr>
            </p:nvSpPr>
            <p:spPr bwMode="auto">
              <a:xfrm>
                <a:off x="11198191" y="2224904"/>
                <a:ext cx="32849" cy="73588"/>
              </a:xfrm>
              <a:custGeom>
                <a:avLst/>
                <a:gdLst>
                  <a:gd name="T0" fmla="*/ 46 w 46"/>
                  <a:gd name="T1" fmla="*/ 0 h 16"/>
                  <a:gd name="T2" fmla="*/ 40 w 46"/>
                  <a:gd name="T3" fmla="*/ 7 h 16"/>
                  <a:gd name="T4" fmla="*/ 35 w 46"/>
                  <a:gd name="T5" fmla="*/ 13 h 16"/>
                  <a:gd name="T6" fmla="*/ 31 w 46"/>
                  <a:gd name="T7" fmla="*/ 14 h 16"/>
                  <a:gd name="T8" fmla="*/ 29 w 46"/>
                  <a:gd name="T9" fmla="*/ 15 h 16"/>
                  <a:gd name="T10" fmla="*/ 26 w 46"/>
                  <a:gd name="T11" fmla="*/ 16 h 16"/>
                  <a:gd name="T12" fmla="*/ 23 w 46"/>
                  <a:gd name="T13" fmla="*/ 16 h 16"/>
                  <a:gd name="T14" fmla="*/ 16 w 46"/>
                  <a:gd name="T15" fmla="*/ 14 h 16"/>
                  <a:gd name="T16" fmla="*/ 11 w 46"/>
                  <a:gd name="T17" fmla="*/ 11 h 16"/>
                  <a:gd name="T18" fmla="*/ 5 w 46"/>
                  <a:gd name="T19" fmla="*/ 6 h 16"/>
                  <a:gd name="T20" fmla="*/ 0 w 46"/>
                  <a:gd name="T21" fmla="*/ 0 h 16"/>
                  <a:gd name="T22" fmla="*/ 46 w 4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FF66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93" name="Freeform 108"/>
              <p:cNvSpPr>
                <a:spLocks/>
              </p:cNvSpPr>
              <p:nvPr>
                <p:custDataLst>
                  <p:tags r:id="rId77"/>
                </p:custDataLst>
              </p:nvPr>
            </p:nvSpPr>
            <p:spPr bwMode="auto">
              <a:xfrm>
                <a:off x="11478680" y="2267831"/>
                <a:ext cx="25269" cy="73588"/>
              </a:xfrm>
              <a:custGeom>
                <a:avLst/>
                <a:gdLst>
                  <a:gd name="T0" fmla="*/ 39 w 39"/>
                  <a:gd name="T1" fmla="*/ 25 h 26"/>
                  <a:gd name="T2" fmla="*/ 36 w 39"/>
                  <a:gd name="T3" fmla="*/ 26 h 26"/>
                  <a:gd name="T4" fmla="*/ 32 w 39"/>
                  <a:gd name="T5" fmla="*/ 26 h 26"/>
                  <a:gd name="T6" fmla="*/ 28 w 39"/>
                  <a:gd name="T7" fmla="*/ 26 h 26"/>
                  <a:gd name="T8" fmla="*/ 25 w 39"/>
                  <a:gd name="T9" fmla="*/ 25 h 26"/>
                  <a:gd name="T10" fmla="*/ 18 w 39"/>
                  <a:gd name="T11" fmla="*/ 22 h 26"/>
                  <a:gd name="T12" fmla="*/ 12 w 39"/>
                  <a:gd name="T13" fmla="*/ 18 h 26"/>
                  <a:gd name="T14" fmla="*/ 7 w 39"/>
                  <a:gd name="T15" fmla="*/ 13 h 26"/>
                  <a:gd name="T16" fmla="*/ 3 w 39"/>
                  <a:gd name="T17" fmla="*/ 7 h 26"/>
                  <a:gd name="T18" fmla="*/ 1 w 39"/>
                  <a:gd name="T19" fmla="*/ 3 h 26"/>
                  <a:gd name="T20" fmla="*/ 0 w 39"/>
                  <a:gd name="T21" fmla="*/ 0 h 26"/>
                  <a:gd name="T22" fmla="*/ 11 w 39"/>
                  <a:gd name="T23" fmla="*/ 6 h 26"/>
                  <a:gd name="T24" fmla="*/ 22 w 39"/>
                  <a:gd name="T25" fmla="*/ 13 h 26"/>
                  <a:gd name="T26" fmla="*/ 33 w 39"/>
                  <a:gd name="T27" fmla="*/ 20 h 26"/>
                  <a:gd name="T28" fmla="*/ 39 w 39"/>
                  <a:gd name="T29"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94" name="Freeform 109"/>
              <p:cNvSpPr>
                <a:spLocks/>
              </p:cNvSpPr>
              <p:nvPr>
                <p:custDataLst>
                  <p:tags r:id="rId78"/>
                </p:custDataLst>
              </p:nvPr>
            </p:nvSpPr>
            <p:spPr bwMode="auto">
              <a:xfrm>
                <a:off x="10601834" y="2564227"/>
                <a:ext cx="7580" cy="75633"/>
              </a:xfrm>
              <a:custGeom>
                <a:avLst/>
                <a:gdLst>
                  <a:gd name="T0" fmla="*/ 11 w 11"/>
                  <a:gd name="T1" fmla="*/ 0 h 25"/>
                  <a:gd name="T2" fmla="*/ 11 w 11"/>
                  <a:gd name="T3" fmla="*/ 5 h 25"/>
                  <a:gd name="T4" fmla="*/ 10 w 11"/>
                  <a:gd name="T5" fmla="*/ 12 h 25"/>
                  <a:gd name="T6" fmla="*/ 9 w 11"/>
                  <a:gd name="T7" fmla="*/ 20 h 25"/>
                  <a:gd name="T8" fmla="*/ 4 w 11"/>
                  <a:gd name="T9" fmla="*/ 25 h 25"/>
                  <a:gd name="T10" fmla="*/ 2 w 11"/>
                  <a:gd name="T11" fmla="*/ 23 h 25"/>
                  <a:gd name="T12" fmla="*/ 1 w 11"/>
                  <a:gd name="T13" fmla="*/ 20 h 25"/>
                  <a:gd name="T14" fmla="*/ 0 w 11"/>
                  <a:gd name="T15" fmla="*/ 15 h 25"/>
                  <a:gd name="T16" fmla="*/ 0 w 11"/>
                  <a:gd name="T17" fmla="*/ 12 h 25"/>
                  <a:gd name="T18" fmla="*/ 1 w 11"/>
                  <a:gd name="T19" fmla="*/ 9 h 25"/>
                  <a:gd name="T20" fmla="*/ 3 w 11"/>
                  <a:gd name="T21" fmla="*/ 5 h 25"/>
                  <a:gd name="T22" fmla="*/ 6 w 11"/>
                  <a:gd name="T23" fmla="*/ 2 h 25"/>
                  <a:gd name="T24" fmla="*/ 11 w 1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95" name="Freeform 110"/>
              <p:cNvSpPr>
                <a:spLocks/>
              </p:cNvSpPr>
              <p:nvPr>
                <p:custDataLst>
                  <p:tags r:id="rId79"/>
                </p:custDataLst>
              </p:nvPr>
            </p:nvSpPr>
            <p:spPr bwMode="auto">
              <a:xfrm>
                <a:off x="10306181" y="3287843"/>
                <a:ext cx="22743" cy="75633"/>
              </a:xfrm>
              <a:custGeom>
                <a:avLst/>
                <a:gdLst>
                  <a:gd name="T0" fmla="*/ 20 w 20"/>
                  <a:gd name="T1" fmla="*/ 0 h 31"/>
                  <a:gd name="T2" fmla="*/ 16 w 20"/>
                  <a:gd name="T3" fmla="*/ 12 h 31"/>
                  <a:gd name="T4" fmla="*/ 10 w 20"/>
                  <a:gd name="T5" fmla="*/ 20 h 31"/>
                  <a:gd name="T6" fmla="*/ 5 w 20"/>
                  <a:gd name="T7" fmla="*/ 26 h 31"/>
                  <a:gd name="T8" fmla="*/ 0 w 20"/>
                  <a:gd name="T9" fmla="*/ 31 h 31"/>
                  <a:gd name="T10" fmla="*/ 0 w 20"/>
                  <a:gd name="T11" fmla="*/ 25 h 31"/>
                  <a:gd name="T12" fmla="*/ 1 w 20"/>
                  <a:gd name="T13" fmla="*/ 19 h 31"/>
                  <a:gd name="T14" fmla="*/ 2 w 20"/>
                  <a:gd name="T15" fmla="*/ 13 h 31"/>
                  <a:gd name="T16" fmla="*/ 5 w 20"/>
                  <a:gd name="T17" fmla="*/ 9 h 31"/>
                  <a:gd name="T18" fmla="*/ 8 w 20"/>
                  <a:gd name="T19" fmla="*/ 6 h 31"/>
                  <a:gd name="T20" fmla="*/ 11 w 20"/>
                  <a:gd name="T21" fmla="*/ 3 h 31"/>
                  <a:gd name="T22" fmla="*/ 16 w 20"/>
                  <a:gd name="T23" fmla="*/ 0 h 31"/>
                  <a:gd name="T24" fmla="*/ 20 w 2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96" name="Freeform 111"/>
              <p:cNvSpPr>
                <a:spLocks/>
              </p:cNvSpPr>
              <p:nvPr>
                <p:custDataLst>
                  <p:tags r:id="rId80"/>
                </p:custDataLst>
              </p:nvPr>
            </p:nvSpPr>
            <p:spPr bwMode="auto">
              <a:xfrm>
                <a:off x="10333978" y="3204035"/>
                <a:ext cx="25269" cy="73588"/>
              </a:xfrm>
              <a:custGeom>
                <a:avLst/>
                <a:gdLst>
                  <a:gd name="T0" fmla="*/ 13 w 26"/>
                  <a:gd name="T1" fmla="*/ 37 h 37"/>
                  <a:gd name="T2" fmla="*/ 0 w 26"/>
                  <a:gd name="T3" fmla="*/ 12 h 37"/>
                  <a:gd name="T4" fmla="*/ 6 w 26"/>
                  <a:gd name="T5" fmla="*/ 7 h 37"/>
                  <a:gd name="T6" fmla="*/ 13 w 26"/>
                  <a:gd name="T7" fmla="*/ 4 h 37"/>
                  <a:gd name="T8" fmla="*/ 21 w 26"/>
                  <a:gd name="T9" fmla="*/ 1 h 37"/>
                  <a:gd name="T10" fmla="*/ 26 w 26"/>
                  <a:gd name="T11" fmla="*/ 0 h 37"/>
                  <a:gd name="T12" fmla="*/ 26 w 26"/>
                  <a:gd name="T13" fmla="*/ 6 h 37"/>
                  <a:gd name="T14" fmla="*/ 25 w 26"/>
                  <a:gd name="T15" fmla="*/ 11 h 37"/>
                  <a:gd name="T16" fmla="*/ 24 w 26"/>
                  <a:gd name="T17" fmla="*/ 17 h 37"/>
                  <a:gd name="T18" fmla="*/ 23 w 26"/>
                  <a:gd name="T19" fmla="*/ 21 h 37"/>
                  <a:gd name="T20" fmla="*/ 18 w 26"/>
                  <a:gd name="T21" fmla="*/ 29 h 37"/>
                  <a:gd name="T22" fmla="*/ 13 w 26"/>
                  <a:gd name="T2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97" name="Freeform 112"/>
              <p:cNvSpPr>
                <a:spLocks/>
              </p:cNvSpPr>
              <p:nvPr>
                <p:custDataLst>
                  <p:tags r:id="rId81"/>
                </p:custDataLst>
              </p:nvPr>
            </p:nvSpPr>
            <p:spPr bwMode="auto">
              <a:xfrm>
                <a:off x="10157093" y="3009843"/>
                <a:ext cx="2526" cy="77676"/>
              </a:xfrm>
              <a:custGeom>
                <a:avLst/>
                <a:gdLst>
                  <a:gd name="T0" fmla="*/ 0 w 7"/>
                  <a:gd name="T1" fmla="*/ 18 h 18"/>
                  <a:gd name="T2" fmla="*/ 0 w 7"/>
                  <a:gd name="T3" fmla="*/ 0 h 18"/>
                  <a:gd name="T4" fmla="*/ 7 w 7"/>
                  <a:gd name="T5" fmla="*/ 12 h 18"/>
                  <a:gd name="T6" fmla="*/ 0 w 7"/>
                  <a:gd name="T7" fmla="*/ 18 h 18"/>
                </a:gdLst>
                <a:ahLst/>
                <a:cxnLst>
                  <a:cxn ang="0">
                    <a:pos x="T0" y="T1"/>
                  </a:cxn>
                  <a:cxn ang="0">
                    <a:pos x="T2" y="T3"/>
                  </a:cxn>
                  <a:cxn ang="0">
                    <a:pos x="T4" y="T5"/>
                  </a:cxn>
                  <a:cxn ang="0">
                    <a:pos x="T6" y="T7"/>
                  </a:cxn>
                </a:cxnLst>
                <a:rect l="0" t="0" r="r" b="b"/>
                <a:pathLst>
                  <a:path w="7" h="18">
                    <a:moveTo>
                      <a:pt x="0" y="18"/>
                    </a:moveTo>
                    <a:lnTo>
                      <a:pt x="0" y="0"/>
                    </a:lnTo>
                    <a:lnTo>
                      <a:pt x="7" y="12"/>
                    </a:lnTo>
                    <a:lnTo>
                      <a:pt x="0" y="18"/>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98" name="Freeform 113"/>
              <p:cNvSpPr>
                <a:spLocks/>
              </p:cNvSpPr>
              <p:nvPr>
                <p:custDataLst>
                  <p:tags r:id="rId82"/>
                </p:custDataLst>
              </p:nvPr>
            </p:nvSpPr>
            <p:spPr bwMode="auto">
              <a:xfrm>
                <a:off x="5146175" y="1885581"/>
                <a:ext cx="15162" cy="73588"/>
              </a:xfrm>
              <a:custGeom>
                <a:avLst/>
                <a:gdLst>
                  <a:gd name="T0" fmla="*/ 0 w 33"/>
                  <a:gd name="T1" fmla="*/ 12 h 31"/>
                  <a:gd name="T2" fmla="*/ 19 w 33"/>
                  <a:gd name="T3" fmla="*/ 0 h 31"/>
                  <a:gd name="T4" fmla="*/ 24 w 33"/>
                  <a:gd name="T5" fmla="*/ 5 h 31"/>
                  <a:gd name="T6" fmla="*/ 28 w 33"/>
                  <a:gd name="T7" fmla="*/ 12 h 31"/>
                  <a:gd name="T8" fmla="*/ 32 w 33"/>
                  <a:gd name="T9" fmla="*/ 22 h 31"/>
                  <a:gd name="T10" fmla="*/ 33 w 33"/>
                  <a:gd name="T11" fmla="*/ 31 h 31"/>
                  <a:gd name="T12" fmla="*/ 27 w 33"/>
                  <a:gd name="T13" fmla="*/ 30 h 31"/>
                  <a:gd name="T14" fmla="*/ 22 w 33"/>
                  <a:gd name="T15" fmla="*/ 28 h 31"/>
                  <a:gd name="T16" fmla="*/ 16 w 33"/>
                  <a:gd name="T17" fmla="*/ 25 h 31"/>
                  <a:gd name="T18" fmla="*/ 11 w 33"/>
                  <a:gd name="T19" fmla="*/ 22 h 31"/>
                  <a:gd name="T20" fmla="*/ 3 w 33"/>
                  <a:gd name="T21" fmla="*/ 15 h 31"/>
                  <a:gd name="T22" fmla="*/ 0 w 33"/>
                  <a:gd name="T23"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FF66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99" name="Freeform 114"/>
              <p:cNvSpPr>
                <a:spLocks/>
              </p:cNvSpPr>
              <p:nvPr>
                <p:custDataLst>
                  <p:tags r:id="rId83"/>
                </p:custDataLst>
              </p:nvPr>
            </p:nvSpPr>
            <p:spPr bwMode="auto">
              <a:xfrm>
                <a:off x="5123433" y="1587140"/>
                <a:ext cx="5054" cy="73588"/>
              </a:xfrm>
              <a:custGeom>
                <a:avLst/>
                <a:gdLst>
                  <a:gd name="T0" fmla="*/ 14 w 14"/>
                  <a:gd name="T1" fmla="*/ 0 h 6"/>
                  <a:gd name="T2" fmla="*/ 0 w 14"/>
                  <a:gd name="T3" fmla="*/ 6 h 6"/>
                  <a:gd name="T4" fmla="*/ 14 w 14"/>
                  <a:gd name="T5" fmla="*/ 0 h 6"/>
                </a:gdLst>
                <a:ahLst/>
                <a:cxnLst>
                  <a:cxn ang="0">
                    <a:pos x="T0" y="T1"/>
                  </a:cxn>
                  <a:cxn ang="0">
                    <a:pos x="T2" y="T3"/>
                  </a:cxn>
                  <a:cxn ang="0">
                    <a:pos x="T4" y="T5"/>
                  </a:cxn>
                </a:cxnLst>
                <a:rect l="0" t="0" r="r" b="b"/>
                <a:pathLst>
                  <a:path w="14" h="6">
                    <a:moveTo>
                      <a:pt x="14" y="0"/>
                    </a:moveTo>
                    <a:lnTo>
                      <a:pt x="0" y="6"/>
                    </a:lnTo>
                    <a:lnTo>
                      <a:pt x="14" y="0"/>
                    </a:lnTo>
                  </a:path>
                </a:pathLst>
              </a:custGeom>
              <a:solidFill>
                <a:srgbClr val="FF6600"/>
              </a:solidFill>
              <a:ln w="9525" cmpd="sng">
                <a:solidFill>
                  <a:srgbClr val="FFFFFF"/>
                </a:solidFill>
                <a:prstDash val="solid"/>
                <a:round/>
                <a:headEnd/>
                <a:tailEnd/>
              </a:ln>
              <a:effectLst>
                <a:outerShdw blurRad="50800" dist="38100" dir="2700000" algn="tl" rotWithShape="0">
                  <a:prstClr val="black">
                    <a:alpha val="40000"/>
                  </a:prstClr>
                </a:outerShdw>
              </a:effectLst>
            </p:spPr>
            <p:txBody>
              <a:bodyPr/>
              <a:lstStyle/>
              <a:p>
                <a:pPr defTabSz="913852"/>
                <a:endParaRPr lang="en-US" sz="1798" dirty="0">
                  <a:solidFill>
                    <a:prstClr val="black"/>
                  </a:solidFill>
                  <a:latin typeface="Calibri" panose="020F0502020204030204"/>
                </a:endParaRPr>
              </a:p>
            </p:txBody>
          </p:sp>
          <p:sp>
            <p:nvSpPr>
              <p:cNvPr id="100" name="Freeform 115"/>
              <p:cNvSpPr>
                <a:spLocks/>
              </p:cNvSpPr>
              <p:nvPr>
                <p:custDataLst>
                  <p:tags r:id="rId84"/>
                </p:custDataLst>
              </p:nvPr>
            </p:nvSpPr>
            <p:spPr bwMode="auto">
              <a:xfrm>
                <a:off x="7481065" y="3876547"/>
                <a:ext cx="40431" cy="71545"/>
              </a:xfrm>
              <a:custGeom>
                <a:avLst/>
                <a:gdLst>
                  <a:gd name="T0" fmla="*/ 59 w 59"/>
                  <a:gd name="T1" fmla="*/ 6 h 31"/>
                  <a:gd name="T2" fmla="*/ 57 w 59"/>
                  <a:gd name="T3" fmla="*/ 11 h 31"/>
                  <a:gd name="T4" fmla="*/ 53 w 59"/>
                  <a:gd name="T5" fmla="*/ 15 h 31"/>
                  <a:gd name="T6" fmla="*/ 49 w 59"/>
                  <a:gd name="T7" fmla="*/ 19 h 31"/>
                  <a:gd name="T8" fmla="*/ 45 w 59"/>
                  <a:gd name="T9" fmla="*/ 24 h 31"/>
                  <a:gd name="T10" fmla="*/ 40 w 59"/>
                  <a:gd name="T11" fmla="*/ 27 h 31"/>
                  <a:gd name="T12" fmla="*/ 36 w 59"/>
                  <a:gd name="T13" fmla="*/ 29 h 31"/>
                  <a:gd name="T14" fmla="*/ 30 w 59"/>
                  <a:gd name="T15" fmla="*/ 31 h 31"/>
                  <a:gd name="T16" fmla="*/ 26 w 59"/>
                  <a:gd name="T17" fmla="*/ 31 h 31"/>
                  <a:gd name="T18" fmla="*/ 21 w 59"/>
                  <a:gd name="T19" fmla="*/ 31 h 31"/>
                  <a:gd name="T20" fmla="*/ 17 w 59"/>
                  <a:gd name="T21" fmla="*/ 30 h 31"/>
                  <a:gd name="T22" fmla="*/ 14 w 59"/>
                  <a:gd name="T23" fmla="*/ 29 h 31"/>
                  <a:gd name="T24" fmla="*/ 11 w 59"/>
                  <a:gd name="T25" fmla="*/ 27 h 31"/>
                  <a:gd name="T26" fmla="*/ 4 w 59"/>
                  <a:gd name="T27" fmla="*/ 20 h 31"/>
                  <a:gd name="T28" fmla="*/ 0 w 59"/>
                  <a:gd name="T29" fmla="*/ 12 h 31"/>
                  <a:gd name="T30" fmla="*/ 1 w 59"/>
                  <a:gd name="T31" fmla="*/ 9 h 31"/>
                  <a:gd name="T32" fmla="*/ 3 w 59"/>
                  <a:gd name="T33" fmla="*/ 6 h 31"/>
                  <a:gd name="T34" fmla="*/ 5 w 59"/>
                  <a:gd name="T35" fmla="*/ 4 h 31"/>
                  <a:gd name="T36" fmla="*/ 8 w 59"/>
                  <a:gd name="T37" fmla="*/ 3 h 31"/>
                  <a:gd name="T38" fmla="*/ 16 w 59"/>
                  <a:gd name="T39" fmla="*/ 1 h 31"/>
                  <a:gd name="T40" fmla="*/ 24 w 59"/>
                  <a:gd name="T41" fmla="*/ 0 h 31"/>
                  <a:gd name="T42" fmla="*/ 34 w 59"/>
                  <a:gd name="T43" fmla="*/ 0 h 31"/>
                  <a:gd name="T44" fmla="*/ 42 w 59"/>
                  <a:gd name="T45" fmla="*/ 2 h 31"/>
                  <a:gd name="T46" fmla="*/ 51 w 59"/>
                  <a:gd name="T47" fmla="*/ 4 h 31"/>
                  <a:gd name="T48" fmla="*/ 59 w 59"/>
                  <a:gd name="T4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01" name="Freeform 116"/>
              <p:cNvSpPr>
                <a:spLocks/>
              </p:cNvSpPr>
              <p:nvPr>
                <p:custDataLst>
                  <p:tags r:id="rId85"/>
                </p:custDataLst>
              </p:nvPr>
            </p:nvSpPr>
            <p:spPr bwMode="auto">
              <a:xfrm>
                <a:off x="7008529" y="3698710"/>
                <a:ext cx="30323" cy="75632"/>
              </a:xfrm>
              <a:custGeom>
                <a:avLst/>
                <a:gdLst>
                  <a:gd name="T0" fmla="*/ 14 w 47"/>
                  <a:gd name="T1" fmla="*/ 0 h 68"/>
                  <a:gd name="T2" fmla="*/ 8 w 47"/>
                  <a:gd name="T3" fmla="*/ 10 h 68"/>
                  <a:gd name="T4" fmla="*/ 4 w 47"/>
                  <a:gd name="T5" fmla="*/ 19 h 68"/>
                  <a:gd name="T6" fmla="*/ 2 w 47"/>
                  <a:gd name="T7" fmla="*/ 28 h 68"/>
                  <a:gd name="T8" fmla="*/ 0 w 47"/>
                  <a:gd name="T9" fmla="*/ 37 h 68"/>
                  <a:gd name="T10" fmla="*/ 0 w 47"/>
                  <a:gd name="T11" fmla="*/ 42 h 68"/>
                  <a:gd name="T12" fmla="*/ 2 w 47"/>
                  <a:gd name="T13" fmla="*/ 47 h 68"/>
                  <a:gd name="T14" fmla="*/ 3 w 47"/>
                  <a:gd name="T15" fmla="*/ 51 h 68"/>
                  <a:gd name="T16" fmla="*/ 5 w 47"/>
                  <a:gd name="T17" fmla="*/ 55 h 68"/>
                  <a:gd name="T18" fmla="*/ 7 w 47"/>
                  <a:gd name="T19" fmla="*/ 58 h 68"/>
                  <a:gd name="T20" fmla="*/ 9 w 47"/>
                  <a:gd name="T21" fmla="*/ 60 h 68"/>
                  <a:gd name="T22" fmla="*/ 13 w 47"/>
                  <a:gd name="T23" fmla="*/ 62 h 68"/>
                  <a:gd name="T24" fmla="*/ 16 w 47"/>
                  <a:gd name="T25" fmla="*/ 64 h 68"/>
                  <a:gd name="T26" fmla="*/ 22 w 47"/>
                  <a:gd name="T27" fmla="*/ 67 h 68"/>
                  <a:gd name="T28" fmla="*/ 31 w 47"/>
                  <a:gd name="T29" fmla="*/ 68 h 68"/>
                  <a:gd name="T30" fmla="*/ 39 w 47"/>
                  <a:gd name="T31" fmla="*/ 68 h 68"/>
                  <a:gd name="T32" fmla="*/ 47 w 47"/>
                  <a:gd name="T33" fmla="*/ 68 h 68"/>
                  <a:gd name="T34" fmla="*/ 41 w 47"/>
                  <a:gd name="T35" fmla="*/ 58 h 68"/>
                  <a:gd name="T36" fmla="*/ 38 w 47"/>
                  <a:gd name="T37" fmla="*/ 48 h 68"/>
                  <a:gd name="T38" fmla="*/ 36 w 47"/>
                  <a:gd name="T39" fmla="*/ 43 h 68"/>
                  <a:gd name="T40" fmla="*/ 35 w 47"/>
                  <a:gd name="T41" fmla="*/ 38 h 68"/>
                  <a:gd name="T42" fmla="*/ 33 w 47"/>
                  <a:gd name="T43" fmla="*/ 31 h 68"/>
                  <a:gd name="T44" fmla="*/ 33 w 47"/>
                  <a:gd name="T45" fmla="*/ 25 h 68"/>
                  <a:gd name="T46" fmla="*/ 24 w 47"/>
                  <a:gd name="T47" fmla="*/ 13 h 68"/>
                  <a:gd name="T48" fmla="*/ 14 w 47"/>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grpSp>
            <p:nvGrpSpPr>
              <p:cNvPr id="102" name="Group 117"/>
              <p:cNvGrpSpPr>
                <a:grpSpLocks/>
              </p:cNvGrpSpPr>
              <p:nvPr>
                <p:custDataLst>
                  <p:tags r:id="rId86"/>
                </p:custDataLst>
              </p:nvPr>
            </p:nvGrpSpPr>
            <p:grpSpPr bwMode="auto">
              <a:xfrm>
                <a:off x="8236728" y="3940101"/>
                <a:ext cx="73281" cy="482429"/>
                <a:chOff x="3950" y="2430"/>
                <a:chExt cx="36" cy="234"/>
              </a:xfrm>
              <a:solidFill>
                <a:srgbClr val="00B0F0"/>
              </a:solidFill>
            </p:grpSpPr>
            <p:sp>
              <p:nvSpPr>
                <p:cNvPr id="544" name="Freeform 118"/>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45" name="Freeform 119"/>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46" name="Freeform 120"/>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47" name="Rectangle 121"/>
                <p:cNvSpPr>
                  <a:spLocks noChangeArrowheads="1"/>
                </p:cNvSpPr>
                <p:nvPr/>
              </p:nvSpPr>
              <p:spPr bwMode="auto">
                <a:xfrm>
                  <a:off x="3975" y="2632"/>
                  <a:ext cx="8" cy="2"/>
                </a:xfrm>
                <a:prstGeom prst="rect">
                  <a:avLst/>
                </a:prstGeom>
                <a:grpFill/>
                <a:ln w="9525">
                  <a:solidFill>
                    <a:srgbClr val="FFFFFF"/>
                  </a:solidFill>
                  <a:miter lim="800000"/>
                  <a:headEnd/>
                  <a:tailEnd/>
                </a:ln>
              </p:spPr>
              <p:txBody>
                <a:bodyPr/>
                <a:lstStyle/>
                <a:p>
                  <a:pPr defTabSz="913852"/>
                  <a:endParaRPr lang="en-US" sz="1798" dirty="0">
                    <a:solidFill>
                      <a:prstClr val="black"/>
                    </a:solidFill>
                    <a:latin typeface="Calibri" panose="020F0502020204030204"/>
                  </a:endParaRPr>
                </a:p>
              </p:txBody>
            </p:sp>
            <p:sp>
              <p:nvSpPr>
                <p:cNvPr id="548" name="Line 122"/>
                <p:cNvSpPr>
                  <a:spLocks noChangeShapeType="1"/>
                </p:cNvSpPr>
                <p:nvPr/>
              </p:nvSpPr>
              <p:spPr bwMode="auto">
                <a:xfrm flipV="1">
                  <a:off x="3972" y="2595"/>
                  <a:ext cx="5" cy="4"/>
                </a:xfrm>
                <a:prstGeom prst="line">
                  <a:avLst/>
                </a:prstGeom>
                <a:grpFill/>
                <a:ln w="9525">
                  <a:solidFill>
                    <a:srgbClr val="FFFFFF"/>
                  </a:solidFill>
                  <a:round/>
                  <a:headEnd/>
                  <a:tailEnd/>
                </a:ln>
              </p:spPr>
              <p:txBody>
                <a:bodyPr/>
                <a:lstStyle/>
                <a:p>
                  <a:pPr defTabSz="913852"/>
                  <a:endParaRPr lang="en-US" sz="1798" dirty="0">
                    <a:solidFill>
                      <a:prstClr val="black"/>
                    </a:solidFill>
                    <a:latin typeface="Calibri" panose="020F0502020204030204"/>
                  </a:endParaRPr>
                </a:p>
              </p:txBody>
            </p:sp>
            <p:sp>
              <p:nvSpPr>
                <p:cNvPr id="549" name="Freeform 123"/>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50" name="Freeform 124"/>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51" name="Line 125"/>
                <p:cNvSpPr>
                  <a:spLocks noChangeShapeType="1"/>
                </p:cNvSpPr>
                <p:nvPr/>
              </p:nvSpPr>
              <p:spPr bwMode="auto">
                <a:xfrm>
                  <a:off x="3981" y="2559"/>
                  <a:ext cx="2" cy="1"/>
                </a:xfrm>
                <a:prstGeom prst="line">
                  <a:avLst/>
                </a:prstGeom>
                <a:grpFill/>
                <a:ln w="9525">
                  <a:solidFill>
                    <a:srgbClr val="FFFFFF"/>
                  </a:solidFill>
                  <a:round/>
                  <a:headEnd/>
                  <a:tailEnd/>
                </a:ln>
              </p:spPr>
              <p:txBody>
                <a:bodyPr/>
                <a:lstStyle/>
                <a:p>
                  <a:pPr defTabSz="913852"/>
                  <a:endParaRPr lang="en-US" sz="1798" dirty="0">
                    <a:solidFill>
                      <a:prstClr val="black"/>
                    </a:solidFill>
                    <a:latin typeface="Calibri" panose="020F0502020204030204"/>
                  </a:endParaRPr>
                </a:p>
              </p:txBody>
            </p:sp>
            <p:sp>
              <p:nvSpPr>
                <p:cNvPr id="552" name="Freeform 126"/>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53" name="Freeform 127"/>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54" name="Line 128"/>
                <p:cNvSpPr>
                  <a:spLocks noChangeShapeType="1"/>
                </p:cNvSpPr>
                <p:nvPr/>
              </p:nvSpPr>
              <p:spPr bwMode="auto">
                <a:xfrm flipV="1">
                  <a:off x="3981" y="2599"/>
                  <a:ext cx="1" cy="4"/>
                </a:xfrm>
                <a:prstGeom prst="line">
                  <a:avLst/>
                </a:prstGeom>
                <a:grpFill/>
                <a:ln w="9525">
                  <a:solidFill>
                    <a:srgbClr val="FFFFFF"/>
                  </a:solidFill>
                  <a:round/>
                  <a:headEnd/>
                  <a:tailEnd/>
                </a:ln>
              </p:spPr>
              <p:txBody>
                <a:bodyPr/>
                <a:lstStyle/>
                <a:p>
                  <a:pPr defTabSz="913852"/>
                  <a:endParaRPr lang="en-US" sz="1798" dirty="0">
                    <a:solidFill>
                      <a:prstClr val="black"/>
                    </a:solidFill>
                    <a:latin typeface="Calibri" panose="020F0502020204030204"/>
                  </a:endParaRPr>
                </a:p>
              </p:txBody>
            </p:sp>
            <p:sp>
              <p:nvSpPr>
                <p:cNvPr id="555" name="Freeform 129"/>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56" name="Freeform 130"/>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57" name="Freeform 131"/>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58" name="Freeform 132"/>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59" name="Freeform 133"/>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60" name="Freeform 134"/>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61" name="Freeform 135"/>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62" name="Rectangle 136"/>
                <p:cNvSpPr>
                  <a:spLocks noChangeArrowheads="1"/>
                </p:cNvSpPr>
                <p:nvPr/>
              </p:nvSpPr>
              <p:spPr bwMode="auto">
                <a:xfrm>
                  <a:off x="3975" y="2632"/>
                  <a:ext cx="8" cy="2"/>
                </a:xfrm>
                <a:prstGeom prst="rect">
                  <a:avLst/>
                </a:prstGeom>
                <a:grpFill/>
                <a:ln w="9525">
                  <a:solidFill>
                    <a:srgbClr val="FFFFFF"/>
                  </a:solidFill>
                  <a:miter lim="800000"/>
                  <a:headEnd/>
                  <a:tailEnd/>
                </a:ln>
              </p:spPr>
              <p:txBody>
                <a:bodyPr/>
                <a:lstStyle/>
                <a:p>
                  <a:pPr defTabSz="913852"/>
                  <a:endParaRPr lang="en-US" sz="1798" dirty="0">
                    <a:solidFill>
                      <a:prstClr val="black"/>
                    </a:solidFill>
                    <a:latin typeface="Calibri" panose="020F0502020204030204"/>
                  </a:endParaRPr>
                </a:p>
              </p:txBody>
            </p:sp>
            <p:sp>
              <p:nvSpPr>
                <p:cNvPr id="563" name="Line 137"/>
                <p:cNvSpPr>
                  <a:spLocks noChangeShapeType="1"/>
                </p:cNvSpPr>
                <p:nvPr/>
              </p:nvSpPr>
              <p:spPr bwMode="auto">
                <a:xfrm flipV="1">
                  <a:off x="3972" y="2595"/>
                  <a:ext cx="5" cy="4"/>
                </a:xfrm>
                <a:prstGeom prst="line">
                  <a:avLst/>
                </a:prstGeom>
                <a:grpFill/>
                <a:ln w="9525">
                  <a:solidFill>
                    <a:srgbClr val="FFFFFF"/>
                  </a:solidFill>
                  <a:round/>
                  <a:headEnd/>
                  <a:tailEnd/>
                </a:ln>
              </p:spPr>
              <p:txBody>
                <a:bodyPr/>
                <a:lstStyle/>
                <a:p>
                  <a:pPr defTabSz="913852"/>
                  <a:endParaRPr lang="en-US" sz="1798" dirty="0">
                    <a:solidFill>
                      <a:prstClr val="black"/>
                    </a:solidFill>
                    <a:latin typeface="Calibri" panose="020F0502020204030204"/>
                  </a:endParaRPr>
                </a:p>
              </p:txBody>
            </p:sp>
            <p:sp>
              <p:nvSpPr>
                <p:cNvPr id="564" name="Freeform 138"/>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65" name="Freeform 139"/>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66" name="Line 140"/>
                <p:cNvSpPr>
                  <a:spLocks noChangeShapeType="1"/>
                </p:cNvSpPr>
                <p:nvPr/>
              </p:nvSpPr>
              <p:spPr bwMode="auto">
                <a:xfrm>
                  <a:off x="3981" y="2559"/>
                  <a:ext cx="2" cy="1"/>
                </a:xfrm>
                <a:prstGeom prst="line">
                  <a:avLst/>
                </a:prstGeom>
                <a:grpFill/>
                <a:ln w="9525">
                  <a:solidFill>
                    <a:srgbClr val="FFFFFF"/>
                  </a:solidFill>
                  <a:round/>
                  <a:headEnd/>
                  <a:tailEnd/>
                </a:ln>
              </p:spPr>
              <p:txBody>
                <a:bodyPr/>
                <a:lstStyle/>
                <a:p>
                  <a:pPr defTabSz="913852"/>
                  <a:endParaRPr lang="en-US" sz="1798" dirty="0">
                    <a:solidFill>
                      <a:prstClr val="black"/>
                    </a:solidFill>
                    <a:latin typeface="Calibri" panose="020F0502020204030204"/>
                  </a:endParaRPr>
                </a:p>
              </p:txBody>
            </p:sp>
            <p:sp>
              <p:nvSpPr>
                <p:cNvPr id="567" name="Freeform 141"/>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68" name="Freeform 142"/>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69" name="Line 143"/>
                <p:cNvSpPr>
                  <a:spLocks noChangeShapeType="1"/>
                </p:cNvSpPr>
                <p:nvPr/>
              </p:nvSpPr>
              <p:spPr bwMode="auto">
                <a:xfrm flipV="1">
                  <a:off x="3981" y="2599"/>
                  <a:ext cx="1" cy="4"/>
                </a:xfrm>
                <a:prstGeom prst="line">
                  <a:avLst/>
                </a:prstGeom>
                <a:grpFill/>
                <a:ln w="9525">
                  <a:solidFill>
                    <a:srgbClr val="FFFFFF"/>
                  </a:solidFill>
                  <a:round/>
                  <a:headEnd/>
                  <a:tailEnd/>
                </a:ln>
              </p:spPr>
              <p:txBody>
                <a:bodyPr/>
                <a:lstStyle/>
                <a:p>
                  <a:pPr defTabSz="913852"/>
                  <a:endParaRPr lang="en-US" sz="1798" dirty="0">
                    <a:solidFill>
                      <a:prstClr val="black"/>
                    </a:solidFill>
                    <a:latin typeface="Calibri" panose="020F0502020204030204"/>
                  </a:endParaRPr>
                </a:p>
              </p:txBody>
            </p:sp>
            <p:sp>
              <p:nvSpPr>
                <p:cNvPr id="570" name="Freeform 144"/>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71" name="Freeform 145"/>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72" name="Freeform 146"/>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73" name="Freeform 147"/>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74" name="Freeform 148"/>
                <p:cNvSpPr>
                  <a:spLocks/>
                </p:cNvSpPr>
                <p:nvPr/>
              </p:nvSpPr>
              <p:spPr bwMode="auto">
                <a:xfrm>
                  <a:off x="3950" y="2430"/>
                  <a:ext cx="7" cy="6"/>
                </a:xfrm>
                <a:custGeom>
                  <a:avLst/>
                  <a:gdLst>
                    <a:gd name="T0" fmla="*/ 13 w 20"/>
                    <a:gd name="T1" fmla="*/ 18 h 18"/>
                    <a:gd name="T2" fmla="*/ 20 w 20"/>
                    <a:gd name="T3" fmla="*/ 0 h 18"/>
                    <a:gd name="T4" fmla="*/ 0 w 20"/>
                    <a:gd name="T5" fmla="*/ 0 h 18"/>
                    <a:gd name="T6" fmla="*/ 13 w 20"/>
                    <a:gd name="T7" fmla="*/ 18 h 18"/>
                  </a:gdLst>
                  <a:ahLst/>
                  <a:cxnLst>
                    <a:cxn ang="0">
                      <a:pos x="T0" y="T1"/>
                    </a:cxn>
                    <a:cxn ang="0">
                      <a:pos x="T2" y="T3"/>
                    </a:cxn>
                    <a:cxn ang="0">
                      <a:pos x="T4" y="T5"/>
                    </a:cxn>
                    <a:cxn ang="0">
                      <a:pos x="T6" y="T7"/>
                    </a:cxn>
                  </a:cxnLst>
                  <a:rect l="0" t="0" r="r" b="b"/>
                  <a:pathLst>
                    <a:path w="20" h="18">
                      <a:moveTo>
                        <a:pt x="13" y="18"/>
                      </a:moveTo>
                      <a:lnTo>
                        <a:pt x="20" y="0"/>
                      </a:lnTo>
                      <a:lnTo>
                        <a:pt x="0" y="0"/>
                      </a:lnTo>
                      <a:lnTo>
                        <a:pt x="13" y="18"/>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grpSp>
          <p:grpSp>
            <p:nvGrpSpPr>
              <p:cNvPr id="103" name="Group 149"/>
              <p:cNvGrpSpPr>
                <a:grpSpLocks/>
              </p:cNvGrpSpPr>
              <p:nvPr>
                <p:custDataLst>
                  <p:tags r:id="rId87"/>
                </p:custDataLst>
              </p:nvPr>
            </p:nvGrpSpPr>
            <p:grpSpPr bwMode="auto">
              <a:xfrm>
                <a:off x="11524325" y="4583789"/>
                <a:ext cx="295656" cy="275955"/>
                <a:chOff x="5486" y="2743"/>
                <a:chExt cx="137" cy="132"/>
              </a:xfrm>
              <a:solidFill>
                <a:srgbClr val="00B0F0"/>
              </a:solidFill>
            </p:grpSpPr>
            <p:sp>
              <p:nvSpPr>
                <p:cNvPr id="535" name="Freeform 150"/>
                <p:cNvSpPr>
                  <a:spLocks/>
                </p:cNvSpPr>
                <p:nvPr/>
              </p:nvSpPr>
              <p:spPr bwMode="auto">
                <a:xfrm>
                  <a:off x="5595" y="2806"/>
                  <a:ext cx="13" cy="28"/>
                </a:xfrm>
                <a:custGeom>
                  <a:avLst/>
                  <a:gdLst>
                    <a:gd name="T0" fmla="*/ 0 w 40"/>
                    <a:gd name="T1" fmla="*/ 31 h 87"/>
                    <a:gd name="T2" fmla="*/ 0 w 40"/>
                    <a:gd name="T3" fmla="*/ 42 h 87"/>
                    <a:gd name="T4" fmla="*/ 2 w 40"/>
                    <a:gd name="T5" fmla="*/ 51 h 87"/>
                    <a:gd name="T6" fmla="*/ 5 w 40"/>
                    <a:gd name="T7" fmla="*/ 59 h 87"/>
                    <a:gd name="T8" fmla="*/ 10 w 40"/>
                    <a:gd name="T9" fmla="*/ 66 h 87"/>
                    <a:gd name="T10" fmla="*/ 15 w 40"/>
                    <a:gd name="T11" fmla="*/ 72 h 87"/>
                    <a:gd name="T12" fmla="*/ 22 w 40"/>
                    <a:gd name="T13" fmla="*/ 77 h 87"/>
                    <a:gd name="T14" fmla="*/ 31 w 40"/>
                    <a:gd name="T15" fmla="*/ 82 h 87"/>
                    <a:gd name="T16" fmla="*/ 40 w 40"/>
                    <a:gd name="T17" fmla="*/ 87 h 87"/>
                    <a:gd name="T18" fmla="*/ 35 w 40"/>
                    <a:gd name="T19" fmla="*/ 82 h 87"/>
                    <a:gd name="T20" fmla="*/ 32 w 40"/>
                    <a:gd name="T21" fmla="*/ 77 h 87"/>
                    <a:gd name="T22" fmla="*/ 29 w 40"/>
                    <a:gd name="T23" fmla="*/ 71 h 87"/>
                    <a:gd name="T24" fmla="*/ 26 w 40"/>
                    <a:gd name="T25" fmla="*/ 65 h 87"/>
                    <a:gd name="T26" fmla="*/ 22 w 40"/>
                    <a:gd name="T27" fmla="*/ 52 h 87"/>
                    <a:gd name="T28" fmla="*/ 20 w 40"/>
                    <a:gd name="T29" fmla="*/ 39 h 87"/>
                    <a:gd name="T30" fmla="*/ 18 w 40"/>
                    <a:gd name="T31" fmla="*/ 27 h 87"/>
                    <a:gd name="T32" fmla="*/ 13 w 40"/>
                    <a:gd name="T33" fmla="*/ 16 h 87"/>
                    <a:gd name="T34" fmla="*/ 11 w 40"/>
                    <a:gd name="T35" fmla="*/ 11 h 87"/>
                    <a:gd name="T36" fmla="*/ 8 w 40"/>
                    <a:gd name="T37" fmla="*/ 6 h 87"/>
                    <a:gd name="T38" fmla="*/ 4 w 40"/>
                    <a:gd name="T39" fmla="*/ 3 h 87"/>
                    <a:gd name="T40" fmla="*/ 0 w 40"/>
                    <a:gd name="T41" fmla="*/ 0 h 87"/>
                    <a:gd name="T42" fmla="*/ 0 w 40"/>
                    <a:gd name="T43" fmla="*/ 9 h 87"/>
                    <a:gd name="T44" fmla="*/ 0 w 40"/>
                    <a:gd name="T45" fmla="*/ 16 h 87"/>
                    <a:gd name="T46" fmla="*/ 0 w 40"/>
                    <a:gd name="T47" fmla="*/ 23 h 87"/>
                    <a:gd name="T48" fmla="*/ 0 w 40"/>
                    <a:gd name="T4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36" name="Freeform 151"/>
                <p:cNvSpPr>
                  <a:spLocks/>
                </p:cNvSpPr>
                <p:nvPr/>
              </p:nvSpPr>
              <p:spPr bwMode="auto">
                <a:xfrm>
                  <a:off x="5603" y="2842"/>
                  <a:ext cx="20" cy="12"/>
                </a:xfrm>
                <a:custGeom>
                  <a:avLst/>
                  <a:gdLst>
                    <a:gd name="T0" fmla="*/ 0 w 61"/>
                    <a:gd name="T1" fmla="*/ 31 h 37"/>
                    <a:gd name="T2" fmla="*/ 19 w 61"/>
                    <a:gd name="T3" fmla="*/ 32 h 37"/>
                    <a:gd name="T4" fmla="*/ 35 w 61"/>
                    <a:gd name="T5" fmla="*/ 34 h 37"/>
                    <a:gd name="T6" fmla="*/ 49 w 61"/>
                    <a:gd name="T7" fmla="*/ 36 h 37"/>
                    <a:gd name="T8" fmla="*/ 61 w 61"/>
                    <a:gd name="T9" fmla="*/ 37 h 37"/>
                    <a:gd name="T10" fmla="*/ 55 w 61"/>
                    <a:gd name="T11" fmla="*/ 29 h 37"/>
                    <a:gd name="T12" fmla="*/ 49 w 61"/>
                    <a:gd name="T13" fmla="*/ 22 h 37"/>
                    <a:gd name="T14" fmla="*/ 42 w 61"/>
                    <a:gd name="T15" fmla="*/ 17 h 37"/>
                    <a:gd name="T16" fmla="*/ 35 w 61"/>
                    <a:gd name="T17" fmla="*/ 12 h 37"/>
                    <a:gd name="T18" fmla="*/ 28 w 61"/>
                    <a:gd name="T19" fmla="*/ 9 h 37"/>
                    <a:gd name="T20" fmla="*/ 19 w 61"/>
                    <a:gd name="T21" fmla="*/ 5 h 37"/>
                    <a:gd name="T22" fmla="*/ 10 w 61"/>
                    <a:gd name="T23" fmla="*/ 2 h 37"/>
                    <a:gd name="T24" fmla="*/ 0 w 61"/>
                    <a:gd name="T25" fmla="*/ 0 h 37"/>
                    <a:gd name="T26" fmla="*/ 0 w 61"/>
                    <a:gd name="T2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37" name="Freeform 152"/>
                <p:cNvSpPr>
                  <a:spLocks/>
                </p:cNvSpPr>
                <p:nvPr/>
              </p:nvSpPr>
              <p:spPr bwMode="auto">
                <a:xfrm>
                  <a:off x="5568" y="2865"/>
                  <a:ext cx="13" cy="10"/>
                </a:xfrm>
                <a:custGeom>
                  <a:avLst/>
                  <a:gdLst>
                    <a:gd name="T0" fmla="*/ 40 w 40"/>
                    <a:gd name="T1" fmla="*/ 30 h 30"/>
                    <a:gd name="T2" fmla="*/ 33 w 40"/>
                    <a:gd name="T3" fmla="*/ 28 h 30"/>
                    <a:gd name="T4" fmla="*/ 26 w 40"/>
                    <a:gd name="T5" fmla="*/ 25 h 30"/>
                    <a:gd name="T6" fmla="*/ 21 w 40"/>
                    <a:gd name="T7" fmla="*/ 22 h 30"/>
                    <a:gd name="T8" fmla="*/ 15 w 40"/>
                    <a:gd name="T9" fmla="*/ 19 h 30"/>
                    <a:gd name="T10" fmla="*/ 11 w 40"/>
                    <a:gd name="T11" fmla="*/ 16 h 30"/>
                    <a:gd name="T12" fmla="*/ 6 w 40"/>
                    <a:gd name="T13" fmla="*/ 11 h 30"/>
                    <a:gd name="T14" fmla="*/ 3 w 40"/>
                    <a:gd name="T15" fmla="*/ 6 h 30"/>
                    <a:gd name="T16" fmla="*/ 0 w 40"/>
                    <a:gd name="T17" fmla="*/ 0 h 30"/>
                    <a:gd name="T18" fmla="*/ 8 w 40"/>
                    <a:gd name="T19" fmla="*/ 2 h 30"/>
                    <a:gd name="T20" fmla="*/ 15 w 40"/>
                    <a:gd name="T21" fmla="*/ 6 h 30"/>
                    <a:gd name="T22" fmla="*/ 22 w 40"/>
                    <a:gd name="T23" fmla="*/ 10 h 30"/>
                    <a:gd name="T24" fmla="*/ 27 w 40"/>
                    <a:gd name="T25" fmla="*/ 15 h 30"/>
                    <a:gd name="T26" fmla="*/ 33 w 40"/>
                    <a:gd name="T27" fmla="*/ 19 h 30"/>
                    <a:gd name="T28" fmla="*/ 36 w 40"/>
                    <a:gd name="T29" fmla="*/ 23 h 30"/>
                    <a:gd name="T30" fmla="*/ 39 w 40"/>
                    <a:gd name="T31" fmla="*/ 27 h 30"/>
                    <a:gd name="T32" fmla="*/ 40 w 40"/>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38" name="Freeform 153"/>
                <p:cNvSpPr>
                  <a:spLocks/>
                </p:cNvSpPr>
                <p:nvPr/>
              </p:nvSpPr>
              <p:spPr bwMode="auto">
                <a:xfrm>
                  <a:off x="5515" y="2789"/>
                  <a:ext cx="24" cy="26"/>
                </a:xfrm>
                <a:custGeom>
                  <a:avLst/>
                  <a:gdLst>
                    <a:gd name="T0" fmla="*/ 74 w 74"/>
                    <a:gd name="T1" fmla="*/ 80 h 80"/>
                    <a:gd name="T2" fmla="*/ 72 w 74"/>
                    <a:gd name="T3" fmla="*/ 73 h 80"/>
                    <a:gd name="T4" fmla="*/ 71 w 74"/>
                    <a:gd name="T5" fmla="*/ 66 h 80"/>
                    <a:gd name="T6" fmla="*/ 69 w 74"/>
                    <a:gd name="T7" fmla="*/ 60 h 80"/>
                    <a:gd name="T8" fmla="*/ 66 w 74"/>
                    <a:gd name="T9" fmla="*/ 53 h 80"/>
                    <a:gd name="T10" fmla="*/ 58 w 74"/>
                    <a:gd name="T11" fmla="*/ 42 h 80"/>
                    <a:gd name="T12" fmla="*/ 48 w 74"/>
                    <a:gd name="T13" fmla="*/ 33 h 80"/>
                    <a:gd name="T14" fmla="*/ 38 w 74"/>
                    <a:gd name="T15" fmla="*/ 25 h 80"/>
                    <a:gd name="T16" fmla="*/ 29 w 74"/>
                    <a:gd name="T17" fmla="*/ 17 h 80"/>
                    <a:gd name="T18" fmla="*/ 20 w 74"/>
                    <a:gd name="T19" fmla="*/ 9 h 80"/>
                    <a:gd name="T20" fmla="*/ 13 w 74"/>
                    <a:gd name="T21" fmla="*/ 0 h 80"/>
                    <a:gd name="T22" fmla="*/ 9 w 74"/>
                    <a:gd name="T23" fmla="*/ 5 h 80"/>
                    <a:gd name="T24" fmla="*/ 4 w 74"/>
                    <a:gd name="T25" fmla="*/ 10 h 80"/>
                    <a:gd name="T26" fmla="*/ 1 w 74"/>
                    <a:gd name="T27" fmla="*/ 14 h 80"/>
                    <a:gd name="T28" fmla="*/ 0 w 74"/>
                    <a:gd name="T29" fmla="*/ 19 h 80"/>
                    <a:gd name="T30" fmla="*/ 0 w 74"/>
                    <a:gd name="T31" fmla="*/ 25 h 80"/>
                    <a:gd name="T32" fmla="*/ 2 w 74"/>
                    <a:gd name="T33" fmla="*/ 30 h 80"/>
                    <a:gd name="T34" fmla="*/ 4 w 74"/>
                    <a:gd name="T35" fmla="*/ 36 h 80"/>
                    <a:gd name="T36" fmla="*/ 7 w 74"/>
                    <a:gd name="T37" fmla="*/ 41 h 80"/>
                    <a:gd name="T38" fmla="*/ 10 w 74"/>
                    <a:gd name="T39" fmla="*/ 46 h 80"/>
                    <a:gd name="T40" fmla="*/ 14 w 74"/>
                    <a:gd name="T41" fmla="*/ 51 h 80"/>
                    <a:gd name="T42" fmla="*/ 19 w 74"/>
                    <a:gd name="T43" fmla="*/ 56 h 80"/>
                    <a:gd name="T44" fmla="*/ 24 w 74"/>
                    <a:gd name="T45" fmla="*/ 61 h 80"/>
                    <a:gd name="T46" fmla="*/ 30 w 74"/>
                    <a:gd name="T47" fmla="*/ 66 h 80"/>
                    <a:gd name="T48" fmla="*/ 35 w 74"/>
                    <a:gd name="T49" fmla="*/ 69 h 80"/>
                    <a:gd name="T50" fmla="*/ 42 w 74"/>
                    <a:gd name="T51" fmla="*/ 72 h 80"/>
                    <a:gd name="T52" fmla="*/ 47 w 74"/>
                    <a:gd name="T53" fmla="*/ 75 h 80"/>
                    <a:gd name="T54" fmla="*/ 54 w 74"/>
                    <a:gd name="T55" fmla="*/ 77 h 80"/>
                    <a:gd name="T56" fmla="*/ 60 w 74"/>
                    <a:gd name="T57" fmla="*/ 79 h 80"/>
                    <a:gd name="T58" fmla="*/ 67 w 74"/>
                    <a:gd name="T59" fmla="*/ 80 h 80"/>
                    <a:gd name="T60" fmla="*/ 74 w 74"/>
                    <a:gd name="T6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39" name="Freeform 154"/>
                <p:cNvSpPr>
                  <a:spLocks/>
                </p:cNvSpPr>
                <p:nvPr/>
              </p:nvSpPr>
              <p:spPr bwMode="auto">
                <a:xfrm>
                  <a:off x="5555" y="2785"/>
                  <a:ext cx="26" cy="27"/>
                </a:xfrm>
                <a:custGeom>
                  <a:avLst/>
                  <a:gdLst>
                    <a:gd name="T0" fmla="*/ 52 w 86"/>
                    <a:gd name="T1" fmla="*/ 80 h 80"/>
                    <a:gd name="T2" fmla="*/ 86 w 86"/>
                    <a:gd name="T3" fmla="*/ 80 h 80"/>
                    <a:gd name="T4" fmla="*/ 86 w 86"/>
                    <a:gd name="T5" fmla="*/ 61 h 80"/>
                    <a:gd name="T6" fmla="*/ 79 w 86"/>
                    <a:gd name="T7" fmla="*/ 59 h 80"/>
                    <a:gd name="T8" fmla="*/ 72 w 86"/>
                    <a:gd name="T9" fmla="*/ 56 h 80"/>
                    <a:gd name="T10" fmla="*/ 67 w 86"/>
                    <a:gd name="T11" fmla="*/ 53 h 80"/>
                    <a:gd name="T12" fmla="*/ 61 w 86"/>
                    <a:gd name="T13" fmla="*/ 49 h 80"/>
                    <a:gd name="T14" fmla="*/ 51 w 86"/>
                    <a:gd name="T15" fmla="*/ 41 h 80"/>
                    <a:gd name="T16" fmla="*/ 43 w 86"/>
                    <a:gd name="T17" fmla="*/ 33 h 80"/>
                    <a:gd name="T18" fmla="*/ 34 w 86"/>
                    <a:gd name="T19" fmla="*/ 25 h 80"/>
                    <a:gd name="T20" fmla="*/ 24 w 86"/>
                    <a:gd name="T21" fmla="*/ 16 h 80"/>
                    <a:gd name="T22" fmla="*/ 13 w 86"/>
                    <a:gd name="T23" fmla="*/ 7 h 80"/>
                    <a:gd name="T24" fmla="*/ 0 w 86"/>
                    <a:gd name="T25" fmla="*/ 0 h 80"/>
                    <a:gd name="T26" fmla="*/ 1 w 86"/>
                    <a:gd name="T27" fmla="*/ 8 h 80"/>
                    <a:gd name="T28" fmla="*/ 5 w 86"/>
                    <a:gd name="T29" fmla="*/ 20 h 80"/>
                    <a:gd name="T30" fmla="*/ 11 w 86"/>
                    <a:gd name="T31" fmla="*/ 32 h 80"/>
                    <a:gd name="T32" fmla="*/ 18 w 86"/>
                    <a:gd name="T33" fmla="*/ 44 h 80"/>
                    <a:gd name="T34" fmla="*/ 27 w 86"/>
                    <a:gd name="T35" fmla="*/ 57 h 80"/>
                    <a:gd name="T36" fmla="*/ 36 w 86"/>
                    <a:gd name="T37" fmla="*/ 67 h 80"/>
                    <a:gd name="T38" fmla="*/ 40 w 86"/>
                    <a:gd name="T39" fmla="*/ 72 h 80"/>
                    <a:gd name="T40" fmla="*/ 45 w 86"/>
                    <a:gd name="T41" fmla="*/ 76 h 80"/>
                    <a:gd name="T42" fmla="*/ 49 w 86"/>
                    <a:gd name="T43" fmla="*/ 79 h 80"/>
                    <a:gd name="T44" fmla="*/ 52 w 86"/>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40" name="Freeform 155"/>
                <p:cNvSpPr>
                  <a:spLocks/>
                </p:cNvSpPr>
                <p:nvPr/>
              </p:nvSpPr>
              <p:spPr bwMode="auto">
                <a:xfrm>
                  <a:off x="5570" y="2825"/>
                  <a:ext cx="25" cy="11"/>
                </a:xfrm>
                <a:custGeom>
                  <a:avLst/>
                  <a:gdLst>
                    <a:gd name="T0" fmla="*/ 0 w 74"/>
                    <a:gd name="T1" fmla="*/ 7 h 31"/>
                    <a:gd name="T2" fmla="*/ 3 w 74"/>
                    <a:gd name="T3" fmla="*/ 11 h 31"/>
                    <a:gd name="T4" fmla="*/ 5 w 74"/>
                    <a:gd name="T5" fmla="*/ 15 h 31"/>
                    <a:gd name="T6" fmla="*/ 9 w 74"/>
                    <a:gd name="T7" fmla="*/ 18 h 31"/>
                    <a:gd name="T8" fmla="*/ 14 w 74"/>
                    <a:gd name="T9" fmla="*/ 21 h 31"/>
                    <a:gd name="T10" fmla="*/ 18 w 74"/>
                    <a:gd name="T11" fmla="*/ 24 h 31"/>
                    <a:gd name="T12" fmla="*/ 23 w 74"/>
                    <a:gd name="T13" fmla="*/ 26 h 31"/>
                    <a:gd name="T14" fmla="*/ 29 w 74"/>
                    <a:gd name="T15" fmla="*/ 28 h 31"/>
                    <a:gd name="T16" fmla="*/ 34 w 74"/>
                    <a:gd name="T17" fmla="*/ 29 h 31"/>
                    <a:gd name="T18" fmla="*/ 47 w 74"/>
                    <a:gd name="T19" fmla="*/ 31 h 31"/>
                    <a:gd name="T20" fmla="*/ 58 w 74"/>
                    <a:gd name="T21" fmla="*/ 31 h 31"/>
                    <a:gd name="T22" fmla="*/ 63 w 74"/>
                    <a:gd name="T23" fmla="*/ 30 h 31"/>
                    <a:gd name="T24" fmla="*/ 67 w 74"/>
                    <a:gd name="T25" fmla="*/ 29 h 31"/>
                    <a:gd name="T26" fmla="*/ 71 w 74"/>
                    <a:gd name="T27" fmla="*/ 27 h 31"/>
                    <a:gd name="T28" fmla="*/ 74 w 74"/>
                    <a:gd name="T29" fmla="*/ 25 h 31"/>
                    <a:gd name="T30" fmla="*/ 64 w 74"/>
                    <a:gd name="T31" fmla="*/ 18 h 31"/>
                    <a:gd name="T32" fmla="*/ 55 w 74"/>
                    <a:gd name="T33" fmla="*/ 13 h 31"/>
                    <a:gd name="T34" fmla="*/ 51 w 74"/>
                    <a:gd name="T35" fmla="*/ 10 h 31"/>
                    <a:gd name="T36" fmla="*/ 47 w 74"/>
                    <a:gd name="T37" fmla="*/ 8 h 31"/>
                    <a:gd name="T38" fmla="*/ 43 w 74"/>
                    <a:gd name="T39" fmla="*/ 5 h 31"/>
                    <a:gd name="T40" fmla="*/ 41 w 74"/>
                    <a:gd name="T41" fmla="*/ 0 h 31"/>
                    <a:gd name="T42" fmla="*/ 33 w 74"/>
                    <a:gd name="T43" fmla="*/ 1 h 31"/>
                    <a:gd name="T44" fmla="*/ 28 w 74"/>
                    <a:gd name="T45" fmla="*/ 1 h 31"/>
                    <a:gd name="T46" fmla="*/ 22 w 74"/>
                    <a:gd name="T47" fmla="*/ 1 h 31"/>
                    <a:gd name="T48" fmla="*/ 18 w 74"/>
                    <a:gd name="T49" fmla="*/ 0 h 31"/>
                    <a:gd name="T50" fmla="*/ 14 w 74"/>
                    <a:gd name="T51" fmla="*/ 0 h 31"/>
                    <a:gd name="T52" fmla="*/ 10 w 74"/>
                    <a:gd name="T53" fmla="*/ 0 h 31"/>
                    <a:gd name="T54" fmla="*/ 6 w 74"/>
                    <a:gd name="T55" fmla="*/ 3 h 31"/>
                    <a:gd name="T56" fmla="*/ 0 w 74"/>
                    <a:gd name="T57"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41" name="Freeform 156"/>
                <p:cNvSpPr>
                  <a:spLocks/>
                </p:cNvSpPr>
                <p:nvPr/>
              </p:nvSpPr>
              <p:spPr bwMode="auto">
                <a:xfrm>
                  <a:off x="5562" y="2819"/>
                  <a:ext cx="6" cy="1"/>
                </a:xfrm>
                <a:custGeom>
                  <a:avLst/>
                  <a:gdLst>
                    <a:gd name="T0" fmla="*/ 20 w 20"/>
                    <a:gd name="T1" fmla="*/ 0 w 20"/>
                    <a:gd name="T2" fmla="*/ 10 w 20"/>
                    <a:gd name="T3" fmla="*/ 20 w 20"/>
                  </a:gdLst>
                  <a:ahLst/>
                  <a:cxnLst>
                    <a:cxn ang="0">
                      <a:pos x="T0" y="0"/>
                    </a:cxn>
                    <a:cxn ang="0">
                      <a:pos x="T1" y="0"/>
                    </a:cxn>
                    <a:cxn ang="0">
                      <a:pos x="T2" y="0"/>
                    </a:cxn>
                    <a:cxn ang="0">
                      <a:pos x="T3" y="0"/>
                    </a:cxn>
                  </a:cxnLst>
                  <a:rect l="0" t="0" r="r" b="b"/>
                  <a:pathLst>
                    <a:path w="20">
                      <a:moveTo>
                        <a:pt x="20" y="0"/>
                      </a:moveTo>
                      <a:lnTo>
                        <a:pt x="0" y="0"/>
                      </a:lnTo>
                      <a:lnTo>
                        <a:pt x="10" y="0"/>
                      </a:lnTo>
                      <a:lnTo>
                        <a:pt x="20" y="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42" name="Freeform 157"/>
                <p:cNvSpPr>
                  <a:spLocks/>
                </p:cNvSpPr>
                <p:nvPr/>
              </p:nvSpPr>
              <p:spPr bwMode="auto">
                <a:xfrm>
                  <a:off x="5509" y="2769"/>
                  <a:ext cx="32" cy="21"/>
                </a:xfrm>
                <a:custGeom>
                  <a:avLst/>
                  <a:gdLst>
                    <a:gd name="T0" fmla="*/ 7 w 100"/>
                    <a:gd name="T1" fmla="*/ 25 h 65"/>
                    <a:gd name="T2" fmla="*/ 35 w 100"/>
                    <a:gd name="T3" fmla="*/ 40 h 65"/>
                    <a:gd name="T4" fmla="*/ 61 w 100"/>
                    <a:gd name="T5" fmla="*/ 55 h 65"/>
                    <a:gd name="T6" fmla="*/ 72 w 100"/>
                    <a:gd name="T7" fmla="*/ 60 h 65"/>
                    <a:gd name="T8" fmla="*/ 83 w 100"/>
                    <a:gd name="T9" fmla="*/ 65 h 65"/>
                    <a:gd name="T10" fmla="*/ 87 w 100"/>
                    <a:gd name="T11" fmla="*/ 65 h 65"/>
                    <a:gd name="T12" fmla="*/ 91 w 100"/>
                    <a:gd name="T13" fmla="*/ 65 h 65"/>
                    <a:gd name="T14" fmla="*/ 96 w 100"/>
                    <a:gd name="T15" fmla="*/ 65 h 65"/>
                    <a:gd name="T16" fmla="*/ 100 w 100"/>
                    <a:gd name="T17" fmla="*/ 62 h 65"/>
                    <a:gd name="T18" fmla="*/ 94 w 100"/>
                    <a:gd name="T19" fmla="*/ 60 h 65"/>
                    <a:gd name="T20" fmla="*/ 88 w 100"/>
                    <a:gd name="T21" fmla="*/ 56 h 65"/>
                    <a:gd name="T22" fmla="*/ 83 w 100"/>
                    <a:gd name="T23" fmla="*/ 52 h 65"/>
                    <a:gd name="T24" fmla="*/ 78 w 100"/>
                    <a:gd name="T25" fmla="*/ 46 h 65"/>
                    <a:gd name="T26" fmla="*/ 67 w 100"/>
                    <a:gd name="T27" fmla="*/ 34 h 65"/>
                    <a:gd name="T28" fmla="*/ 57 w 100"/>
                    <a:gd name="T29" fmla="*/ 21 h 65"/>
                    <a:gd name="T30" fmla="*/ 52 w 100"/>
                    <a:gd name="T31" fmla="*/ 15 h 65"/>
                    <a:gd name="T32" fmla="*/ 46 w 100"/>
                    <a:gd name="T33" fmla="*/ 10 h 65"/>
                    <a:gd name="T34" fmla="*/ 40 w 100"/>
                    <a:gd name="T35" fmla="*/ 4 h 65"/>
                    <a:gd name="T36" fmla="*/ 33 w 100"/>
                    <a:gd name="T37" fmla="*/ 1 h 65"/>
                    <a:gd name="T38" fmla="*/ 27 w 100"/>
                    <a:gd name="T39" fmla="*/ 0 h 65"/>
                    <a:gd name="T40" fmla="*/ 18 w 100"/>
                    <a:gd name="T41" fmla="*/ 0 h 65"/>
                    <a:gd name="T42" fmla="*/ 10 w 100"/>
                    <a:gd name="T43" fmla="*/ 2 h 65"/>
                    <a:gd name="T44" fmla="*/ 0 w 100"/>
                    <a:gd name="T45" fmla="*/ 6 h 65"/>
                    <a:gd name="T46" fmla="*/ 7 w 100"/>
                    <a:gd name="T47"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43" name="Freeform 158"/>
                <p:cNvSpPr>
                  <a:spLocks/>
                </p:cNvSpPr>
                <p:nvPr/>
              </p:nvSpPr>
              <p:spPr bwMode="auto">
                <a:xfrm>
                  <a:off x="5486" y="2743"/>
                  <a:ext cx="24" cy="34"/>
                </a:xfrm>
                <a:custGeom>
                  <a:avLst/>
                  <a:gdLst>
                    <a:gd name="T0" fmla="*/ 72 w 79"/>
                    <a:gd name="T1" fmla="*/ 85 h 104"/>
                    <a:gd name="T2" fmla="*/ 56 w 79"/>
                    <a:gd name="T3" fmla="*/ 61 h 104"/>
                    <a:gd name="T4" fmla="*/ 43 w 79"/>
                    <a:gd name="T5" fmla="*/ 41 h 104"/>
                    <a:gd name="T6" fmla="*/ 29 w 79"/>
                    <a:gd name="T7" fmla="*/ 20 h 104"/>
                    <a:gd name="T8" fmla="*/ 12 w 79"/>
                    <a:gd name="T9" fmla="*/ 0 h 104"/>
                    <a:gd name="T10" fmla="*/ 6 w 79"/>
                    <a:gd name="T11" fmla="*/ 16 h 104"/>
                    <a:gd name="T12" fmla="*/ 2 w 79"/>
                    <a:gd name="T13" fmla="*/ 33 h 104"/>
                    <a:gd name="T14" fmla="*/ 0 w 79"/>
                    <a:gd name="T15" fmla="*/ 40 h 104"/>
                    <a:gd name="T16" fmla="*/ 0 w 79"/>
                    <a:gd name="T17" fmla="*/ 48 h 104"/>
                    <a:gd name="T18" fmla="*/ 0 w 79"/>
                    <a:gd name="T19" fmla="*/ 55 h 104"/>
                    <a:gd name="T20" fmla="*/ 0 w 79"/>
                    <a:gd name="T21" fmla="*/ 62 h 104"/>
                    <a:gd name="T22" fmla="*/ 1 w 79"/>
                    <a:gd name="T23" fmla="*/ 68 h 104"/>
                    <a:gd name="T24" fmla="*/ 3 w 79"/>
                    <a:gd name="T25" fmla="*/ 74 h 104"/>
                    <a:gd name="T26" fmla="*/ 6 w 79"/>
                    <a:gd name="T27" fmla="*/ 79 h 104"/>
                    <a:gd name="T28" fmla="*/ 10 w 79"/>
                    <a:gd name="T29" fmla="*/ 83 h 104"/>
                    <a:gd name="T30" fmla="*/ 14 w 79"/>
                    <a:gd name="T31" fmla="*/ 88 h 104"/>
                    <a:gd name="T32" fmla="*/ 20 w 79"/>
                    <a:gd name="T33" fmla="*/ 90 h 104"/>
                    <a:gd name="T34" fmla="*/ 25 w 79"/>
                    <a:gd name="T35" fmla="*/ 92 h 104"/>
                    <a:gd name="T36" fmla="*/ 33 w 79"/>
                    <a:gd name="T37" fmla="*/ 92 h 104"/>
                    <a:gd name="T38" fmla="*/ 43 w 79"/>
                    <a:gd name="T39" fmla="*/ 93 h 104"/>
                    <a:gd name="T40" fmla="*/ 54 w 79"/>
                    <a:gd name="T41" fmla="*/ 96 h 104"/>
                    <a:gd name="T42" fmla="*/ 65 w 79"/>
                    <a:gd name="T43" fmla="*/ 100 h 104"/>
                    <a:gd name="T44" fmla="*/ 79 w 79"/>
                    <a:gd name="T45" fmla="*/ 104 h 104"/>
                    <a:gd name="T46" fmla="*/ 72 w 79"/>
                    <a:gd name="T47"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grpSp>
          <p:sp>
            <p:nvSpPr>
              <p:cNvPr id="104" name="Freeform 159"/>
              <p:cNvSpPr>
                <a:spLocks/>
              </p:cNvSpPr>
              <p:nvPr>
                <p:custDataLst>
                  <p:tags r:id="rId88"/>
                </p:custDataLst>
              </p:nvPr>
            </p:nvSpPr>
            <p:spPr bwMode="auto">
              <a:xfrm>
                <a:off x="5707155" y="4246532"/>
                <a:ext cx="17689" cy="71543"/>
              </a:xfrm>
              <a:custGeom>
                <a:avLst/>
                <a:gdLst>
                  <a:gd name="T0" fmla="*/ 27 w 27"/>
                  <a:gd name="T1" fmla="*/ 0 h 19"/>
                  <a:gd name="T2" fmla="*/ 27 w 27"/>
                  <a:gd name="T3" fmla="*/ 12 h 19"/>
                  <a:gd name="T4" fmla="*/ 27 w 27"/>
                  <a:gd name="T5" fmla="*/ 19 h 19"/>
                  <a:gd name="T6" fmla="*/ 9 w 27"/>
                  <a:gd name="T7" fmla="*/ 19 h 19"/>
                  <a:gd name="T8" fmla="*/ 0 w 27"/>
                  <a:gd name="T9" fmla="*/ 19 h 19"/>
                  <a:gd name="T10" fmla="*/ 9 w 27"/>
                  <a:gd name="T11" fmla="*/ 12 h 19"/>
                  <a:gd name="T12" fmla="*/ 27 w 2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05" name="Freeform 160"/>
              <p:cNvSpPr>
                <a:spLocks/>
              </p:cNvSpPr>
              <p:nvPr>
                <p:custDataLst>
                  <p:tags r:id="rId89"/>
                </p:custDataLst>
              </p:nvPr>
            </p:nvSpPr>
            <p:spPr bwMode="auto">
              <a:xfrm>
                <a:off x="5585862" y="4426414"/>
                <a:ext cx="22743" cy="73588"/>
              </a:xfrm>
              <a:custGeom>
                <a:avLst/>
                <a:gdLst>
                  <a:gd name="T0" fmla="*/ 0 w 39"/>
                  <a:gd name="T1" fmla="*/ 0 h 35"/>
                  <a:gd name="T2" fmla="*/ 39 w 39"/>
                  <a:gd name="T3" fmla="*/ 0 h 35"/>
                  <a:gd name="T4" fmla="*/ 36 w 39"/>
                  <a:gd name="T5" fmla="*/ 9 h 35"/>
                  <a:gd name="T6" fmla="*/ 33 w 39"/>
                  <a:gd name="T7" fmla="*/ 19 h 35"/>
                  <a:gd name="T8" fmla="*/ 27 w 39"/>
                  <a:gd name="T9" fmla="*/ 28 h 35"/>
                  <a:gd name="T10" fmla="*/ 22 w 39"/>
                  <a:gd name="T11" fmla="*/ 34 h 35"/>
                  <a:gd name="T12" fmla="*/ 19 w 39"/>
                  <a:gd name="T13" fmla="*/ 35 h 35"/>
                  <a:gd name="T14" fmla="*/ 16 w 39"/>
                  <a:gd name="T15" fmla="*/ 35 h 35"/>
                  <a:gd name="T16" fmla="*/ 13 w 39"/>
                  <a:gd name="T17" fmla="*/ 34 h 35"/>
                  <a:gd name="T18" fmla="*/ 11 w 39"/>
                  <a:gd name="T19" fmla="*/ 31 h 35"/>
                  <a:gd name="T20" fmla="*/ 7 w 39"/>
                  <a:gd name="T21" fmla="*/ 26 h 35"/>
                  <a:gd name="T22" fmla="*/ 5 w 39"/>
                  <a:gd name="T23" fmla="*/ 20 h 35"/>
                  <a:gd name="T24" fmla="*/ 2 w 39"/>
                  <a:gd name="T25" fmla="*/ 11 h 35"/>
                  <a:gd name="T26" fmla="*/ 0 w 39"/>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06" name="Freeform 161"/>
              <p:cNvSpPr>
                <a:spLocks/>
              </p:cNvSpPr>
              <p:nvPr>
                <p:custDataLst>
                  <p:tags r:id="rId90"/>
                </p:custDataLst>
              </p:nvPr>
            </p:nvSpPr>
            <p:spPr bwMode="auto">
              <a:xfrm>
                <a:off x="8448883" y="2271919"/>
                <a:ext cx="1159864" cy="427219"/>
              </a:xfrm>
              <a:custGeom>
                <a:avLst/>
                <a:gdLst>
                  <a:gd name="T0" fmla="*/ 32 w 1688"/>
                  <a:gd name="T1" fmla="*/ 216 h 630"/>
                  <a:gd name="T2" fmla="*/ 86 w 1688"/>
                  <a:gd name="T3" fmla="*/ 249 h 630"/>
                  <a:gd name="T4" fmla="*/ 155 w 1688"/>
                  <a:gd name="T5" fmla="*/ 264 h 630"/>
                  <a:gd name="T6" fmla="*/ 191 w 1688"/>
                  <a:gd name="T7" fmla="*/ 281 h 630"/>
                  <a:gd name="T8" fmla="*/ 238 w 1688"/>
                  <a:gd name="T9" fmla="*/ 331 h 630"/>
                  <a:gd name="T10" fmla="*/ 253 w 1688"/>
                  <a:gd name="T11" fmla="*/ 349 h 630"/>
                  <a:gd name="T12" fmla="*/ 254 w 1688"/>
                  <a:gd name="T13" fmla="*/ 386 h 630"/>
                  <a:gd name="T14" fmla="*/ 273 w 1688"/>
                  <a:gd name="T15" fmla="*/ 408 h 630"/>
                  <a:gd name="T16" fmla="*/ 341 w 1688"/>
                  <a:gd name="T17" fmla="*/ 416 h 630"/>
                  <a:gd name="T18" fmla="*/ 463 w 1688"/>
                  <a:gd name="T19" fmla="*/ 452 h 630"/>
                  <a:gd name="T20" fmla="*/ 546 w 1688"/>
                  <a:gd name="T21" fmla="*/ 469 h 630"/>
                  <a:gd name="T22" fmla="*/ 575 w 1688"/>
                  <a:gd name="T23" fmla="*/ 510 h 630"/>
                  <a:gd name="T24" fmla="*/ 622 w 1688"/>
                  <a:gd name="T25" fmla="*/ 542 h 630"/>
                  <a:gd name="T26" fmla="*/ 670 w 1688"/>
                  <a:gd name="T27" fmla="*/ 555 h 630"/>
                  <a:gd name="T28" fmla="*/ 917 w 1688"/>
                  <a:gd name="T29" fmla="*/ 576 h 630"/>
                  <a:gd name="T30" fmla="*/ 1037 w 1688"/>
                  <a:gd name="T31" fmla="*/ 614 h 630"/>
                  <a:gd name="T32" fmla="*/ 1117 w 1688"/>
                  <a:gd name="T33" fmla="*/ 630 h 630"/>
                  <a:gd name="T34" fmla="*/ 1157 w 1688"/>
                  <a:gd name="T35" fmla="*/ 613 h 630"/>
                  <a:gd name="T36" fmla="*/ 1344 w 1688"/>
                  <a:gd name="T37" fmla="*/ 564 h 630"/>
                  <a:gd name="T38" fmla="*/ 1395 w 1688"/>
                  <a:gd name="T39" fmla="*/ 510 h 630"/>
                  <a:gd name="T40" fmla="*/ 1403 w 1688"/>
                  <a:gd name="T41" fmla="*/ 483 h 630"/>
                  <a:gd name="T42" fmla="*/ 1386 w 1688"/>
                  <a:gd name="T43" fmla="*/ 455 h 630"/>
                  <a:gd name="T44" fmla="*/ 1370 w 1688"/>
                  <a:gd name="T45" fmla="*/ 415 h 630"/>
                  <a:gd name="T46" fmla="*/ 1499 w 1688"/>
                  <a:gd name="T47" fmla="*/ 394 h 630"/>
                  <a:gd name="T48" fmla="*/ 1594 w 1688"/>
                  <a:gd name="T49" fmla="*/ 343 h 630"/>
                  <a:gd name="T50" fmla="*/ 1651 w 1688"/>
                  <a:gd name="T51" fmla="*/ 325 h 630"/>
                  <a:gd name="T52" fmla="*/ 1688 w 1688"/>
                  <a:gd name="T53" fmla="*/ 297 h 630"/>
                  <a:gd name="T54" fmla="*/ 1656 w 1688"/>
                  <a:gd name="T55" fmla="*/ 279 h 630"/>
                  <a:gd name="T56" fmla="*/ 1619 w 1688"/>
                  <a:gd name="T57" fmla="*/ 252 h 630"/>
                  <a:gd name="T58" fmla="*/ 1583 w 1688"/>
                  <a:gd name="T59" fmla="*/ 248 h 630"/>
                  <a:gd name="T60" fmla="*/ 1553 w 1688"/>
                  <a:gd name="T61" fmla="*/ 258 h 630"/>
                  <a:gd name="T62" fmla="*/ 1497 w 1688"/>
                  <a:gd name="T63" fmla="*/ 256 h 630"/>
                  <a:gd name="T64" fmla="*/ 1457 w 1688"/>
                  <a:gd name="T65" fmla="*/ 235 h 630"/>
                  <a:gd name="T66" fmla="*/ 1434 w 1688"/>
                  <a:gd name="T67" fmla="*/ 187 h 630"/>
                  <a:gd name="T68" fmla="*/ 1367 w 1688"/>
                  <a:gd name="T69" fmla="*/ 124 h 630"/>
                  <a:gd name="T70" fmla="*/ 1286 w 1688"/>
                  <a:gd name="T71" fmla="*/ 120 h 630"/>
                  <a:gd name="T72" fmla="*/ 1260 w 1688"/>
                  <a:gd name="T73" fmla="*/ 147 h 630"/>
                  <a:gd name="T74" fmla="*/ 1236 w 1688"/>
                  <a:gd name="T75" fmla="*/ 165 h 630"/>
                  <a:gd name="T76" fmla="*/ 1168 w 1688"/>
                  <a:gd name="T77" fmla="*/ 167 h 630"/>
                  <a:gd name="T78" fmla="*/ 1044 w 1688"/>
                  <a:gd name="T79" fmla="*/ 167 h 630"/>
                  <a:gd name="T80" fmla="*/ 986 w 1688"/>
                  <a:gd name="T81" fmla="*/ 140 h 630"/>
                  <a:gd name="T82" fmla="*/ 922 w 1688"/>
                  <a:gd name="T83" fmla="*/ 108 h 630"/>
                  <a:gd name="T84" fmla="*/ 852 w 1688"/>
                  <a:gd name="T85" fmla="*/ 100 h 630"/>
                  <a:gd name="T86" fmla="*/ 801 w 1688"/>
                  <a:gd name="T87" fmla="*/ 114 h 630"/>
                  <a:gd name="T88" fmla="*/ 740 w 1688"/>
                  <a:gd name="T89" fmla="*/ 116 h 630"/>
                  <a:gd name="T90" fmla="*/ 692 w 1688"/>
                  <a:gd name="T91" fmla="*/ 101 h 630"/>
                  <a:gd name="T92" fmla="*/ 662 w 1688"/>
                  <a:gd name="T93" fmla="*/ 68 h 630"/>
                  <a:gd name="T94" fmla="*/ 446 w 1688"/>
                  <a:gd name="T95" fmla="*/ 7 h 630"/>
                  <a:gd name="T96" fmla="*/ 446 w 1688"/>
                  <a:gd name="T97" fmla="*/ 44 h 630"/>
                  <a:gd name="T98" fmla="*/ 471 w 1688"/>
                  <a:gd name="T99" fmla="*/ 79 h 630"/>
                  <a:gd name="T100" fmla="*/ 490 w 1688"/>
                  <a:gd name="T101" fmla="*/ 106 h 630"/>
                  <a:gd name="T102" fmla="*/ 307 w 1688"/>
                  <a:gd name="T103" fmla="*/ 122 h 630"/>
                  <a:gd name="T104" fmla="*/ 294 w 1688"/>
                  <a:gd name="T105" fmla="*/ 87 h 630"/>
                  <a:gd name="T106" fmla="*/ 225 w 1688"/>
                  <a:gd name="T107" fmla="*/ 97 h 630"/>
                  <a:gd name="T108" fmla="*/ 185 w 1688"/>
                  <a:gd name="T109" fmla="*/ 88 h 630"/>
                  <a:gd name="T110" fmla="*/ 138 w 1688"/>
                  <a:gd name="T111" fmla="*/ 97 h 630"/>
                  <a:gd name="T112" fmla="*/ 68 w 1688"/>
                  <a:gd name="T113" fmla="*/ 143 h 630"/>
                  <a:gd name="T114" fmla="*/ 31 w 1688"/>
                  <a:gd name="T115" fmla="*/ 151 h 630"/>
                  <a:gd name="T116" fmla="*/ 4 w 1688"/>
                  <a:gd name="T117" fmla="*/ 169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FF66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07" name="Freeform 162"/>
              <p:cNvSpPr>
                <a:spLocks/>
              </p:cNvSpPr>
              <p:nvPr>
                <p:custDataLst>
                  <p:tags r:id="rId91"/>
                </p:custDataLst>
              </p:nvPr>
            </p:nvSpPr>
            <p:spPr bwMode="auto">
              <a:xfrm>
                <a:off x="2601550" y="4804575"/>
                <a:ext cx="523075" cy="535558"/>
              </a:xfrm>
              <a:custGeom>
                <a:avLst/>
                <a:gdLst>
                  <a:gd name="T0" fmla="*/ 26 w 758"/>
                  <a:gd name="T1" fmla="*/ 80 h 795"/>
                  <a:gd name="T2" fmla="*/ 49 w 758"/>
                  <a:gd name="T3" fmla="*/ 88 h 795"/>
                  <a:gd name="T4" fmla="*/ 72 w 758"/>
                  <a:gd name="T5" fmla="*/ 108 h 795"/>
                  <a:gd name="T6" fmla="*/ 88 w 758"/>
                  <a:gd name="T7" fmla="*/ 134 h 795"/>
                  <a:gd name="T8" fmla="*/ 93 w 758"/>
                  <a:gd name="T9" fmla="*/ 169 h 795"/>
                  <a:gd name="T10" fmla="*/ 84 w 758"/>
                  <a:gd name="T11" fmla="*/ 186 h 795"/>
                  <a:gd name="T12" fmla="*/ 81 w 758"/>
                  <a:gd name="T13" fmla="*/ 205 h 795"/>
                  <a:gd name="T14" fmla="*/ 88 w 758"/>
                  <a:gd name="T15" fmla="*/ 240 h 795"/>
                  <a:gd name="T16" fmla="*/ 95 w 758"/>
                  <a:gd name="T17" fmla="*/ 278 h 795"/>
                  <a:gd name="T18" fmla="*/ 83 w 758"/>
                  <a:gd name="T19" fmla="*/ 308 h 795"/>
                  <a:gd name="T20" fmla="*/ 81 w 758"/>
                  <a:gd name="T21" fmla="*/ 352 h 795"/>
                  <a:gd name="T22" fmla="*/ 93 w 758"/>
                  <a:gd name="T23" fmla="*/ 390 h 795"/>
                  <a:gd name="T24" fmla="*/ 99 w 758"/>
                  <a:gd name="T25" fmla="*/ 415 h 795"/>
                  <a:gd name="T26" fmla="*/ 78 w 758"/>
                  <a:gd name="T27" fmla="*/ 457 h 795"/>
                  <a:gd name="T28" fmla="*/ 113 w 758"/>
                  <a:gd name="T29" fmla="*/ 529 h 795"/>
                  <a:gd name="T30" fmla="*/ 138 w 758"/>
                  <a:gd name="T31" fmla="*/ 577 h 795"/>
                  <a:gd name="T32" fmla="*/ 146 w 758"/>
                  <a:gd name="T33" fmla="*/ 622 h 795"/>
                  <a:gd name="T34" fmla="*/ 152 w 758"/>
                  <a:gd name="T35" fmla="*/ 659 h 795"/>
                  <a:gd name="T36" fmla="*/ 187 w 758"/>
                  <a:gd name="T37" fmla="*/ 738 h 795"/>
                  <a:gd name="T38" fmla="*/ 214 w 758"/>
                  <a:gd name="T39" fmla="*/ 782 h 795"/>
                  <a:gd name="T40" fmla="*/ 230 w 758"/>
                  <a:gd name="T41" fmla="*/ 794 h 795"/>
                  <a:gd name="T42" fmla="*/ 251 w 758"/>
                  <a:gd name="T43" fmla="*/ 790 h 795"/>
                  <a:gd name="T44" fmla="*/ 289 w 758"/>
                  <a:gd name="T45" fmla="*/ 761 h 795"/>
                  <a:gd name="T46" fmla="*/ 324 w 758"/>
                  <a:gd name="T47" fmla="*/ 746 h 795"/>
                  <a:gd name="T48" fmla="*/ 355 w 758"/>
                  <a:gd name="T49" fmla="*/ 748 h 795"/>
                  <a:gd name="T50" fmla="*/ 388 w 758"/>
                  <a:gd name="T51" fmla="*/ 770 h 795"/>
                  <a:gd name="T52" fmla="*/ 418 w 758"/>
                  <a:gd name="T53" fmla="*/ 780 h 795"/>
                  <a:gd name="T54" fmla="*/ 437 w 758"/>
                  <a:gd name="T55" fmla="*/ 758 h 795"/>
                  <a:gd name="T56" fmla="*/ 478 w 758"/>
                  <a:gd name="T57" fmla="*/ 745 h 795"/>
                  <a:gd name="T58" fmla="*/ 525 w 758"/>
                  <a:gd name="T59" fmla="*/ 622 h 795"/>
                  <a:gd name="T60" fmla="*/ 539 w 758"/>
                  <a:gd name="T61" fmla="*/ 600 h 795"/>
                  <a:gd name="T62" fmla="*/ 575 w 758"/>
                  <a:gd name="T63" fmla="*/ 584 h 795"/>
                  <a:gd name="T64" fmla="*/ 665 w 758"/>
                  <a:gd name="T65" fmla="*/ 573 h 795"/>
                  <a:gd name="T66" fmla="*/ 687 w 758"/>
                  <a:gd name="T67" fmla="*/ 579 h 795"/>
                  <a:gd name="T68" fmla="*/ 704 w 758"/>
                  <a:gd name="T69" fmla="*/ 585 h 795"/>
                  <a:gd name="T70" fmla="*/ 744 w 758"/>
                  <a:gd name="T71" fmla="*/ 573 h 795"/>
                  <a:gd name="T72" fmla="*/ 757 w 758"/>
                  <a:gd name="T73" fmla="*/ 541 h 795"/>
                  <a:gd name="T74" fmla="*/ 752 w 758"/>
                  <a:gd name="T75" fmla="*/ 499 h 795"/>
                  <a:gd name="T76" fmla="*/ 726 w 758"/>
                  <a:gd name="T77" fmla="*/ 462 h 795"/>
                  <a:gd name="T78" fmla="*/ 710 w 758"/>
                  <a:gd name="T79" fmla="*/ 435 h 795"/>
                  <a:gd name="T80" fmla="*/ 671 w 758"/>
                  <a:gd name="T81" fmla="*/ 401 h 795"/>
                  <a:gd name="T82" fmla="*/ 633 w 758"/>
                  <a:gd name="T83" fmla="*/ 399 h 795"/>
                  <a:gd name="T84" fmla="*/ 605 w 758"/>
                  <a:gd name="T85" fmla="*/ 378 h 795"/>
                  <a:gd name="T86" fmla="*/ 590 w 758"/>
                  <a:gd name="T87" fmla="*/ 349 h 795"/>
                  <a:gd name="T88" fmla="*/ 585 w 758"/>
                  <a:gd name="T89" fmla="*/ 311 h 795"/>
                  <a:gd name="T90" fmla="*/ 583 w 758"/>
                  <a:gd name="T91" fmla="*/ 269 h 795"/>
                  <a:gd name="T92" fmla="*/ 560 w 758"/>
                  <a:gd name="T93" fmla="*/ 242 h 795"/>
                  <a:gd name="T94" fmla="*/ 503 w 758"/>
                  <a:gd name="T95" fmla="*/ 205 h 795"/>
                  <a:gd name="T96" fmla="*/ 440 w 758"/>
                  <a:gd name="T97" fmla="*/ 178 h 795"/>
                  <a:gd name="T98" fmla="*/ 392 w 758"/>
                  <a:gd name="T99" fmla="*/ 167 h 795"/>
                  <a:gd name="T100" fmla="*/ 359 w 758"/>
                  <a:gd name="T101" fmla="*/ 161 h 795"/>
                  <a:gd name="T102" fmla="*/ 330 w 758"/>
                  <a:gd name="T103" fmla="*/ 145 h 795"/>
                  <a:gd name="T104" fmla="*/ 307 w 758"/>
                  <a:gd name="T105" fmla="*/ 122 h 795"/>
                  <a:gd name="T106" fmla="*/ 292 w 758"/>
                  <a:gd name="T107" fmla="*/ 92 h 795"/>
                  <a:gd name="T108" fmla="*/ 279 w 758"/>
                  <a:gd name="T109" fmla="*/ 19 h 795"/>
                  <a:gd name="T110" fmla="*/ 261 w 758"/>
                  <a:gd name="T111" fmla="*/ 3 h 795"/>
                  <a:gd name="T112" fmla="*/ 227 w 758"/>
                  <a:gd name="T113" fmla="*/ 3 h 795"/>
                  <a:gd name="T114" fmla="*/ 173 w 758"/>
                  <a:gd name="T115" fmla="*/ 30 h 795"/>
                  <a:gd name="T116" fmla="*/ 119 w 758"/>
                  <a:gd name="T117" fmla="*/ 66 h 795"/>
                  <a:gd name="T118" fmla="*/ 0 w 758"/>
                  <a:gd name="T119" fmla="*/ 80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FF00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108" name="Freeform 163"/>
              <p:cNvSpPr>
                <a:spLocks/>
              </p:cNvSpPr>
              <p:nvPr>
                <p:custDataLst>
                  <p:tags r:id="rId92"/>
                </p:custDataLst>
              </p:nvPr>
            </p:nvSpPr>
            <p:spPr bwMode="auto">
              <a:xfrm>
                <a:off x="2942685" y="4070739"/>
                <a:ext cx="189521" cy="277999"/>
              </a:xfrm>
              <a:custGeom>
                <a:avLst/>
                <a:gdLst>
                  <a:gd name="T0" fmla="*/ 225 w 273"/>
                  <a:gd name="T1" fmla="*/ 140 h 414"/>
                  <a:gd name="T2" fmla="*/ 213 w 273"/>
                  <a:gd name="T3" fmla="*/ 133 h 414"/>
                  <a:gd name="T4" fmla="*/ 201 w 273"/>
                  <a:gd name="T5" fmla="*/ 121 h 414"/>
                  <a:gd name="T6" fmla="*/ 190 w 273"/>
                  <a:gd name="T7" fmla="*/ 105 h 414"/>
                  <a:gd name="T8" fmla="*/ 183 w 273"/>
                  <a:gd name="T9" fmla="*/ 96 h 414"/>
                  <a:gd name="T10" fmla="*/ 176 w 273"/>
                  <a:gd name="T11" fmla="*/ 93 h 414"/>
                  <a:gd name="T12" fmla="*/ 167 w 273"/>
                  <a:gd name="T13" fmla="*/ 94 h 414"/>
                  <a:gd name="T14" fmla="*/ 161 w 273"/>
                  <a:gd name="T15" fmla="*/ 101 h 414"/>
                  <a:gd name="T16" fmla="*/ 153 w 273"/>
                  <a:gd name="T17" fmla="*/ 86 h 414"/>
                  <a:gd name="T18" fmla="*/ 142 w 273"/>
                  <a:gd name="T19" fmla="*/ 54 h 414"/>
                  <a:gd name="T20" fmla="*/ 132 w 273"/>
                  <a:gd name="T21" fmla="*/ 36 h 414"/>
                  <a:gd name="T22" fmla="*/ 123 w 273"/>
                  <a:gd name="T23" fmla="*/ 25 h 414"/>
                  <a:gd name="T24" fmla="*/ 111 w 273"/>
                  <a:gd name="T25" fmla="*/ 14 h 414"/>
                  <a:gd name="T26" fmla="*/ 96 w 273"/>
                  <a:gd name="T27" fmla="*/ 5 h 414"/>
                  <a:gd name="T28" fmla="*/ 80 w 273"/>
                  <a:gd name="T29" fmla="*/ 7 h 414"/>
                  <a:gd name="T30" fmla="*/ 69 w 273"/>
                  <a:gd name="T31" fmla="*/ 19 h 414"/>
                  <a:gd name="T32" fmla="*/ 63 w 273"/>
                  <a:gd name="T33" fmla="*/ 25 h 414"/>
                  <a:gd name="T34" fmla="*/ 57 w 273"/>
                  <a:gd name="T35" fmla="*/ 32 h 414"/>
                  <a:gd name="T36" fmla="*/ 56 w 273"/>
                  <a:gd name="T37" fmla="*/ 42 h 414"/>
                  <a:gd name="T38" fmla="*/ 58 w 273"/>
                  <a:gd name="T39" fmla="*/ 59 h 414"/>
                  <a:gd name="T40" fmla="*/ 52 w 273"/>
                  <a:gd name="T41" fmla="*/ 78 h 414"/>
                  <a:gd name="T42" fmla="*/ 33 w 273"/>
                  <a:gd name="T43" fmla="*/ 90 h 414"/>
                  <a:gd name="T44" fmla="*/ 17 w 273"/>
                  <a:gd name="T45" fmla="*/ 104 h 414"/>
                  <a:gd name="T46" fmla="*/ 4 w 273"/>
                  <a:gd name="T47" fmla="*/ 118 h 414"/>
                  <a:gd name="T48" fmla="*/ 40 w 273"/>
                  <a:gd name="T49" fmla="*/ 198 h 414"/>
                  <a:gd name="T50" fmla="*/ 73 w 273"/>
                  <a:gd name="T51" fmla="*/ 205 h 414"/>
                  <a:gd name="T52" fmla="*/ 84 w 273"/>
                  <a:gd name="T53" fmla="*/ 210 h 414"/>
                  <a:gd name="T54" fmla="*/ 93 w 273"/>
                  <a:gd name="T55" fmla="*/ 218 h 414"/>
                  <a:gd name="T56" fmla="*/ 99 w 273"/>
                  <a:gd name="T57" fmla="*/ 226 h 414"/>
                  <a:gd name="T58" fmla="*/ 103 w 273"/>
                  <a:gd name="T59" fmla="*/ 237 h 414"/>
                  <a:gd name="T60" fmla="*/ 106 w 273"/>
                  <a:gd name="T61" fmla="*/ 265 h 414"/>
                  <a:gd name="T62" fmla="*/ 103 w 273"/>
                  <a:gd name="T63" fmla="*/ 279 h 414"/>
                  <a:gd name="T64" fmla="*/ 96 w 273"/>
                  <a:gd name="T65" fmla="*/ 293 h 414"/>
                  <a:gd name="T66" fmla="*/ 89 w 273"/>
                  <a:gd name="T67" fmla="*/ 307 h 414"/>
                  <a:gd name="T68" fmla="*/ 86 w 273"/>
                  <a:gd name="T69" fmla="*/ 321 h 414"/>
                  <a:gd name="T70" fmla="*/ 91 w 273"/>
                  <a:gd name="T71" fmla="*/ 343 h 414"/>
                  <a:gd name="T72" fmla="*/ 107 w 273"/>
                  <a:gd name="T73" fmla="*/ 374 h 414"/>
                  <a:gd name="T74" fmla="*/ 117 w 273"/>
                  <a:gd name="T75" fmla="*/ 389 h 414"/>
                  <a:gd name="T76" fmla="*/ 129 w 273"/>
                  <a:gd name="T77" fmla="*/ 401 h 414"/>
                  <a:gd name="T78" fmla="*/ 141 w 273"/>
                  <a:gd name="T79" fmla="*/ 411 h 414"/>
                  <a:gd name="T80" fmla="*/ 153 w 273"/>
                  <a:gd name="T81" fmla="*/ 414 h 414"/>
                  <a:gd name="T82" fmla="*/ 215 w 273"/>
                  <a:gd name="T83" fmla="*/ 398 h 414"/>
                  <a:gd name="T84" fmla="*/ 255 w 273"/>
                  <a:gd name="T85" fmla="*/ 385 h 414"/>
                  <a:gd name="T86" fmla="*/ 267 w 273"/>
                  <a:gd name="T87" fmla="*/ 377 h 414"/>
                  <a:gd name="T88" fmla="*/ 273 w 273"/>
                  <a:gd name="T89" fmla="*/ 370 h 414"/>
                  <a:gd name="T90" fmla="*/ 269 w 273"/>
                  <a:gd name="T91" fmla="*/ 352 h 414"/>
                  <a:gd name="T92" fmla="*/ 263 w 273"/>
                  <a:gd name="T93" fmla="*/ 335 h 414"/>
                  <a:gd name="T94" fmla="*/ 242 w 273"/>
                  <a:gd name="T95" fmla="*/ 309 h 414"/>
                  <a:gd name="T96" fmla="*/ 222 w 273"/>
                  <a:gd name="T97" fmla="*/ 282 h 414"/>
                  <a:gd name="T98" fmla="*/ 215 w 273"/>
                  <a:gd name="T99" fmla="*/ 266 h 414"/>
                  <a:gd name="T100" fmla="*/ 212 w 273"/>
                  <a:gd name="T101" fmla="*/ 247 h 414"/>
                  <a:gd name="T102" fmla="*/ 215 w 273"/>
                  <a:gd name="T103" fmla="*/ 215 h 414"/>
                  <a:gd name="T104" fmla="*/ 222 w 273"/>
                  <a:gd name="T105" fmla="*/ 190 h 414"/>
                  <a:gd name="T106" fmla="*/ 230 w 273"/>
                  <a:gd name="T107" fmla="*/ 167 h 414"/>
                  <a:gd name="T108" fmla="*/ 232 w 273"/>
                  <a:gd name="T109" fmla="*/ 14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FF00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grpSp>
            <p:nvGrpSpPr>
              <p:cNvPr id="109" name="Group 164"/>
              <p:cNvGrpSpPr>
                <a:grpSpLocks/>
              </p:cNvGrpSpPr>
              <p:nvPr>
                <p:custDataLst>
                  <p:tags r:id="rId93"/>
                </p:custDataLst>
              </p:nvPr>
            </p:nvGrpSpPr>
            <p:grpSpPr bwMode="auto">
              <a:xfrm>
                <a:off x="2487807" y="3858095"/>
                <a:ext cx="515490" cy="517154"/>
                <a:chOff x="1486" y="2412"/>
                <a:chExt cx="244" cy="256"/>
              </a:xfrm>
              <a:solidFill>
                <a:srgbClr val="FF0000"/>
              </a:solidFill>
            </p:grpSpPr>
            <p:sp>
              <p:nvSpPr>
                <p:cNvPr id="531" name="Freeform 165"/>
                <p:cNvSpPr>
                  <a:spLocks/>
                </p:cNvSpPr>
                <p:nvPr/>
              </p:nvSpPr>
              <p:spPr bwMode="auto">
                <a:xfrm>
                  <a:off x="1639" y="2457"/>
                  <a:ext cx="18" cy="7"/>
                </a:xfrm>
                <a:custGeom>
                  <a:avLst/>
                  <a:gdLst>
                    <a:gd name="T0" fmla="*/ 0 w 54"/>
                    <a:gd name="T1" fmla="*/ 0 h 22"/>
                    <a:gd name="T2" fmla="*/ 0 w 54"/>
                    <a:gd name="T3" fmla="*/ 18 h 22"/>
                    <a:gd name="T4" fmla="*/ 6 w 54"/>
                    <a:gd name="T5" fmla="*/ 20 h 22"/>
                    <a:gd name="T6" fmla="*/ 10 w 54"/>
                    <a:gd name="T7" fmla="*/ 21 h 22"/>
                    <a:gd name="T8" fmla="*/ 14 w 54"/>
                    <a:gd name="T9" fmla="*/ 22 h 22"/>
                    <a:gd name="T10" fmla="*/ 20 w 54"/>
                    <a:gd name="T11" fmla="*/ 22 h 22"/>
                    <a:gd name="T12" fmla="*/ 23 w 54"/>
                    <a:gd name="T13" fmla="*/ 22 h 22"/>
                    <a:gd name="T14" fmla="*/ 27 w 54"/>
                    <a:gd name="T15" fmla="*/ 21 h 22"/>
                    <a:gd name="T16" fmla="*/ 31 w 54"/>
                    <a:gd name="T17" fmla="*/ 20 h 22"/>
                    <a:gd name="T18" fmla="*/ 33 w 54"/>
                    <a:gd name="T19" fmla="*/ 18 h 22"/>
                    <a:gd name="T20" fmla="*/ 35 w 54"/>
                    <a:gd name="T21" fmla="*/ 16 h 22"/>
                    <a:gd name="T22" fmla="*/ 41 w 54"/>
                    <a:gd name="T23" fmla="*/ 12 h 22"/>
                    <a:gd name="T24" fmla="*/ 47 w 54"/>
                    <a:gd name="T25" fmla="*/ 8 h 22"/>
                    <a:gd name="T26" fmla="*/ 54 w 54"/>
                    <a:gd name="T27" fmla="*/ 6 h 22"/>
                    <a:gd name="T28" fmla="*/ 36 w 54"/>
                    <a:gd name="T29" fmla="*/ 5 h 22"/>
                    <a:gd name="T30" fmla="*/ 20 w 54"/>
                    <a:gd name="T31" fmla="*/ 3 h 22"/>
                    <a:gd name="T32" fmla="*/ 6 w 54"/>
                    <a:gd name="T33" fmla="*/ 1 h 22"/>
                    <a:gd name="T34" fmla="*/ 0 w 54"/>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532" name="Freeform 166"/>
                <p:cNvSpPr>
                  <a:spLocks/>
                </p:cNvSpPr>
                <p:nvPr/>
              </p:nvSpPr>
              <p:spPr bwMode="auto">
                <a:xfrm>
                  <a:off x="1526" y="2412"/>
                  <a:ext cx="2" cy="8"/>
                </a:xfrm>
                <a:custGeom>
                  <a:avLst/>
                  <a:gdLst>
                    <a:gd name="T0" fmla="*/ 6 w 6"/>
                    <a:gd name="T1" fmla="*/ 24 h 24"/>
                    <a:gd name="T2" fmla="*/ 6 w 6"/>
                    <a:gd name="T3" fmla="*/ 0 h 24"/>
                    <a:gd name="T4" fmla="*/ 4 w 6"/>
                    <a:gd name="T5" fmla="*/ 1 h 24"/>
                    <a:gd name="T6" fmla="*/ 1 w 6"/>
                    <a:gd name="T7" fmla="*/ 3 h 24"/>
                    <a:gd name="T8" fmla="*/ 0 w 6"/>
                    <a:gd name="T9" fmla="*/ 7 h 24"/>
                    <a:gd name="T10" fmla="*/ 0 w 6"/>
                    <a:gd name="T11" fmla="*/ 12 h 24"/>
                    <a:gd name="T12" fmla="*/ 0 w 6"/>
                    <a:gd name="T13" fmla="*/ 16 h 24"/>
                    <a:gd name="T14" fmla="*/ 1 w 6"/>
                    <a:gd name="T15" fmla="*/ 20 h 24"/>
                    <a:gd name="T16" fmla="*/ 4 w 6"/>
                    <a:gd name="T17" fmla="*/ 23 h 24"/>
                    <a:gd name="T18" fmla="*/ 6 w 6"/>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533" name="Freeform 167"/>
                <p:cNvSpPr>
                  <a:spLocks/>
                </p:cNvSpPr>
                <p:nvPr/>
              </p:nvSpPr>
              <p:spPr bwMode="auto">
                <a:xfrm>
                  <a:off x="1557" y="2438"/>
                  <a:ext cx="8" cy="4"/>
                </a:xfrm>
                <a:custGeom>
                  <a:avLst/>
                  <a:gdLst>
                    <a:gd name="T0" fmla="*/ 0 w 27"/>
                    <a:gd name="T1" fmla="*/ 12 h 12"/>
                    <a:gd name="T2" fmla="*/ 27 w 27"/>
                    <a:gd name="T3" fmla="*/ 12 h 12"/>
                    <a:gd name="T4" fmla="*/ 14 w 27"/>
                    <a:gd name="T5" fmla="*/ 0 h 12"/>
                    <a:gd name="T6" fmla="*/ 0 w 27"/>
                    <a:gd name="T7" fmla="*/ 12 h 12"/>
                  </a:gdLst>
                  <a:ahLst/>
                  <a:cxnLst>
                    <a:cxn ang="0">
                      <a:pos x="T0" y="T1"/>
                    </a:cxn>
                    <a:cxn ang="0">
                      <a:pos x="T2" y="T3"/>
                    </a:cxn>
                    <a:cxn ang="0">
                      <a:pos x="T4" y="T5"/>
                    </a:cxn>
                    <a:cxn ang="0">
                      <a:pos x="T6" y="T7"/>
                    </a:cxn>
                  </a:cxnLst>
                  <a:rect l="0" t="0" r="r" b="b"/>
                  <a:pathLst>
                    <a:path w="27" h="12">
                      <a:moveTo>
                        <a:pt x="0" y="12"/>
                      </a:moveTo>
                      <a:lnTo>
                        <a:pt x="27" y="12"/>
                      </a:lnTo>
                      <a:lnTo>
                        <a:pt x="14" y="0"/>
                      </a:lnTo>
                      <a:lnTo>
                        <a:pt x="0" y="1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534" name="Freeform 168"/>
                <p:cNvSpPr>
                  <a:spLocks/>
                </p:cNvSpPr>
                <p:nvPr/>
              </p:nvSpPr>
              <p:spPr bwMode="auto">
                <a:xfrm>
                  <a:off x="1486" y="2444"/>
                  <a:ext cx="244" cy="224"/>
                </a:xfrm>
                <a:custGeom>
                  <a:avLst/>
                  <a:gdLst>
                    <a:gd name="T0" fmla="*/ 9 w 743"/>
                    <a:gd name="T1" fmla="*/ 208 h 672"/>
                    <a:gd name="T2" fmla="*/ 50 w 743"/>
                    <a:gd name="T3" fmla="*/ 266 h 672"/>
                    <a:gd name="T4" fmla="*/ 121 w 743"/>
                    <a:gd name="T5" fmla="*/ 294 h 672"/>
                    <a:gd name="T6" fmla="*/ 166 w 743"/>
                    <a:gd name="T7" fmla="*/ 316 h 672"/>
                    <a:gd name="T8" fmla="*/ 198 w 743"/>
                    <a:gd name="T9" fmla="*/ 346 h 672"/>
                    <a:gd name="T10" fmla="*/ 296 w 743"/>
                    <a:gd name="T11" fmla="*/ 379 h 672"/>
                    <a:gd name="T12" fmla="*/ 286 w 743"/>
                    <a:gd name="T13" fmla="*/ 420 h 672"/>
                    <a:gd name="T14" fmla="*/ 311 w 743"/>
                    <a:gd name="T15" fmla="*/ 513 h 672"/>
                    <a:gd name="T16" fmla="*/ 303 w 743"/>
                    <a:gd name="T17" fmla="*/ 535 h 672"/>
                    <a:gd name="T18" fmla="*/ 302 w 743"/>
                    <a:gd name="T19" fmla="*/ 566 h 672"/>
                    <a:gd name="T20" fmla="*/ 328 w 743"/>
                    <a:gd name="T21" fmla="*/ 617 h 672"/>
                    <a:gd name="T22" fmla="*/ 371 w 743"/>
                    <a:gd name="T23" fmla="*/ 659 h 672"/>
                    <a:gd name="T24" fmla="*/ 415 w 743"/>
                    <a:gd name="T25" fmla="*/ 671 h 672"/>
                    <a:gd name="T26" fmla="*/ 465 w 743"/>
                    <a:gd name="T27" fmla="*/ 653 h 672"/>
                    <a:gd name="T28" fmla="*/ 507 w 743"/>
                    <a:gd name="T29" fmla="*/ 619 h 672"/>
                    <a:gd name="T30" fmla="*/ 524 w 743"/>
                    <a:gd name="T31" fmla="*/ 586 h 672"/>
                    <a:gd name="T32" fmla="*/ 477 w 743"/>
                    <a:gd name="T33" fmla="*/ 469 h 672"/>
                    <a:gd name="T34" fmla="*/ 577 w 743"/>
                    <a:gd name="T35" fmla="*/ 500 h 672"/>
                    <a:gd name="T36" fmla="*/ 600 w 743"/>
                    <a:gd name="T37" fmla="*/ 477 h 672"/>
                    <a:gd name="T38" fmla="*/ 652 w 743"/>
                    <a:gd name="T39" fmla="*/ 445 h 672"/>
                    <a:gd name="T40" fmla="*/ 669 w 743"/>
                    <a:gd name="T41" fmla="*/ 441 h 672"/>
                    <a:gd name="T42" fmla="*/ 685 w 743"/>
                    <a:gd name="T43" fmla="*/ 435 h 672"/>
                    <a:gd name="T44" fmla="*/ 666 w 743"/>
                    <a:gd name="T45" fmla="*/ 327 h 672"/>
                    <a:gd name="T46" fmla="*/ 709 w 743"/>
                    <a:gd name="T47" fmla="*/ 294 h 672"/>
                    <a:gd name="T48" fmla="*/ 714 w 743"/>
                    <a:gd name="T49" fmla="*/ 253 h 672"/>
                    <a:gd name="T50" fmla="*/ 726 w 743"/>
                    <a:gd name="T51" fmla="*/ 235 h 672"/>
                    <a:gd name="T52" fmla="*/ 728 w 743"/>
                    <a:gd name="T53" fmla="*/ 213 h 672"/>
                    <a:gd name="T54" fmla="*/ 700 w 743"/>
                    <a:gd name="T55" fmla="*/ 196 h 672"/>
                    <a:gd name="T56" fmla="*/ 686 w 743"/>
                    <a:gd name="T57" fmla="*/ 168 h 672"/>
                    <a:gd name="T58" fmla="*/ 670 w 743"/>
                    <a:gd name="T59" fmla="*/ 145 h 672"/>
                    <a:gd name="T60" fmla="*/ 639 w 743"/>
                    <a:gd name="T61" fmla="*/ 152 h 672"/>
                    <a:gd name="T62" fmla="*/ 630 w 743"/>
                    <a:gd name="T63" fmla="*/ 134 h 672"/>
                    <a:gd name="T64" fmla="*/ 602 w 743"/>
                    <a:gd name="T65" fmla="*/ 115 h 672"/>
                    <a:gd name="T66" fmla="*/ 584 w 743"/>
                    <a:gd name="T67" fmla="*/ 97 h 672"/>
                    <a:gd name="T68" fmla="*/ 536 w 743"/>
                    <a:gd name="T69" fmla="*/ 75 h 672"/>
                    <a:gd name="T70" fmla="*/ 490 w 743"/>
                    <a:gd name="T71" fmla="*/ 87 h 672"/>
                    <a:gd name="T72" fmla="*/ 472 w 743"/>
                    <a:gd name="T73" fmla="*/ 101 h 672"/>
                    <a:gd name="T74" fmla="*/ 434 w 743"/>
                    <a:gd name="T75" fmla="*/ 116 h 672"/>
                    <a:gd name="T76" fmla="*/ 418 w 743"/>
                    <a:gd name="T77" fmla="*/ 104 h 672"/>
                    <a:gd name="T78" fmla="*/ 393 w 743"/>
                    <a:gd name="T79" fmla="*/ 102 h 672"/>
                    <a:gd name="T80" fmla="*/ 359 w 743"/>
                    <a:gd name="T81" fmla="*/ 83 h 672"/>
                    <a:gd name="T82" fmla="*/ 317 w 743"/>
                    <a:gd name="T83" fmla="*/ 85 h 672"/>
                    <a:gd name="T84" fmla="*/ 291 w 743"/>
                    <a:gd name="T85" fmla="*/ 92 h 672"/>
                    <a:gd name="T86" fmla="*/ 252 w 743"/>
                    <a:gd name="T87" fmla="*/ 93 h 672"/>
                    <a:gd name="T88" fmla="*/ 233 w 743"/>
                    <a:gd name="T89" fmla="*/ 52 h 672"/>
                    <a:gd name="T90" fmla="*/ 179 w 743"/>
                    <a:gd name="T91" fmla="*/ 22 h 672"/>
                    <a:gd name="T92" fmla="*/ 148 w 743"/>
                    <a:gd name="T93" fmla="*/ 10 h 672"/>
                    <a:gd name="T94" fmla="*/ 136 w 743"/>
                    <a:gd name="T95" fmla="*/ 46 h 672"/>
                    <a:gd name="T96" fmla="*/ 119 w 743"/>
                    <a:gd name="T97" fmla="*/ 69 h 672"/>
                    <a:gd name="T98" fmla="*/ 119 w 743"/>
                    <a:gd name="T99" fmla="*/ 137 h 672"/>
                    <a:gd name="T100" fmla="*/ 104 w 743"/>
                    <a:gd name="T101" fmla="*/ 194 h 672"/>
                    <a:gd name="T102" fmla="*/ 87 w 743"/>
                    <a:gd name="T103" fmla="*/ 190 h 672"/>
                    <a:gd name="T104" fmla="*/ 70 w 743"/>
                    <a:gd name="T105" fmla="*/ 184 h 672"/>
                    <a:gd name="T106" fmla="*/ 57 w 743"/>
                    <a:gd name="T107" fmla="*/ 169 h 672"/>
                    <a:gd name="T108" fmla="*/ 52 w 743"/>
                    <a:gd name="T109" fmla="*/ 119 h 672"/>
                    <a:gd name="T110" fmla="*/ 73 w 743"/>
                    <a:gd name="T111" fmla="*/ 61 h 672"/>
                    <a:gd name="T112" fmla="*/ 97 w 743"/>
                    <a:gd name="T113" fmla="*/ 15 h 672"/>
                    <a:gd name="T114" fmla="*/ 52 w 743"/>
                    <a:gd name="T115" fmla="*/ 30 h 672"/>
                    <a:gd name="T116" fmla="*/ 16 w 743"/>
                    <a:gd name="T117" fmla="*/ 70 h 672"/>
                    <a:gd name="T118" fmla="*/ 1 w 743"/>
                    <a:gd name="T119" fmla="*/ 12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grpSp>
          <p:sp>
            <p:nvSpPr>
              <p:cNvPr id="110" name="Freeform 169"/>
              <p:cNvSpPr>
                <a:spLocks/>
              </p:cNvSpPr>
              <p:nvPr>
                <p:custDataLst>
                  <p:tags r:id="rId94"/>
                </p:custDataLst>
              </p:nvPr>
            </p:nvSpPr>
            <p:spPr bwMode="auto">
              <a:xfrm>
                <a:off x="10480541" y="5840941"/>
                <a:ext cx="50539" cy="14308"/>
              </a:xfrm>
              <a:custGeom>
                <a:avLst/>
                <a:gdLst>
                  <a:gd name="T0" fmla="*/ 0 w 79"/>
                  <a:gd name="T1" fmla="*/ 23 h 23"/>
                  <a:gd name="T2" fmla="*/ 22 w 79"/>
                  <a:gd name="T3" fmla="*/ 13 h 23"/>
                  <a:gd name="T4" fmla="*/ 45 w 79"/>
                  <a:gd name="T5" fmla="*/ 4 h 23"/>
                  <a:gd name="T6" fmla="*/ 56 w 79"/>
                  <a:gd name="T7" fmla="*/ 1 h 23"/>
                  <a:gd name="T8" fmla="*/ 65 w 79"/>
                  <a:gd name="T9" fmla="*/ 0 h 23"/>
                  <a:gd name="T10" fmla="*/ 69 w 79"/>
                  <a:gd name="T11" fmla="*/ 0 h 23"/>
                  <a:gd name="T12" fmla="*/ 74 w 79"/>
                  <a:gd name="T13" fmla="*/ 1 h 23"/>
                  <a:gd name="T14" fmla="*/ 77 w 79"/>
                  <a:gd name="T15" fmla="*/ 2 h 23"/>
                  <a:gd name="T16" fmla="*/ 79 w 79"/>
                  <a:gd name="T17" fmla="*/ 4 h 23"/>
                  <a:gd name="T18" fmla="*/ 77 w 79"/>
                  <a:gd name="T19" fmla="*/ 8 h 23"/>
                  <a:gd name="T20" fmla="*/ 75 w 79"/>
                  <a:gd name="T21" fmla="*/ 13 h 23"/>
                  <a:gd name="T22" fmla="*/ 72 w 79"/>
                  <a:gd name="T23" fmla="*/ 16 h 23"/>
                  <a:gd name="T24" fmla="*/ 68 w 79"/>
                  <a:gd name="T25" fmla="*/ 19 h 23"/>
                  <a:gd name="T26" fmla="*/ 64 w 79"/>
                  <a:gd name="T27" fmla="*/ 21 h 23"/>
                  <a:gd name="T28" fmla="*/ 59 w 79"/>
                  <a:gd name="T29" fmla="*/ 22 h 23"/>
                  <a:gd name="T30" fmla="*/ 53 w 79"/>
                  <a:gd name="T31" fmla="*/ 23 h 23"/>
                  <a:gd name="T32" fmla="*/ 46 w 79"/>
                  <a:gd name="T33" fmla="*/ 23 h 23"/>
                  <a:gd name="T34" fmla="*/ 37 w 79"/>
                  <a:gd name="T35" fmla="*/ 23 h 23"/>
                  <a:gd name="T36" fmla="*/ 32 w 79"/>
                  <a:gd name="T37" fmla="*/ 21 h 23"/>
                  <a:gd name="T38" fmla="*/ 26 w 79"/>
                  <a:gd name="T39" fmla="*/ 20 h 23"/>
                  <a:gd name="T40" fmla="*/ 23 w 79"/>
                  <a:gd name="T41" fmla="*/ 19 h 23"/>
                  <a:gd name="T42" fmla="*/ 19 w 79"/>
                  <a:gd name="T43" fmla="*/ 18 h 23"/>
                  <a:gd name="T44" fmla="*/ 14 w 79"/>
                  <a:gd name="T45" fmla="*/ 18 h 23"/>
                  <a:gd name="T46" fmla="*/ 9 w 79"/>
                  <a:gd name="T47" fmla="*/ 20 h 23"/>
                  <a:gd name="T48" fmla="*/ 0 w 79"/>
                  <a:gd name="T4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11" name="Freeform 170"/>
              <p:cNvSpPr>
                <a:spLocks/>
              </p:cNvSpPr>
              <p:nvPr>
                <p:custDataLst>
                  <p:tags r:id="rId95"/>
                </p:custDataLst>
              </p:nvPr>
            </p:nvSpPr>
            <p:spPr bwMode="auto">
              <a:xfrm>
                <a:off x="10665006" y="6012646"/>
                <a:ext cx="2528" cy="6132"/>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12" name="Line 171"/>
              <p:cNvSpPr>
                <a:spLocks noChangeShapeType="1"/>
              </p:cNvSpPr>
              <p:nvPr>
                <p:custDataLst>
                  <p:tags r:id="rId96"/>
                </p:custDataLst>
              </p:nvPr>
            </p:nvSpPr>
            <p:spPr bwMode="auto">
              <a:xfrm flipV="1">
                <a:off x="10809043" y="6010601"/>
                <a:ext cx="2526" cy="16353"/>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913852"/>
                <a:endParaRPr lang="en-US" sz="1798" dirty="0">
                  <a:solidFill>
                    <a:prstClr val="black"/>
                  </a:solidFill>
                  <a:latin typeface="Calibri" panose="020F0502020204030204"/>
                </a:endParaRPr>
              </a:p>
            </p:txBody>
          </p:sp>
          <p:sp>
            <p:nvSpPr>
              <p:cNvPr id="113" name="Freeform 172"/>
              <p:cNvSpPr>
                <a:spLocks/>
              </p:cNvSpPr>
              <p:nvPr>
                <p:custDataLst>
                  <p:tags r:id="rId97"/>
                </p:custDataLst>
              </p:nvPr>
            </p:nvSpPr>
            <p:spPr bwMode="auto">
              <a:xfrm>
                <a:off x="10809043" y="6010601"/>
                <a:ext cx="5054" cy="20441"/>
              </a:xfrm>
              <a:custGeom>
                <a:avLst/>
                <a:gdLst>
                  <a:gd name="T0" fmla="*/ 0 w 5"/>
                  <a:gd name="T1" fmla="*/ 0 h 30"/>
                  <a:gd name="T2" fmla="*/ 2 w 5"/>
                  <a:gd name="T3" fmla="*/ 1 h 30"/>
                  <a:gd name="T4" fmla="*/ 4 w 5"/>
                  <a:gd name="T5" fmla="*/ 4 h 30"/>
                  <a:gd name="T6" fmla="*/ 5 w 5"/>
                  <a:gd name="T7" fmla="*/ 8 h 30"/>
                  <a:gd name="T8" fmla="*/ 5 w 5"/>
                  <a:gd name="T9" fmla="*/ 13 h 30"/>
                  <a:gd name="T10" fmla="*/ 5 w 5"/>
                  <a:gd name="T11" fmla="*/ 18 h 30"/>
                  <a:gd name="T12" fmla="*/ 4 w 5"/>
                  <a:gd name="T13" fmla="*/ 23 h 30"/>
                  <a:gd name="T14" fmla="*/ 2 w 5"/>
                  <a:gd name="T15" fmla="*/ 27 h 30"/>
                  <a:gd name="T16" fmla="*/ 0 w 5"/>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14" name="Freeform 173"/>
              <p:cNvSpPr>
                <a:spLocks/>
              </p:cNvSpPr>
              <p:nvPr>
                <p:custDataLst>
                  <p:tags r:id="rId98"/>
                </p:custDataLst>
              </p:nvPr>
            </p:nvSpPr>
            <p:spPr bwMode="auto">
              <a:xfrm>
                <a:off x="11284107" y="5327868"/>
                <a:ext cx="35377" cy="36794"/>
              </a:xfrm>
              <a:custGeom>
                <a:avLst/>
                <a:gdLst>
                  <a:gd name="T0" fmla="*/ 0 w 53"/>
                  <a:gd name="T1" fmla="*/ 12 h 55"/>
                  <a:gd name="T2" fmla="*/ 1 w 53"/>
                  <a:gd name="T3" fmla="*/ 17 h 55"/>
                  <a:gd name="T4" fmla="*/ 5 w 53"/>
                  <a:gd name="T5" fmla="*/ 22 h 55"/>
                  <a:gd name="T6" fmla="*/ 9 w 53"/>
                  <a:gd name="T7" fmla="*/ 27 h 55"/>
                  <a:gd name="T8" fmla="*/ 15 w 53"/>
                  <a:gd name="T9" fmla="*/ 33 h 55"/>
                  <a:gd name="T10" fmla="*/ 26 w 53"/>
                  <a:gd name="T11" fmla="*/ 44 h 55"/>
                  <a:gd name="T12" fmla="*/ 33 w 53"/>
                  <a:gd name="T13" fmla="*/ 55 h 55"/>
                  <a:gd name="T14" fmla="*/ 53 w 53"/>
                  <a:gd name="T15" fmla="*/ 55 h 55"/>
                  <a:gd name="T16" fmla="*/ 40 w 53"/>
                  <a:gd name="T17" fmla="*/ 41 h 55"/>
                  <a:gd name="T18" fmla="*/ 28 w 53"/>
                  <a:gd name="T19" fmla="*/ 29 h 55"/>
                  <a:gd name="T20" fmla="*/ 23 w 53"/>
                  <a:gd name="T21" fmla="*/ 23 h 55"/>
                  <a:gd name="T22" fmla="*/ 19 w 53"/>
                  <a:gd name="T23" fmla="*/ 16 h 55"/>
                  <a:gd name="T24" fmla="*/ 16 w 53"/>
                  <a:gd name="T25" fmla="*/ 8 h 55"/>
                  <a:gd name="T26" fmla="*/ 14 w 53"/>
                  <a:gd name="T27" fmla="*/ 0 h 55"/>
                  <a:gd name="T28" fmla="*/ 7 w 53"/>
                  <a:gd name="T29" fmla="*/ 6 h 55"/>
                  <a:gd name="T30" fmla="*/ 0 w 53"/>
                  <a:gd name="T31"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15" name="Freeform 174"/>
              <p:cNvSpPr>
                <a:spLocks/>
              </p:cNvSpPr>
              <p:nvPr>
                <p:custDataLst>
                  <p:tags r:id="rId99"/>
                </p:custDataLst>
              </p:nvPr>
            </p:nvSpPr>
            <p:spPr bwMode="auto">
              <a:xfrm>
                <a:off x="11294215" y="5233838"/>
                <a:ext cx="42957" cy="51103"/>
              </a:xfrm>
              <a:custGeom>
                <a:avLst/>
                <a:gdLst>
                  <a:gd name="T0" fmla="*/ 0 w 65"/>
                  <a:gd name="T1" fmla="*/ 32 h 75"/>
                  <a:gd name="T2" fmla="*/ 9 w 65"/>
                  <a:gd name="T3" fmla="*/ 43 h 75"/>
                  <a:gd name="T4" fmla="*/ 20 w 65"/>
                  <a:gd name="T5" fmla="*/ 55 h 75"/>
                  <a:gd name="T6" fmla="*/ 26 w 65"/>
                  <a:gd name="T7" fmla="*/ 61 h 75"/>
                  <a:gd name="T8" fmla="*/ 32 w 65"/>
                  <a:gd name="T9" fmla="*/ 67 h 75"/>
                  <a:gd name="T10" fmla="*/ 39 w 65"/>
                  <a:gd name="T11" fmla="*/ 71 h 75"/>
                  <a:gd name="T12" fmla="*/ 46 w 65"/>
                  <a:gd name="T13" fmla="*/ 75 h 75"/>
                  <a:gd name="T14" fmla="*/ 51 w 65"/>
                  <a:gd name="T15" fmla="*/ 61 h 75"/>
                  <a:gd name="T16" fmla="*/ 58 w 65"/>
                  <a:gd name="T17" fmla="*/ 48 h 75"/>
                  <a:gd name="T18" fmla="*/ 61 w 65"/>
                  <a:gd name="T19" fmla="*/ 42 h 75"/>
                  <a:gd name="T20" fmla="*/ 63 w 65"/>
                  <a:gd name="T21" fmla="*/ 36 h 75"/>
                  <a:gd name="T22" fmla="*/ 65 w 65"/>
                  <a:gd name="T23" fmla="*/ 31 h 75"/>
                  <a:gd name="T24" fmla="*/ 65 w 65"/>
                  <a:gd name="T25" fmla="*/ 26 h 75"/>
                  <a:gd name="T26" fmla="*/ 65 w 65"/>
                  <a:gd name="T27" fmla="*/ 21 h 75"/>
                  <a:gd name="T28" fmla="*/ 63 w 65"/>
                  <a:gd name="T29" fmla="*/ 18 h 75"/>
                  <a:gd name="T30" fmla="*/ 61 w 65"/>
                  <a:gd name="T31" fmla="*/ 13 h 75"/>
                  <a:gd name="T32" fmla="*/ 58 w 65"/>
                  <a:gd name="T33" fmla="*/ 10 h 75"/>
                  <a:gd name="T34" fmla="*/ 51 w 65"/>
                  <a:gd name="T35" fmla="*/ 5 h 75"/>
                  <a:gd name="T36" fmla="*/ 46 w 65"/>
                  <a:gd name="T37" fmla="*/ 0 h 75"/>
                  <a:gd name="T38" fmla="*/ 34 w 65"/>
                  <a:gd name="T39" fmla="*/ 0 h 75"/>
                  <a:gd name="T40" fmla="*/ 26 w 65"/>
                  <a:gd name="T41" fmla="*/ 0 h 75"/>
                  <a:gd name="T42" fmla="*/ 25 w 65"/>
                  <a:gd name="T43" fmla="*/ 2 h 75"/>
                  <a:gd name="T44" fmla="*/ 24 w 65"/>
                  <a:gd name="T45" fmla="*/ 7 h 75"/>
                  <a:gd name="T46" fmla="*/ 23 w 65"/>
                  <a:gd name="T47" fmla="*/ 9 h 75"/>
                  <a:gd name="T48" fmla="*/ 23 w 65"/>
                  <a:gd name="T49" fmla="*/ 11 h 75"/>
                  <a:gd name="T50" fmla="*/ 24 w 65"/>
                  <a:gd name="T51" fmla="*/ 12 h 75"/>
                  <a:gd name="T52" fmla="*/ 26 w 65"/>
                  <a:gd name="T53"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16" name="Freeform 175"/>
              <p:cNvSpPr>
                <a:spLocks/>
              </p:cNvSpPr>
              <p:nvPr>
                <p:custDataLst>
                  <p:tags r:id="rId100"/>
                </p:custDataLst>
              </p:nvPr>
            </p:nvSpPr>
            <p:spPr bwMode="auto">
              <a:xfrm>
                <a:off x="11256310" y="5203177"/>
                <a:ext cx="27797" cy="38838"/>
              </a:xfrm>
              <a:custGeom>
                <a:avLst/>
                <a:gdLst>
                  <a:gd name="T0" fmla="*/ 0 w 40"/>
                  <a:gd name="T1" fmla="*/ 62 h 62"/>
                  <a:gd name="T2" fmla="*/ 3 w 40"/>
                  <a:gd name="T3" fmla="*/ 52 h 62"/>
                  <a:gd name="T4" fmla="*/ 7 w 40"/>
                  <a:gd name="T5" fmla="*/ 43 h 62"/>
                  <a:gd name="T6" fmla="*/ 12 w 40"/>
                  <a:gd name="T7" fmla="*/ 33 h 62"/>
                  <a:gd name="T8" fmla="*/ 17 w 40"/>
                  <a:gd name="T9" fmla="*/ 25 h 62"/>
                  <a:gd name="T10" fmla="*/ 23 w 40"/>
                  <a:gd name="T11" fmla="*/ 17 h 62"/>
                  <a:gd name="T12" fmla="*/ 29 w 40"/>
                  <a:gd name="T13" fmla="*/ 9 h 62"/>
                  <a:gd name="T14" fmla="*/ 35 w 40"/>
                  <a:gd name="T15" fmla="*/ 3 h 62"/>
                  <a:gd name="T16" fmla="*/ 40 w 40"/>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17" name="Freeform 176"/>
              <p:cNvSpPr>
                <a:spLocks/>
              </p:cNvSpPr>
              <p:nvPr>
                <p:custDataLst>
                  <p:tags r:id="rId101"/>
                </p:custDataLst>
              </p:nvPr>
            </p:nvSpPr>
            <p:spPr bwMode="auto">
              <a:xfrm>
                <a:off x="11127437" y="5045780"/>
                <a:ext cx="108658" cy="177838"/>
              </a:xfrm>
              <a:custGeom>
                <a:avLst/>
                <a:gdLst>
                  <a:gd name="T0" fmla="*/ 159 w 159"/>
                  <a:gd name="T1" fmla="*/ 259 h 259"/>
                  <a:gd name="T2" fmla="*/ 159 w 159"/>
                  <a:gd name="T3" fmla="*/ 251 h 259"/>
                  <a:gd name="T4" fmla="*/ 159 w 159"/>
                  <a:gd name="T5" fmla="*/ 244 h 259"/>
                  <a:gd name="T6" fmla="*/ 159 w 159"/>
                  <a:gd name="T7" fmla="*/ 236 h 259"/>
                  <a:gd name="T8" fmla="*/ 159 w 159"/>
                  <a:gd name="T9" fmla="*/ 228 h 259"/>
                  <a:gd name="T10" fmla="*/ 159 w 159"/>
                  <a:gd name="T11" fmla="*/ 224 h 259"/>
                  <a:gd name="T12" fmla="*/ 158 w 159"/>
                  <a:gd name="T13" fmla="*/ 219 h 259"/>
                  <a:gd name="T14" fmla="*/ 156 w 159"/>
                  <a:gd name="T15" fmla="*/ 215 h 259"/>
                  <a:gd name="T16" fmla="*/ 153 w 159"/>
                  <a:gd name="T17" fmla="*/ 210 h 259"/>
                  <a:gd name="T18" fmla="*/ 145 w 159"/>
                  <a:gd name="T19" fmla="*/ 202 h 259"/>
                  <a:gd name="T20" fmla="*/ 135 w 159"/>
                  <a:gd name="T21" fmla="*/ 195 h 259"/>
                  <a:gd name="T22" fmla="*/ 124 w 159"/>
                  <a:gd name="T23" fmla="*/ 189 h 259"/>
                  <a:gd name="T24" fmla="*/ 112 w 159"/>
                  <a:gd name="T25" fmla="*/ 184 h 259"/>
                  <a:gd name="T26" fmla="*/ 99 w 159"/>
                  <a:gd name="T27" fmla="*/ 180 h 259"/>
                  <a:gd name="T28" fmla="*/ 87 w 159"/>
                  <a:gd name="T29" fmla="*/ 179 h 259"/>
                  <a:gd name="T30" fmla="*/ 85 w 159"/>
                  <a:gd name="T31" fmla="*/ 178 h 259"/>
                  <a:gd name="T32" fmla="*/ 82 w 159"/>
                  <a:gd name="T33" fmla="*/ 177 h 259"/>
                  <a:gd name="T34" fmla="*/ 81 w 159"/>
                  <a:gd name="T35" fmla="*/ 175 h 259"/>
                  <a:gd name="T36" fmla="*/ 80 w 159"/>
                  <a:gd name="T37" fmla="*/ 173 h 259"/>
                  <a:gd name="T38" fmla="*/ 80 w 159"/>
                  <a:gd name="T39" fmla="*/ 167 h 259"/>
                  <a:gd name="T40" fmla="*/ 81 w 159"/>
                  <a:gd name="T41" fmla="*/ 161 h 259"/>
                  <a:gd name="T42" fmla="*/ 85 w 159"/>
                  <a:gd name="T43" fmla="*/ 148 h 259"/>
                  <a:gd name="T44" fmla="*/ 87 w 159"/>
                  <a:gd name="T45" fmla="*/ 142 h 259"/>
                  <a:gd name="T46" fmla="*/ 73 w 159"/>
                  <a:gd name="T47" fmla="*/ 141 h 259"/>
                  <a:gd name="T48" fmla="*/ 59 w 159"/>
                  <a:gd name="T49" fmla="*/ 139 h 259"/>
                  <a:gd name="T50" fmla="*/ 48 w 159"/>
                  <a:gd name="T51" fmla="*/ 135 h 259"/>
                  <a:gd name="T52" fmla="*/ 40 w 159"/>
                  <a:gd name="T53" fmla="*/ 129 h 259"/>
                  <a:gd name="T54" fmla="*/ 31 w 159"/>
                  <a:gd name="T55" fmla="*/ 121 h 259"/>
                  <a:gd name="T56" fmla="*/ 24 w 159"/>
                  <a:gd name="T57" fmla="*/ 113 h 259"/>
                  <a:gd name="T58" fmla="*/ 18 w 159"/>
                  <a:gd name="T59" fmla="*/ 104 h 259"/>
                  <a:gd name="T60" fmla="*/ 13 w 159"/>
                  <a:gd name="T61" fmla="*/ 94 h 259"/>
                  <a:gd name="T62" fmla="*/ 9 w 159"/>
                  <a:gd name="T63" fmla="*/ 84 h 259"/>
                  <a:gd name="T64" fmla="*/ 7 w 159"/>
                  <a:gd name="T65" fmla="*/ 73 h 259"/>
                  <a:gd name="T66" fmla="*/ 5 w 159"/>
                  <a:gd name="T67" fmla="*/ 60 h 259"/>
                  <a:gd name="T68" fmla="*/ 2 w 159"/>
                  <a:gd name="T69" fmla="*/ 48 h 259"/>
                  <a:gd name="T70" fmla="*/ 0 w 159"/>
                  <a:gd name="T71" fmla="*/ 25 h 259"/>
                  <a:gd name="T72" fmla="*/ 0 w 159"/>
                  <a:gd name="T7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18" name="Line 177"/>
              <p:cNvSpPr>
                <a:spLocks noChangeShapeType="1"/>
              </p:cNvSpPr>
              <p:nvPr>
                <p:custDataLst>
                  <p:tags r:id="rId102"/>
                </p:custDataLst>
              </p:nvPr>
            </p:nvSpPr>
            <p:spPr bwMode="auto">
              <a:xfrm flipH="1" flipV="1">
                <a:off x="11117329" y="5002854"/>
                <a:ext cx="10108" cy="42926"/>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913852"/>
                <a:endParaRPr lang="en-US" sz="1798" dirty="0">
                  <a:solidFill>
                    <a:prstClr val="black"/>
                  </a:solidFill>
                  <a:latin typeface="Calibri" panose="020F0502020204030204"/>
                </a:endParaRPr>
              </a:p>
            </p:txBody>
          </p:sp>
          <p:sp>
            <p:nvSpPr>
              <p:cNvPr id="119" name="Freeform 178"/>
              <p:cNvSpPr>
                <a:spLocks/>
              </p:cNvSpPr>
              <p:nvPr>
                <p:custDataLst>
                  <p:tags r:id="rId103"/>
                </p:custDataLst>
              </p:nvPr>
            </p:nvSpPr>
            <p:spPr bwMode="auto">
              <a:xfrm>
                <a:off x="11117329" y="4982413"/>
                <a:ext cx="10108" cy="20441"/>
              </a:xfrm>
              <a:custGeom>
                <a:avLst/>
                <a:gdLst>
                  <a:gd name="T0" fmla="*/ 0 w 13"/>
                  <a:gd name="T1" fmla="*/ 25 h 25"/>
                  <a:gd name="T2" fmla="*/ 1 w 13"/>
                  <a:gd name="T3" fmla="*/ 19 h 25"/>
                  <a:gd name="T4" fmla="*/ 4 w 13"/>
                  <a:gd name="T5" fmla="*/ 13 h 25"/>
                  <a:gd name="T6" fmla="*/ 8 w 13"/>
                  <a:gd name="T7" fmla="*/ 6 h 25"/>
                  <a:gd name="T8" fmla="*/ 13 w 13"/>
                  <a:gd name="T9" fmla="*/ 0 h 25"/>
                </a:gdLst>
                <a:ahLst/>
                <a:cxnLst>
                  <a:cxn ang="0">
                    <a:pos x="T0" y="T1"/>
                  </a:cxn>
                  <a:cxn ang="0">
                    <a:pos x="T2" y="T3"/>
                  </a:cxn>
                  <a:cxn ang="0">
                    <a:pos x="T4" y="T5"/>
                  </a:cxn>
                  <a:cxn ang="0">
                    <a:pos x="T6" y="T7"/>
                  </a:cxn>
                  <a:cxn ang="0">
                    <a:pos x="T8" y="T9"/>
                  </a:cxn>
                </a:cxnLst>
                <a:rect l="0" t="0" r="r" b="b"/>
                <a:pathLst>
                  <a:path w="13" h="25">
                    <a:moveTo>
                      <a:pt x="0" y="25"/>
                    </a:moveTo>
                    <a:lnTo>
                      <a:pt x="1" y="19"/>
                    </a:lnTo>
                    <a:lnTo>
                      <a:pt x="4" y="13"/>
                    </a:lnTo>
                    <a:lnTo>
                      <a:pt x="8" y="6"/>
                    </a:lnTo>
                    <a:lnTo>
                      <a:pt x="13" y="0"/>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20" name="Line 179"/>
              <p:cNvSpPr>
                <a:spLocks noChangeShapeType="1"/>
              </p:cNvSpPr>
              <p:nvPr>
                <p:custDataLst>
                  <p:tags r:id="rId104"/>
                </p:custDataLst>
              </p:nvPr>
            </p:nvSpPr>
            <p:spPr bwMode="auto">
              <a:xfrm flipV="1">
                <a:off x="11127437" y="4966060"/>
                <a:ext cx="0" cy="16353"/>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913852"/>
                <a:endParaRPr lang="en-US" sz="1798" dirty="0">
                  <a:solidFill>
                    <a:prstClr val="black"/>
                  </a:solidFill>
                  <a:latin typeface="Calibri" panose="020F0502020204030204"/>
                </a:endParaRPr>
              </a:p>
            </p:txBody>
          </p:sp>
          <p:sp>
            <p:nvSpPr>
              <p:cNvPr id="121" name="Freeform 180"/>
              <p:cNvSpPr>
                <a:spLocks/>
              </p:cNvSpPr>
              <p:nvPr>
                <p:custDataLst>
                  <p:tags r:id="rId105"/>
                </p:custDataLst>
              </p:nvPr>
            </p:nvSpPr>
            <p:spPr bwMode="auto">
              <a:xfrm>
                <a:off x="11054155" y="4880207"/>
                <a:ext cx="73282" cy="85853"/>
              </a:xfrm>
              <a:custGeom>
                <a:avLst/>
                <a:gdLst>
                  <a:gd name="T0" fmla="*/ 100 w 100"/>
                  <a:gd name="T1" fmla="*/ 123 h 123"/>
                  <a:gd name="T2" fmla="*/ 90 w 100"/>
                  <a:gd name="T3" fmla="*/ 122 h 123"/>
                  <a:gd name="T4" fmla="*/ 76 w 100"/>
                  <a:gd name="T5" fmla="*/ 119 h 123"/>
                  <a:gd name="T6" fmla="*/ 60 w 100"/>
                  <a:gd name="T7" fmla="*/ 114 h 123"/>
                  <a:gd name="T8" fmla="*/ 43 w 100"/>
                  <a:gd name="T9" fmla="*/ 107 h 123"/>
                  <a:gd name="T10" fmla="*/ 34 w 100"/>
                  <a:gd name="T11" fmla="*/ 103 h 123"/>
                  <a:gd name="T12" fmla="*/ 27 w 100"/>
                  <a:gd name="T13" fmla="*/ 99 h 123"/>
                  <a:gd name="T14" fmla="*/ 20 w 100"/>
                  <a:gd name="T15" fmla="*/ 94 h 123"/>
                  <a:gd name="T16" fmla="*/ 13 w 100"/>
                  <a:gd name="T17" fmla="*/ 89 h 123"/>
                  <a:gd name="T18" fmla="*/ 8 w 100"/>
                  <a:gd name="T19" fmla="*/ 84 h 123"/>
                  <a:gd name="T20" fmla="*/ 4 w 100"/>
                  <a:gd name="T21" fmla="*/ 79 h 123"/>
                  <a:gd name="T22" fmla="*/ 1 w 100"/>
                  <a:gd name="T23" fmla="*/ 73 h 123"/>
                  <a:gd name="T24" fmla="*/ 0 w 100"/>
                  <a:gd name="T25" fmla="*/ 68 h 123"/>
                  <a:gd name="T26" fmla="*/ 2 w 100"/>
                  <a:gd name="T27" fmla="*/ 55 h 123"/>
                  <a:gd name="T28" fmla="*/ 7 w 100"/>
                  <a:gd name="T29" fmla="*/ 36 h 123"/>
                  <a:gd name="T30" fmla="*/ 11 w 100"/>
                  <a:gd name="T31" fmla="*/ 17 h 123"/>
                  <a:gd name="T32" fmla="*/ 13 w 100"/>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22" name="Freeform 181"/>
              <p:cNvSpPr>
                <a:spLocks/>
              </p:cNvSpPr>
              <p:nvPr>
                <p:custDataLst>
                  <p:tags r:id="rId106"/>
                </p:custDataLst>
              </p:nvPr>
            </p:nvSpPr>
            <p:spPr bwMode="auto">
              <a:xfrm>
                <a:off x="11076898" y="4806619"/>
                <a:ext cx="2526" cy="65412"/>
              </a:xfrm>
              <a:custGeom>
                <a:avLst/>
                <a:gdLst>
                  <a:gd name="T0" fmla="*/ 5 w 5"/>
                  <a:gd name="T1" fmla="*/ 0 h 99"/>
                  <a:gd name="T2" fmla="*/ 4 w 5"/>
                  <a:gd name="T3" fmla="*/ 34 h 99"/>
                  <a:gd name="T4" fmla="*/ 1 w 5"/>
                  <a:gd name="T5" fmla="*/ 59 h 99"/>
                  <a:gd name="T6" fmla="*/ 0 w 5"/>
                  <a:gd name="T7" fmla="*/ 69 h 99"/>
                  <a:gd name="T8" fmla="*/ 0 w 5"/>
                  <a:gd name="T9" fmla="*/ 78 h 99"/>
                  <a:gd name="T10" fmla="*/ 2 w 5"/>
                  <a:gd name="T11" fmla="*/ 87 h 99"/>
                  <a:gd name="T12" fmla="*/ 5 w 5"/>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23" name="Freeform 182"/>
              <p:cNvSpPr>
                <a:spLocks/>
              </p:cNvSpPr>
              <p:nvPr>
                <p:custDataLst>
                  <p:tags r:id="rId107"/>
                </p:custDataLst>
              </p:nvPr>
            </p:nvSpPr>
            <p:spPr bwMode="auto">
              <a:xfrm>
                <a:off x="11087006" y="4798443"/>
                <a:ext cx="12634" cy="47014"/>
              </a:xfrm>
              <a:custGeom>
                <a:avLst/>
                <a:gdLst>
                  <a:gd name="T0" fmla="*/ 14 w 14"/>
                  <a:gd name="T1" fmla="*/ 0 h 68"/>
                  <a:gd name="T2" fmla="*/ 8 w 14"/>
                  <a:gd name="T3" fmla="*/ 16 h 68"/>
                  <a:gd name="T4" fmla="*/ 4 w 14"/>
                  <a:gd name="T5" fmla="*/ 33 h 68"/>
                  <a:gd name="T6" fmla="*/ 2 w 14"/>
                  <a:gd name="T7" fmla="*/ 52 h 68"/>
                  <a:gd name="T8" fmla="*/ 0 w 14"/>
                  <a:gd name="T9" fmla="*/ 68 h 68"/>
                </a:gdLst>
                <a:ahLst/>
                <a:cxnLst>
                  <a:cxn ang="0">
                    <a:pos x="T0" y="T1"/>
                  </a:cxn>
                  <a:cxn ang="0">
                    <a:pos x="T2" y="T3"/>
                  </a:cxn>
                  <a:cxn ang="0">
                    <a:pos x="T4" y="T5"/>
                  </a:cxn>
                  <a:cxn ang="0">
                    <a:pos x="T6" y="T7"/>
                  </a:cxn>
                  <a:cxn ang="0">
                    <a:pos x="T8" y="T9"/>
                  </a:cxn>
                </a:cxnLst>
                <a:rect l="0" t="0" r="r" b="b"/>
                <a:pathLst>
                  <a:path w="14" h="68">
                    <a:moveTo>
                      <a:pt x="14" y="0"/>
                    </a:moveTo>
                    <a:lnTo>
                      <a:pt x="8" y="16"/>
                    </a:lnTo>
                    <a:lnTo>
                      <a:pt x="4" y="33"/>
                    </a:lnTo>
                    <a:lnTo>
                      <a:pt x="2" y="52"/>
                    </a:lnTo>
                    <a:lnTo>
                      <a:pt x="0" y="68"/>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24" name="Freeform 183"/>
              <p:cNvSpPr>
                <a:spLocks/>
              </p:cNvSpPr>
              <p:nvPr>
                <p:custDataLst>
                  <p:tags r:id="rId108"/>
                </p:custDataLst>
              </p:nvPr>
            </p:nvSpPr>
            <p:spPr bwMode="auto">
              <a:xfrm>
                <a:off x="11112275" y="4773914"/>
                <a:ext cx="2526" cy="28618"/>
              </a:xfrm>
              <a:custGeom>
                <a:avLst/>
                <a:gdLst>
                  <a:gd name="T0" fmla="*/ 0 h 43"/>
                  <a:gd name="T1" fmla="*/ 13 h 43"/>
                  <a:gd name="T2" fmla="*/ 26 h 43"/>
                  <a:gd name="T3" fmla="*/ 37 h 43"/>
                  <a:gd name="T4" fmla="*/ 43 h 43"/>
                </a:gdLst>
                <a:ahLst/>
                <a:cxnLst>
                  <a:cxn ang="0">
                    <a:pos x="0" y="T0"/>
                  </a:cxn>
                  <a:cxn ang="0">
                    <a:pos x="0" y="T1"/>
                  </a:cxn>
                  <a:cxn ang="0">
                    <a:pos x="0" y="T2"/>
                  </a:cxn>
                  <a:cxn ang="0">
                    <a:pos x="0" y="T3"/>
                  </a:cxn>
                  <a:cxn ang="0">
                    <a:pos x="0" y="T4"/>
                  </a:cxn>
                </a:cxnLst>
                <a:rect l="0" t="0" r="r" b="b"/>
                <a:pathLst>
                  <a:path h="43">
                    <a:moveTo>
                      <a:pt x="0" y="0"/>
                    </a:moveTo>
                    <a:lnTo>
                      <a:pt x="0" y="13"/>
                    </a:lnTo>
                    <a:lnTo>
                      <a:pt x="0" y="26"/>
                    </a:lnTo>
                    <a:lnTo>
                      <a:pt x="0" y="37"/>
                    </a:lnTo>
                    <a:lnTo>
                      <a:pt x="0" y="43"/>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25" name="Line 184"/>
              <p:cNvSpPr>
                <a:spLocks noChangeShapeType="1"/>
              </p:cNvSpPr>
              <p:nvPr>
                <p:custDataLst>
                  <p:tags r:id="rId109"/>
                </p:custDataLst>
              </p:nvPr>
            </p:nvSpPr>
            <p:spPr bwMode="auto">
              <a:xfrm flipV="1">
                <a:off x="11112275" y="4798443"/>
                <a:ext cx="2526" cy="40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913852"/>
                <a:endParaRPr lang="en-US" sz="1798" dirty="0">
                  <a:solidFill>
                    <a:prstClr val="black"/>
                  </a:solidFill>
                  <a:latin typeface="Calibri" panose="020F0502020204030204"/>
                </a:endParaRPr>
              </a:p>
            </p:txBody>
          </p:sp>
          <p:sp>
            <p:nvSpPr>
              <p:cNvPr id="126" name="Freeform 185"/>
              <p:cNvSpPr>
                <a:spLocks/>
              </p:cNvSpPr>
              <p:nvPr>
                <p:custDataLst>
                  <p:tags r:id="rId110"/>
                </p:custDataLst>
              </p:nvPr>
            </p:nvSpPr>
            <p:spPr bwMode="auto">
              <a:xfrm>
                <a:off x="11087006" y="4778002"/>
                <a:ext cx="2526" cy="20441"/>
              </a:xfrm>
              <a:custGeom>
                <a:avLst/>
                <a:gdLst>
                  <a:gd name="T0" fmla="*/ 31 h 31"/>
                  <a:gd name="T1" fmla="*/ 22 h 31"/>
                  <a:gd name="T2" fmla="*/ 15 h 31"/>
                  <a:gd name="T3" fmla="*/ 8 h 31"/>
                  <a:gd name="T4" fmla="*/ 0 h 31"/>
                </a:gdLst>
                <a:ahLst/>
                <a:cxnLst>
                  <a:cxn ang="0">
                    <a:pos x="0" y="T0"/>
                  </a:cxn>
                  <a:cxn ang="0">
                    <a:pos x="0" y="T1"/>
                  </a:cxn>
                  <a:cxn ang="0">
                    <a:pos x="0" y="T2"/>
                  </a:cxn>
                  <a:cxn ang="0">
                    <a:pos x="0" y="T3"/>
                  </a:cxn>
                  <a:cxn ang="0">
                    <a:pos x="0" y="T4"/>
                  </a:cxn>
                </a:cxnLst>
                <a:rect l="0" t="0" r="r" b="b"/>
                <a:pathLst>
                  <a:path h="31">
                    <a:moveTo>
                      <a:pt x="0" y="31"/>
                    </a:moveTo>
                    <a:lnTo>
                      <a:pt x="0" y="22"/>
                    </a:lnTo>
                    <a:lnTo>
                      <a:pt x="0" y="15"/>
                    </a:lnTo>
                    <a:lnTo>
                      <a:pt x="0" y="8"/>
                    </a:lnTo>
                    <a:lnTo>
                      <a:pt x="0" y="0"/>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27" name="Freeform 186"/>
              <p:cNvSpPr>
                <a:spLocks/>
              </p:cNvSpPr>
              <p:nvPr>
                <p:custDataLst>
                  <p:tags r:id="rId111"/>
                </p:custDataLst>
              </p:nvPr>
            </p:nvSpPr>
            <p:spPr bwMode="auto">
              <a:xfrm>
                <a:off x="10642265" y="6051484"/>
                <a:ext cx="154142" cy="112427"/>
              </a:xfrm>
              <a:custGeom>
                <a:avLst/>
                <a:gdLst>
                  <a:gd name="T0" fmla="*/ 19 w 225"/>
                  <a:gd name="T1" fmla="*/ 158 h 167"/>
                  <a:gd name="T2" fmla="*/ 7 w 225"/>
                  <a:gd name="T3" fmla="*/ 142 h 167"/>
                  <a:gd name="T4" fmla="*/ 0 w 225"/>
                  <a:gd name="T5" fmla="*/ 130 h 167"/>
                  <a:gd name="T6" fmla="*/ 1 w 225"/>
                  <a:gd name="T7" fmla="*/ 108 h 167"/>
                  <a:gd name="T8" fmla="*/ 11 w 225"/>
                  <a:gd name="T9" fmla="*/ 68 h 167"/>
                  <a:gd name="T10" fmla="*/ 24 w 225"/>
                  <a:gd name="T11" fmla="*/ 39 h 167"/>
                  <a:gd name="T12" fmla="*/ 34 w 225"/>
                  <a:gd name="T13" fmla="*/ 21 h 167"/>
                  <a:gd name="T14" fmla="*/ 44 w 225"/>
                  <a:gd name="T15" fmla="*/ 9 h 167"/>
                  <a:gd name="T16" fmla="*/ 54 w 225"/>
                  <a:gd name="T17" fmla="*/ 1 h 167"/>
                  <a:gd name="T18" fmla="*/ 65 w 225"/>
                  <a:gd name="T19" fmla="*/ 1 h 167"/>
                  <a:gd name="T20" fmla="*/ 76 w 225"/>
                  <a:gd name="T21" fmla="*/ 3 h 167"/>
                  <a:gd name="T22" fmla="*/ 88 w 225"/>
                  <a:gd name="T23" fmla="*/ 8 h 167"/>
                  <a:gd name="T24" fmla="*/ 100 w 225"/>
                  <a:gd name="T25" fmla="*/ 17 h 167"/>
                  <a:gd name="T26" fmla="*/ 112 w 225"/>
                  <a:gd name="T27" fmla="*/ 24 h 167"/>
                  <a:gd name="T28" fmla="*/ 128 w 225"/>
                  <a:gd name="T29" fmla="*/ 24 h 167"/>
                  <a:gd name="T30" fmla="*/ 145 w 225"/>
                  <a:gd name="T31" fmla="*/ 19 h 167"/>
                  <a:gd name="T32" fmla="*/ 165 w 225"/>
                  <a:gd name="T33" fmla="*/ 7 h 167"/>
                  <a:gd name="T34" fmla="*/ 225 w 225"/>
                  <a:gd name="T35" fmla="*/ 0 h 167"/>
                  <a:gd name="T36" fmla="*/ 215 w 225"/>
                  <a:gd name="T37" fmla="*/ 22 h 167"/>
                  <a:gd name="T38" fmla="*/ 201 w 225"/>
                  <a:gd name="T39" fmla="*/ 41 h 167"/>
                  <a:gd name="T40" fmla="*/ 168 w 225"/>
                  <a:gd name="T41" fmla="*/ 72 h 167"/>
                  <a:gd name="T42" fmla="*/ 138 w 225"/>
                  <a:gd name="T43" fmla="*/ 100 h 167"/>
                  <a:gd name="T44" fmla="*/ 129 w 225"/>
                  <a:gd name="T45" fmla="*/ 114 h 167"/>
                  <a:gd name="T46" fmla="*/ 126 w 225"/>
                  <a:gd name="T47" fmla="*/ 130 h 167"/>
                  <a:gd name="T48" fmla="*/ 123 w 225"/>
                  <a:gd name="T49" fmla="*/ 126 h 167"/>
                  <a:gd name="T50" fmla="*/ 120 w 225"/>
                  <a:gd name="T51" fmla="*/ 117 h 167"/>
                  <a:gd name="T52" fmla="*/ 106 w 225"/>
                  <a:gd name="T53" fmla="*/ 121 h 167"/>
                  <a:gd name="T54" fmla="*/ 97 w 225"/>
                  <a:gd name="T55" fmla="*/ 128 h 167"/>
                  <a:gd name="T56" fmla="*/ 80 w 225"/>
                  <a:gd name="T57" fmla="*/ 145 h 167"/>
                  <a:gd name="T58" fmla="*/ 71 w 225"/>
                  <a:gd name="T59" fmla="*/ 153 h 167"/>
                  <a:gd name="T60" fmla="*/ 60 w 225"/>
                  <a:gd name="T61" fmla="*/ 160 h 167"/>
                  <a:gd name="T62" fmla="*/ 46 w 225"/>
                  <a:gd name="T63" fmla="*/ 165 h 167"/>
                  <a:gd name="T64" fmla="*/ 26 w 225"/>
                  <a:gd name="T65"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28" name="Freeform 187"/>
              <p:cNvSpPr>
                <a:spLocks/>
              </p:cNvSpPr>
              <p:nvPr>
                <p:custDataLst>
                  <p:tags r:id="rId112"/>
                </p:custDataLst>
              </p:nvPr>
            </p:nvSpPr>
            <p:spPr bwMode="auto">
              <a:xfrm>
                <a:off x="10862107" y="5045780"/>
                <a:ext cx="5054" cy="22486"/>
              </a:xfrm>
              <a:custGeom>
                <a:avLst/>
                <a:gdLst>
                  <a:gd name="T0" fmla="*/ 0 w 7"/>
                  <a:gd name="T1" fmla="*/ 31 h 31"/>
                  <a:gd name="T2" fmla="*/ 5 w 7"/>
                  <a:gd name="T3" fmla="*/ 22 h 31"/>
                  <a:gd name="T4" fmla="*/ 6 w 7"/>
                  <a:gd name="T5" fmla="*/ 13 h 31"/>
                  <a:gd name="T6" fmla="*/ 7 w 7"/>
                  <a:gd name="T7" fmla="*/ 6 h 31"/>
                  <a:gd name="T8" fmla="*/ 7 w 7"/>
                  <a:gd name="T9" fmla="*/ 0 h 31"/>
                  <a:gd name="T10" fmla="*/ 6 w 7"/>
                  <a:gd name="T11" fmla="*/ 6 h 31"/>
                  <a:gd name="T12" fmla="*/ 4 w 7"/>
                  <a:gd name="T13" fmla="*/ 13 h 31"/>
                  <a:gd name="T14" fmla="*/ 1 w 7"/>
                  <a:gd name="T15" fmla="*/ 22 h 31"/>
                  <a:gd name="T16" fmla="*/ 0 w 7"/>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29" name="Freeform 188"/>
              <p:cNvSpPr>
                <a:spLocks/>
              </p:cNvSpPr>
              <p:nvPr>
                <p:custDataLst>
                  <p:tags r:id="rId113"/>
                </p:custDataLst>
              </p:nvPr>
            </p:nvSpPr>
            <p:spPr bwMode="auto">
              <a:xfrm>
                <a:off x="10755976" y="4945619"/>
                <a:ext cx="25269" cy="20441"/>
              </a:xfrm>
              <a:custGeom>
                <a:avLst/>
                <a:gdLst>
                  <a:gd name="T0" fmla="*/ 33 w 33"/>
                  <a:gd name="T1" fmla="*/ 31 h 31"/>
                  <a:gd name="T2" fmla="*/ 33 w 33"/>
                  <a:gd name="T3" fmla="*/ 0 h 31"/>
                  <a:gd name="T4" fmla="*/ 27 w 33"/>
                  <a:gd name="T5" fmla="*/ 0 h 31"/>
                  <a:gd name="T6" fmla="*/ 22 w 33"/>
                  <a:gd name="T7" fmla="*/ 2 h 31"/>
                  <a:gd name="T8" fmla="*/ 16 w 33"/>
                  <a:gd name="T9" fmla="*/ 5 h 31"/>
                  <a:gd name="T10" fmla="*/ 11 w 33"/>
                  <a:gd name="T11" fmla="*/ 8 h 31"/>
                  <a:gd name="T12" fmla="*/ 6 w 33"/>
                  <a:gd name="T13" fmla="*/ 12 h 31"/>
                  <a:gd name="T14" fmla="*/ 3 w 33"/>
                  <a:gd name="T15" fmla="*/ 16 h 31"/>
                  <a:gd name="T16" fmla="*/ 1 w 33"/>
                  <a:gd name="T17" fmla="*/ 21 h 31"/>
                  <a:gd name="T18" fmla="*/ 0 w 33"/>
                  <a:gd name="T19" fmla="*/ 25 h 31"/>
                  <a:gd name="T20" fmla="*/ 1 w 33"/>
                  <a:gd name="T21" fmla="*/ 27 h 31"/>
                  <a:gd name="T22" fmla="*/ 3 w 33"/>
                  <a:gd name="T23" fmla="*/ 29 h 31"/>
                  <a:gd name="T24" fmla="*/ 6 w 33"/>
                  <a:gd name="T25" fmla="*/ 30 h 31"/>
                  <a:gd name="T26" fmla="*/ 11 w 33"/>
                  <a:gd name="T27" fmla="*/ 30 h 31"/>
                  <a:gd name="T28" fmla="*/ 22 w 33"/>
                  <a:gd name="T29" fmla="*/ 31 h 31"/>
                  <a:gd name="T30" fmla="*/ 33 w 33"/>
                  <a:gd name="T3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30" name="Freeform 189"/>
              <p:cNvSpPr>
                <a:spLocks/>
              </p:cNvSpPr>
              <p:nvPr>
                <p:custDataLst>
                  <p:tags r:id="rId114"/>
                </p:custDataLst>
              </p:nvPr>
            </p:nvSpPr>
            <p:spPr bwMode="auto">
              <a:xfrm>
                <a:off x="10781245" y="4833192"/>
                <a:ext cx="5054" cy="12265"/>
              </a:xfrm>
              <a:custGeom>
                <a:avLst/>
                <a:gdLst>
                  <a:gd name="T0" fmla="*/ 0 w 13"/>
                  <a:gd name="T1" fmla="*/ 19 h 19"/>
                  <a:gd name="T2" fmla="*/ 2 w 13"/>
                  <a:gd name="T3" fmla="*/ 18 h 19"/>
                  <a:gd name="T4" fmla="*/ 5 w 13"/>
                  <a:gd name="T5" fmla="*/ 17 h 19"/>
                  <a:gd name="T6" fmla="*/ 7 w 13"/>
                  <a:gd name="T7" fmla="*/ 15 h 19"/>
                  <a:gd name="T8" fmla="*/ 8 w 13"/>
                  <a:gd name="T9" fmla="*/ 12 h 19"/>
                  <a:gd name="T10" fmla="*/ 12 w 13"/>
                  <a:gd name="T11" fmla="*/ 6 h 19"/>
                  <a:gd name="T12" fmla="*/ 13 w 13"/>
                  <a:gd name="T13" fmla="*/ 0 h 19"/>
                  <a:gd name="T14" fmla="*/ 0 w 13"/>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31" name="Freeform 190"/>
              <p:cNvSpPr>
                <a:spLocks/>
              </p:cNvSpPr>
              <p:nvPr>
                <p:custDataLst>
                  <p:tags r:id="rId115"/>
                </p:custDataLst>
              </p:nvPr>
            </p:nvSpPr>
            <p:spPr bwMode="auto">
              <a:xfrm>
                <a:off x="10526026" y="4837280"/>
                <a:ext cx="58119" cy="28618"/>
              </a:xfrm>
              <a:custGeom>
                <a:avLst/>
                <a:gdLst>
                  <a:gd name="T0" fmla="*/ 54 w 87"/>
                  <a:gd name="T1" fmla="*/ 42 h 42"/>
                  <a:gd name="T2" fmla="*/ 59 w 87"/>
                  <a:gd name="T3" fmla="*/ 42 h 42"/>
                  <a:gd name="T4" fmla="*/ 64 w 87"/>
                  <a:gd name="T5" fmla="*/ 41 h 42"/>
                  <a:gd name="T6" fmla="*/ 68 w 87"/>
                  <a:gd name="T7" fmla="*/ 40 h 42"/>
                  <a:gd name="T8" fmla="*/ 71 w 87"/>
                  <a:gd name="T9" fmla="*/ 38 h 42"/>
                  <a:gd name="T10" fmla="*/ 75 w 87"/>
                  <a:gd name="T11" fmla="*/ 34 h 42"/>
                  <a:gd name="T12" fmla="*/ 78 w 87"/>
                  <a:gd name="T13" fmla="*/ 28 h 42"/>
                  <a:gd name="T14" fmla="*/ 79 w 87"/>
                  <a:gd name="T15" fmla="*/ 22 h 42"/>
                  <a:gd name="T16" fmla="*/ 80 w 87"/>
                  <a:gd name="T17" fmla="*/ 16 h 42"/>
                  <a:gd name="T18" fmla="*/ 82 w 87"/>
                  <a:gd name="T19" fmla="*/ 11 h 42"/>
                  <a:gd name="T20" fmla="*/ 87 w 87"/>
                  <a:gd name="T21" fmla="*/ 6 h 42"/>
                  <a:gd name="T22" fmla="*/ 77 w 87"/>
                  <a:gd name="T23" fmla="*/ 2 h 42"/>
                  <a:gd name="T24" fmla="*/ 67 w 87"/>
                  <a:gd name="T25" fmla="*/ 0 h 42"/>
                  <a:gd name="T26" fmla="*/ 57 w 87"/>
                  <a:gd name="T27" fmla="*/ 0 h 42"/>
                  <a:gd name="T28" fmla="*/ 47 w 87"/>
                  <a:gd name="T29" fmla="*/ 0 h 42"/>
                  <a:gd name="T30" fmla="*/ 40 w 87"/>
                  <a:gd name="T31" fmla="*/ 0 h 42"/>
                  <a:gd name="T32" fmla="*/ 32 w 87"/>
                  <a:gd name="T33" fmla="*/ 2 h 42"/>
                  <a:gd name="T34" fmla="*/ 25 w 87"/>
                  <a:gd name="T35" fmla="*/ 4 h 42"/>
                  <a:gd name="T36" fmla="*/ 19 w 87"/>
                  <a:gd name="T37" fmla="*/ 6 h 42"/>
                  <a:gd name="T38" fmla="*/ 8 w 87"/>
                  <a:gd name="T39" fmla="*/ 12 h 42"/>
                  <a:gd name="T40" fmla="*/ 0 w 87"/>
                  <a:gd name="T41" fmla="*/ 18 h 42"/>
                  <a:gd name="T42" fmla="*/ 11 w 87"/>
                  <a:gd name="T43" fmla="*/ 24 h 42"/>
                  <a:gd name="T44" fmla="*/ 27 w 87"/>
                  <a:gd name="T45" fmla="*/ 32 h 42"/>
                  <a:gd name="T46" fmla="*/ 43 w 87"/>
                  <a:gd name="T47" fmla="*/ 39 h 42"/>
                  <a:gd name="T48" fmla="*/ 54 w 87"/>
                  <a:gd name="T4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32" name="Freeform 191"/>
              <p:cNvSpPr>
                <a:spLocks/>
              </p:cNvSpPr>
              <p:nvPr>
                <p:custDataLst>
                  <p:tags r:id="rId116"/>
                </p:custDataLst>
              </p:nvPr>
            </p:nvSpPr>
            <p:spPr bwMode="auto">
              <a:xfrm>
                <a:off x="10915174" y="5434162"/>
                <a:ext cx="2526" cy="18398"/>
              </a:xfrm>
              <a:custGeom>
                <a:avLst/>
                <a:gdLst>
                  <a:gd name="T0" fmla="*/ 0 w 7"/>
                  <a:gd name="T1" fmla="*/ 0 h 31"/>
                  <a:gd name="T2" fmla="*/ 7 w 7"/>
                  <a:gd name="T3" fmla="*/ 0 h 31"/>
                  <a:gd name="T4" fmla="*/ 7 w 7"/>
                  <a:gd name="T5" fmla="*/ 18 h 31"/>
                  <a:gd name="T6" fmla="*/ 0 w 7"/>
                  <a:gd name="T7" fmla="*/ 31 h 31"/>
                  <a:gd name="T8" fmla="*/ 0 w 7"/>
                  <a:gd name="T9" fmla="*/ 0 h 31"/>
                </a:gdLst>
                <a:ahLst/>
                <a:cxnLst>
                  <a:cxn ang="0">
                    <a:pos x="T0" y="T1"/>
                  </a:cxn>
                  <a:cxn ang="0">
                    <a:pos x="T2" y="T3"/>
                  </a:cxn>
                  <a:cxn ang="0">
                    <a:pos x="T4" y="T5"/>
                  </a:cxn>
                  <a:cxn ang="0">
                    <a:pos x="T6" y="T7"/>
                  </a:cxn>
                  <a:cxn ang="0">
                    <a:pos x="T8" y="T9"/>
                  </a:cxn>
                </a:cxnLst>
                <a:rect l="0" t="0" r="r" b="b"/>
                <a:pathLst>
                  <a:path w="7" h="31">
                    <a:moveTo>
                      <a:pt x="0" y="0"/>
                    </a:moveTo>
                    <a:lnTo>
                      <a:pt x="7" y="0"/>
                    </a:lnTo>
                    <a:lnTo>
                      <a:pt x="7" y="18"/>
                    </a:lnTo>
                    <a:lnTo>
                      <a:pt x="0" y="31"/>
                    </a:lnTo>
                    <a:lnTo>
                      <a:pt x="0" y="0"/>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33" name="Freeform 192"/>
              <p:cNvSpPr>
                <a:spLocks/>
              </p:cNvSpPr>
              <p:nvPr>
                <p:custDataLst>
                  <p:tags r:id="rId117"/>
                </p:custDataLst>
              </p:nvPr>
            </p:nvSpPr>
            <p:spPr bwMode="auto">
              <a:xfrm>
                <a:off x="9699716" y="4798443"/>
                <a:ext cx="1622294" cy="1169233"/>
              </a:xfrm>
              <a:custGeom>
                <a:avLst/>
                <a:gdLst>
                  <a:gd name="T0" fmla="*/ 214 w 2332"/>
                  <a:gd name="T1" fmla="*/ 707 h 1731"/>
                  <a:gd name="T2" fmla="*/ 325 w 2332"/>
                  <a:gd name="T3" fmla="*/ 649 h 1731"/>
                  <a:gd name="T4" fmla="*/ 435 w 2332"/>
                  <a:gd name="T5" fmla="*/ 606 h 1731"/>
                  <a:gd name="T6" fmla="*/ 605 w 2332"/>
                  <a:gd name="T7" fmla="*/ 570 h 1731"/>
                  <a:gd name="T8" fmla="*/ 677 w 2332"/>
                  <a:gd name="T9" fmla="*/ 437 h 1731"/>
                  <a:gd name="T10" fmla="*/ 758 w 2332"/>
                  <a:gd name="T11" fmla="*/ 439 h 1731"/>
                  <a:gd name="T12" fmla="*/ 784 w 2332"/>
                  <a:gd name="T13" fmla="*/ 363 h 1731"/>
                  <a:gd name="T14" fmla="*/ 866 w 2332"/>
                  <a:gd name="T15" fmla="*/ 316 h 1731"/>
                  <a:gd name="T16" fmla="*/ 939 w 2332"/>
                  <a:gd name="T17" fmla="*/ 246 h 1731"/>
                  <a:gd name="T18" fmla="*/ 1027 w 2332"/>
                  <a:gd name="T19" fmla="*/ 223 h 1731"/>
                  <a:gd name="T20" fmla="*/ 1078 w 2332"/>
                  <a:gd name="T21" fmla="*/ 284 h 1731"/>
                  <a:gd name="T22" fmla="*/ 1135 w 2332"/>
                  <a:gd name="T23" fmla="*/ 270 h 1731"/>
                  <a:gd name="T24" fmla="*/ 1176 w 2332"/>
                  <a:gd name="T25" fmla="*/ 172 h 1731"/>
                  <a:gd name="T26" fmla="*/ 1320 w 2332"/>
                  <a:gd name="T27" fmla="*/ 117 h 1731"/>
                  <a:gd name="T28" fmla="*/ 1336 w 2332"/>
                  <a:gd name="T29" fmla="*/ 41 h 1731"/>
                  <a:gd name="T30" fmla="*/ 1432 w 2332"/>
                  <a:gd name="T31" fmla="*/ 107 h 1731"/>
                  <a:gd name="T32" fmla="*/ 1544 w 2332"/>
                  <a:gd name="T33" fmla="*/ 117 h 1731"/>
                  <a:gd name="T34" fmla="*/ 1465 w 2332"/>
                  <a:gd name="T35" fmla="*/ 262 h 1731"/>
                  <a:gd name="T36" fmla="*/ 1509 w 2332"/>
                  <a:gd name="T37" fmla="*/ 333 h 1731"/>
                  <a:gd name="T38" fmla="*/ 1582 w 2332"/>
                  <a:gd name="T39" fmla="*/ 354 h 1731"/>
                  <a:gd name="T40" fmla="*/ 1668 w 2332"/>
                  <a:gd name="T41" fmla="*/ 423 h 1731"/>
                  <a:gd name="T42" fmla="*/ 1764 w 2332"/>
                  <a:gd name="T43" fmla="*/ 413 h 1731"/>
                  <a:gd name="T44" fmla="*/ 1830 w 2332"/>
                  <a:gd name="T45" fmla="*/ 205 h 1731"/>
                  <a:gd name="T46" fmla="*/ 1904 w 2332"/>
                  <a:gd name="T47" fmla="*/ 10 h 1731"/>
                  <a:gd name="T48" fmla="*/ 1933 w 2332"/>
                  <a:gd name="T49" fmla="*/ 80 h 1731"/>
                  <a:gd name="T50" fmla="*/ 1944 w 2332"/>
                  <a:gd name="T51" fmla="*/ 176 h 1731"/>
                  <a:gd name="T52" fmla="*/ 1986 w 2332"/>
                  <a:gd name="T53" fmla="*/ 240 h 1731"/>
                  <a:gd name="T54" fmla="*/ 2040 w 2332"/>
                  <a:gd name="T55" fmla="*/ 429 h 1731"/>
                  <a:gd name="T56" fmla="*/ 2089 w 2332"/>
                  <a:gd name="T57" fmla="*/ 540 h 1731"/>
                  <a:gd name="T58" fmla="*/ 2163 w 2332"/>
                  <a:gd name="T59" fmla="*/ 686 h 1731"/>
                  <a:gd name="T60" fmla="*/ 2219 w 2332"/>
                  <a:gd name="T61" fmla="*/ 769 h 1731"/>
                  <a:gd name="T62" fmla="*/ 2332 w 2332"/>
                  <a:gd name="T63" fmla="*/ 892 h 1731"/>
                  <a:gd name="T64" fmla="*/ 2276 w 2332"/>
                  <a:gd name="T65" fmla="*/ 1105 h 1731"/>
                  <a:gd name="T66" fmla="*/ 2087 w 2332"/>
                  <a:gd name="T67" fmla="*/ 1362 h 1731"/>
                  <a:gd name="T68" fmla="*/ 2005 w 2332"/>
                  <a:gd name="T69" fmla="*/ 1432 h 1731"/>
                  <a:gd name="T70" fmla="*/ 1838 w 2332"/>
                  <a:gd name="T71" fmla="*/ 1591 h 1731"/>
                  <a:gd name="T72" fmla="*/ 1749 w 2332"/>
                  <a:gd name="T73" fmla="*/ 1676 h 1731"/>
                  <a:gd name="T74" fmla="*/ 1589 w 2332"/>
                  <a:gd name="T75" fmla="*/ 1726 h 1731"/>
                  <a:gd name="T76" fmla="*/ 1517 w 2332"/>
                  <a:gd name="T77" fmla="*/ 1693 h 1731"/>
                  <a:gd name="T78" fmla="*/ 1410 w 2332"/>
                  <a:gd name="T79" fmla="*/ 1729 h 1731"/>
                  <a:gd name="T80" fmla="*/ 1297 w 2332"/>
                  <a:gd name="T81" fmla="*/ 1693 h 1731"/>
                  <a:gd name="T82" fmla="*/ 1279 w 2332"/>
                  <a:gd name="T83" fmla="*/ 1614 h 1731"/>
                  <a:gd name="T84" fmla="*/ 1263 w 2332"/>
                  <a:gd name="T85" fmla="*/ 1516 h 1731"/>
                  <a:gd name="T86" fmla="*/ 1225 w 2332"/>
                  <a:gd name="T87" fmla="*/ 1500 h 1731"/>
                  <a:gd name="T88" fmla="*/ 1280 w 2332"/>
                  <a:gd name="T89" fmla="*/ 1382 h 1731"/>
                  <a:gd name="T90" fmla="*/ 1088 w 2332"/>
                  <a:gd name="T91" fmla="*/ 1362 h 1731"/>
                  <a:gd name="T92" fmla="*/ 961 w 2332"/>
                  <a:gd name="T93" fmla="*/ 1282 h 1731"/>
                  <a:gd name="T94" fmla="*/ 754 w 2332"/>
                  <a:gd name="T95" fmla="*/ 1323 h 1731"/>
                  <a:gd name="T96" fmla="*/ 507 w 2332"/>
                  <a:gd name="T97" fmla="*/ 1419 h 1731"/>
                  <a:gd name="T98" fmla="*/ 214 w 2332"/>
                  <a:gd name="T99" fmla="*/ 1473 h 1731"/>
                  <a:gd name="T100" fmla="*/ 55 w 2332"/>
                  <a:gd name="T101" fmla="*/ 1490 h 1731"/>
                  <a:gd name="T102" fmla="*/ 2 w 2332"/>
                  <a:gd name="T103" fmla="*/ 1423 h 1731"/>
                  <a:gd name="T104" fmla="*/ 97 w 2332"/>
                  <a:gd name="T105" fmla="*/ 1344 h 1731"/>
                  <a:gd name="T106" fmla="*/ 75 w 2332"/>
                  <a:gd name="T107" fmla="*/ 1241 h 1731"/>
                  <a:gd name="T108" fmla="*/ 113 w 2332"/>
                  <a:gd name="T109" fmla="*/ 1170 h 1731"/>
                  <a:gd name="T110" fmla="*/ 58 w 2332"/>
                  <a:gd name="T111" fmla="*/ 943 h 1731"/>
                  <a:gd name="T112" fmla="*/ 113 w 2332"/>
                  <a:gd name="T113" fmla="*/ 964 h 1731"/>
                  <a:gd name="T114" fmla="*/ 106 w 2332"/>
                  <a:gd name="T115" fmla="*/ 862 h 1731"/>
                  <a:gd name="T116" fmla="*/ 147 w 2332"/>
                  <a:gd name="T117" fmla="*/ 7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34" name="Freeform 193"/>
              <p:cNvSpPr>
                <a:spLocks/>
              </p:cNvSpPr>
              <p:nvPr>
                <p:custDataLst>
                  <p:tags r:id="rId118"/>
                </p:custDataLst>
              </p:nvPr>
            </p:nvSpPr>
            <p:spPr bwMode="auto">
              <a:xfrm>
                <a:off x="923663" y="3081388"/>
                <a:ext cx="1063840" cy="748145"/>
              </a:xfrm>
              <a:custGeom>
                <a:avLst/>
                <a:gdLst>
                  <a:gd name="T0" fmla="*/ 1243 w 1535"/>
                  <a:gd name="T1" fmla="*/ 925 h 1109"/>
                  <a:gd name="T2" fmla="*/ 1299 w 1535"/>
                  <a:gd name="T3" fmla="*/ 982 h 1109"/>
                  <a:gd name="T4" fmla="*/ 1220 w 1535"/>
                  <a:gd name="T5" fmla="*/ 999 h 1109"/>
                  <a:gd name="T6" fmla="*/ 1177 w 1535"/>
                  <a:gd name="T7" fmla="*/ 1095 h 1109"/>
                  <a:gd name="T8" fmla="*/ 1065 w 1535"/>
                  <a:gd name="T9" fmla="*/ 1006 h 1109"/>
                  <a:gd name="T10" fmla="*/ 994 w 1535"/>
                  <a:gd name="T11" fmla="*/ 1012 h 1109"/>
                  <a:gd name="T12" fmla="*/ 913 w 1535"/>
                  <a:gd name="T13" fmla="*/ 1039 h 1109"/>
                  <a:gd name="T14" fmla="*/ 786 w 1535"/>
                  <a:gd name="T15" fmla="*/ 971 h 1109"/>
                  <a:gd name="T16" fmla="*/ 648 w 1535"/>
                  <a:gd name="T17" fmla="*/ 917 h 1109"/>
                  <a:gd name="T18" fmla="*/ 588 w 1535"/>
                  <a:gd name="T19" fmla="*/ 883 h 1109"/>
                  <a:gd name="T20" fmla="*/ 537 w 1535"/>
                  <a:gd name="T21" fmla="*/ 835 h 1109"/>
                  <a:gd name="T22" fmla="*/ 485 w 1535"/>
                  <a:gd name="T23" fmla="*/ 826 h 1109"/>
                  <a:gd name="T24" fmla="*/ 439 w 1535"/>
                  <a:gd name="T25" fmla="*/ 757 h 1109"/>
                  <a:gd name="T26" fmla="*/ 467 w 1535"/>
                  <a:gd name="T27" fmla="*/ 705 h 1109"/>
                  <a:gd name="T28" fmla="*/ 450 w 1535"/>
                  <a:gd name="T29" fmla="*/ 601 h 1109"/>
                  <a:gd name="T30" fmla="*/ 352 w 1535"/>
                  <a:gd name="T31" fmla="*/ 468 h 1109"/>
                  <a:gd name="T32" fmla="*/ 304 w 1535"/>
                  <a:gd name="T33" fmla="*/ 426 h 1109"/>
                  <a:gd name="T34" fmla="*/ 293 w 1535"/>
                  <a:gd name="T35" fmla="*/ 369 h 1109"/>
                  <a:gd name="T36" fmla="*/ 217 w 1535"/>
                  <a:gd name="T37" fmla="*/ 248 h 1109"/>
                  <a:gd name="T38" fmla="*/ 167 w 1535"/>
                  <a:gd name="T39" fmla="*/ 74 h 1109"/>
                  <a:gd name="T40" fmla="*/ 84 w 1535"/>
                  <a:gd name="T41" fmla="*/ 104 h 1109"/>
                  <a:gd name="T42" fmla="*/ 113 w 1535"/>
                  <a:gd name="T43" fmla="*/ 222 h 1109"/>
                  <a:gd name="T44" fmla="*/ 150 w 1535"/>
                  <a:gd name="T45" fmla="*/ 326 h 1109"/>
                  <a:gd name="T46" fmla="*/ 196 w 1535"/>
                  <a:gd name="T47" fmla="*/ 402 h 1109"/>
                  <a:gd name="T48" fmla="*/ 200 w 1535"/>
                  <a:gd name="T49" fmla="*/ 465 h 1109"/>
                  <a:gd name="T50" fmla="*/ 213 w 1535"/>
                  <a:gd name="T51" fmla="*/ 524 h 1109"/>
                  <a:gd name="T52" fmla="*/ 259 w 1535"/>
                  <a:gd name="T53" fmla="*/ 571 h 1109"/>
                  <a:gd name="T54" fmla="*/ 214 w 1535"/>
                  <a:gd name="T55" fmla="*/ 596 h 1109"/>
                  <a:gd name="T56" fmla="*/ 193 w 1535"/>
                  <a:gd name="T57" fmla="*/ 542 h 1109"/>
                  <a:gd name="T58" fmla="*/ 120 w 1535"/>
                  <a:gd name="T59" fmla="*/ 474 h 1109"/>
                  <a:gd name="T60" fmla="*/ 146 w 1535"/>
                  <a:gd name="T61" fmla="*/ 420 h 1109"/>
                  <a:gd name="T62" fmla="*/ 89 w 1535"/>
                  <a:gd name="T63" fmla="*/ 366 h 1109"/>
                  <a:gd name="T64" fmla="*/ 27 w 1535"/>
                  <a:gd name="T65" fmla="*/ 307 h 1109"/>
                  <a:gd name="T66" fmla="*/ 65 w 1535"/>
                  <a:gd name="T67" fmla="*/ 289 h 1109"/>
                  <a:gd name="T68" fmla="*/ 64 w 1535"/>
                  <a:gd name="T69" fmla="*/ 225 h 1109"/>
                  <a:gd name="T70" fmla="*/ 6 w 1535"/>
                  <a:gd name="T71" fmla="*/ 117 h 1109"/>
                  <a:gd name="T72" fmla="*/ 38 w 1535"/>
                  <a:gd name="T73" fmla="*/ 5 h 1109"/>
                  <a:gd name="T74" fmla="*/ 211 w 1535"/>
                  <a:gd name="T75" fmla="*/ 18 h 1109"/>
                  <a:gd name="T76" fmla="*/ 361 w 1535"/>
                  <a:gd name="T77" fmla="*/ 76 h 1109"/>
                  <a:gd name="T78" fmla="*/ 498 w 1535"/>
                  <a:gd name="T79" fmla="*/ 55 h 1109"/>
                  <a:gd name="T80" fmla="*/ 593 w 1535"/>
                  <a:gd name="T81" fmla="*/ 54 h 1109"/>
                  <a:gd name="T82" fmla="*/ 633 w 1535"/>
                  <a:gd name="T83" fmla="*/ 110 h 1109"/>
                  <a:gd name="T84" fmla="*/ 700 w 1535"/>
                  <a:gd name="T85" fmla="*/ 215 h 1109"/>
                  <a:gd name="T86" fmla="*/ 750 w 1535"/>
                  <a:gd name="T87" fmla="*/ 192 h 1109"/>
                  <a:gd name="T88" fmla="*/ 822 w 1535"/>
                  <a:gd name="T89" fmla="*/ 176 h 1109"/>
                  <a:gd name="T90" fmla="*/ 879 w 1535"/>
                  <a:gd name="T91" fmla="*/ 244 h 1109"/>
                  <a:gd name="T92" fmla="*/ 905 w 1535"/>
                  <a:gd name="T93" fmla="*/ 362 h 1109"/>
                  <a:gd name="T94" fmla="*/ 964 w 1535"/>
                  <a:gd name="T95" fmla="*/ 405 h 1109"/>
                  <a:gd name="T96" fmla="*/ 977 w 1535"/>
                  <a:gd name="T97" fmla="*/ 456 h 1109"/>
                  <a:gd name="T98" fmla="*/ 931 w 1535"/>
                  <a:gd name="T99" fmla="*/ 492 h 1109"/>
                  <a:gd name="T100" fmla="*/ 917 w 1535"/>
                  <a:gd name="T101" fmla="*/ 634 h 1109"/>
                  <a:gd name="T102" fmla="*/ 956 w 1535"/>
                  <a:gd name="T103" fmla="*/ 791 h 1109"/>
                  <a:gd name="T104" fmla="*/ 1054 w 1535"/>
                  <a:gd name="T105" fmla="*/ 877 h 1109"/>
                  <a:gd name="T106" fmla="*/ 1166 w 1535"/>
                  <a:gd name="T107" fmla="*/ 849 h 1109"/>
                  <a:gd name="T108" fmla="*/ 1249 w 1535"/>
                  <a:gd name="T109" fmla="*/ 850 h 1109"/>
                  <a:gd name="T110" fmla="*/ 1296 w 1535"/>
                  <a:gd name="T111" fmla="*/ 742 h 1109"/>
                  <a:gd name="T112" fmla="*/ 1336 w 1535"/>
                  <a:gd name="T113" fmla="*/ 693 h 1109"/>
                  <a:gd name="T114" fmla="*/ 1506 w 1535"/>
                  <a:gd name="T115" fmla="*/ 678 h 1109"/>
                  <a:gd name="T116" fmla="*/ 1503 w 1535"/>
                  <a:gd name="T117" fmla="*/ 729 h 1109"/>
                  <a:gd name="T118" fmla="*/ 1468 w 1535"/>
                  <a:gd name="T119" fmla="*/ 821 h 1109"/>
                  <a:gd name="T120" fmla="*/ 1369 w 1535"/>
                  <a:gd name="T121" fmla="*/ 888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92D05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135" name="Freeform 194"/>
              <p:cNvSpPr>
                <a:spLocks/>
              </p:cNvSpPr>
              <p:nvPr>
                <p:custDataLst>
                  <p:tags r:id="rId119"/>
                </p:custDataLst>
              </p:nvPr>
            </p:nvSpPr>
            <p:spPr bwMode="auto">
              <a:xfrm>
                <a:off x="2952793" y="5192956"/>
                <a:ext cx="336083" cy="341368"/>
              </a:xfrm>
              <a:custGeom>
                <a:avLst/>
                <a:gdLst>
                  <a:gd name="T0" fmla="*/ 14 w 486"/>
                  <a:gd name="T1" fmla="*/ 176 h 505"/>
                  <a:gd name="T2" fmla="*/ 31 w 486"/>
                  <a:gd name="T3" fmla="*/ 198 h 505"/>
                  <a:gd name="T4" fmla="*/ 51 w 486"/>
                  <a:gd name="T5" fmla="*/ 232 h 505"/>
                  <a:gd name="T6" fmla="*/ 82 w 486"/>
                  <a:gd name="T7" fmla="*/ 266 h 505"/>
                  <a:gd name="T8" fmla="*/ 126 w 486"/>
                  <a:gd name="T9" fmla="*/ 293 h 505"/>
                  <a:gd name="T10" fmla="*/ 170 w 486"/>
                  <a:gd name="T11" fmla="*/ 310 h 505"/>
                  <a:gd name="T12" fmla="*/ 246 w 486"/>
                  <a:gd name="T13" fmla="*/ 328 h 505"/>
                  <a:gd name="T14" fmla="*/ 295 w 486"/>
                  <a:gd name="T15" fmla="*/ 344 h 505"/>
                  <a:gd name="T16" fmla="*/ 299 w 486"/>
                  <a:gd name="T17" fmla="*/ 381 h 505"/>
                  <a:gd name="T18" fmla="*/ 277 w 486"/>
                  <a:gd name="T19" fmla="*/ 418 h 505"/>
                  <a:gd name="T20" fmla="*/ 267 w 486"/>
                  <a:gd name="T21" fmla="*/ 443 h 505"/>
                  <a:gd name="T22" fmla="*/ 266 w 486"/>
                  <a:gd name="T23" fmla="*/ 463 h 505"/>
                  <a:gd name="T24" fmla="*/ 278 w 486"/>
                  <a:gd name="T25" fmla="*/ 482 h 505"/>
                  <a:gd name="T26" fmla="*/ 299 w 486"/>
                  <a:gd name="T27" fmla="*/ 494 h 505"/>
                  <a:gd name="T28" fmla="*/ 344 w 486"/>
                  <a:gd name="T29" fmla="*/ 504 h 505"/>
                  <a:gd name="T30" fmla="*/ 387 w 486"/>
                  <a:gd name="T31" fmla="*/ 504 h 505"/>
                  <a:gd name="T32" fmla="*/ 415 w 486"/>
                  <a:gd name="T33" fmla="*/ 494 h 505"/>
                  <a:gd name="T34" fmla="*/ 446 w 486"/>
                  <a:gd name="T35" fmla="*/ 474 h 505"/>
                  <a:gd name="T36" fmla="*/ 473 w 486"/>
                  <a:gd name="T37" fmla="*/ 447 h 505"/>
                  <a:gd name="T38" fmla="*/ 485 w 486"/>
                  <a:gd name="T39" fmla="*/ 418 h 505"/>
                  <a:gd name="T40" fmla="*/ 484 w 486"/>
                  <a:gd name="T41" fmla="*/ 397 h 505"/>
                  <a:gd name="T42" fmla="*/ 478 w 486"/>
                  <a:gd name="T43" fmla="*/ 358 h 505"/>
                  <a:gd name="T44" fmla="*/ 471 w 486"/>
                  <a:gd name="T45" fmla="*/ 316 h 505"/>
                  <a:gd name="T46" fmla="*/ 465 w 486"/>
                  <a:gd name="T47" fmla="*/ 270 h 505"/>
                  <a:gd name="T48" fmla="*/ 456 w 486"/>
                  <a:gd name="T49" fmla="*/ 252 h 505"/>
                  <a:gd name="T50" fmla="*/ 439 w 486"/>
                  <a:gd name="T51" fmla="*/ 239 h 505"/>
                  <a:gd name="T52" fmla="*/ 413 w 486"/>
                  <a:gd name="T53" fmla="*/ 232 h 505"/>
                  <a:gd name="T54" fmla="*/ 392 w 486"/>
                  <a:gd name="T55" fmla="*/ 222 h 505"/>
                  <a:gd name="T56" fmla="*/ 370 w 486"/>
                  <a:gd name="T57" fmla="*/ 207 h 505"/>
                  <a:gd name="T58" fmla="*/ 330 w 486"/>
                  <a:gd name="T59" fmla="*/ 188 h 505"/>
                  <a:gd name="T60" fmla="*/ 290 w 486"/>
                  <a:gd name="T61" fmla="*/ 172 h 505"/>
                  <a:gd name="T62" fmla="*/ 273 w 486"/>
                  <a:gd name="T63" fmla="*/ 160 h 505"/>
                  <a:gd name="T64" fmla="*/ 264 w 486"/>
                  <a:gd name="T65" fmla="*/ 151 h 505"/>
                  <a:gd name="T66" fmla="*/ 261 w 486"/>
                  <a:gd name="T67" fmla="*/ 125 h 505"/>
                  <a:gd name="T68" fmla="*/ 261 w 486"/>
                  <a:gd name="T69" fmla="*/ 90 h 505"/>
                  <a:gd name="T70" fmla="*/ 255 w 486"/>
                  <a:gd name="T71" fmla="*/ 71 h 505"/>
                  <a:gd name="T72" fmla="*/ 241 w 486"/>
                  <a:gd name="T73" fmla="*/ 55 h 505"/>
                  <a:gd name="T74" fmla="*/ 234 w 486"/>
                  <a:gd name="T75" fmla="*/ 37 h 505"/>
                  <a:gd name="T76" fmla="*/ 199 w 486"/>
                  <a:gd name="T77" fmla="*/ 12 h 505"/>
                  <a:gd name="T78" fmla="*/ 186 w 486"/>
                  <a:gd name="T79" fmla="*/ 8 h 505"/>
                  <a:gd name="T80" fmla="*/ 173 w 486"/>
                  <a:gd name="T81" fmla="*/ 2 h 505"/>
                  <a:gd name="T82" fmla="*/ 139 w 486"/>
                  <a:gd name="T83" fmla="*/ 1 h 505"/>
                  <a:gd name="T84" fmla="*/ 70 w 486"/>
                  <a:gd name="T85" fmla="*/ 11 h 505"/>
                  <a:gd name="T86" fmla="*/ 42 w 486"/>
                  <a:gd name="T87" fmla="*/ 21 h 505"/>
                  <a:gd name="T88" fmla="*/ 24 w 486"/>
                  <a:gd name="T89" fmla="*/ 37 h 505"/>
                  <a:gd name="T90" fmla="*/ 20 w 486"/>
                  <a:gd name="T91" fmla="*/ 6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FF00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136" name="Freeform 195"/>
              <p:cNvSpPr>
                <a:spLocks/>
              </p:cNvSpPr>
              <p:nvPr>
                <p:custDataLst>
                  <p:tags r:id="rId120"/>
                </p:custDataLst>
              </p:nvPr>
            </p:nvSpPr>
            <p:spPr bwMode="auto">
              <a:xfrm>
                <a:off x="3223176" y="4168856"/>
                <a:ext cx="116239" cy="141043"/>
              </a:xfrm>
              <a:custGeom>
                <a:avLst/>
                <a:gdLst>
                  <a:gd name="T0" fmla="*/ 7 w 166"/>
                  <a:gd name="T1" fmla="*/ 183 h 208"/>
                  <a:gd name="T2" fmla="*/ 79 w 166"/>
                  <a:gd name="T3" fmla="*/ 208 h 208"/>
                  <a:gd name="T4" fmla="*/ 85 w 166"/>
                  <a:gd name="T5" fmla="*/ 207 h 208"/>
                  <a:gd name="T6" fmla="*/ 90 w 166"/>
                  <a:gd name="T7" fmla="*/ 204 h 208"/>
                  <a:gd name="T8" fmla="*/ 97 w 166"/>
                  <a:gd name="T9" fmla="*/ 198 h 208"/>
                  <a:gd name="T10" fmla="*/ 104 w 166"/>
                  <a:gd name="T11" fmla="*/ 192 h 208"/>
                  <a:gd name="T12" fmla="*/ 117 w 166"/>
                  <a:gd name="T13" fmla="*/ 176 h 208"/>
                  <a:gd name="T14" fmla="*/ 130 w 166"/>
                  <a:gd name="T15" fmla="*/ 158 h 208"/>
                  <a:gd name="T16" fmla="*/ 154 w 166"/>
                  <a:gd name="T17" fmla="*/ 122 h 208"/>
                  <a:gd name="T18" fmla="*/ 166 w 166"/>
                  <a:gd name="T19" fmla="*/ 103 h 208"/>
                  <a:gd name="T20" fmla="*/ 144 w 166"/>
                  <a:gd name="T21" fmla="*/ 94 h 208"/>
                  <a:gd name="T22" fmla="*/ 126 w 166"/>
                  <a:gd name="T23" fmla="*/ 84 h 208"/>
                  <a:gd name="T24" fmla="*/ 108 w 166"/>
                  <a:gd name="T25" fmla="*/ 74 h 208"/>
                  <a:gd name="T26" fmla="*/ 93 w 166"/>
                  <a:gd name="T27" fmla="*/ 64 h 208"/>
                  <a:gd name="T28" fmla="*/ 86 w 166"/>
                  <a:gd name="T29" fmla="*/ 58 h 208"/>
                  <a:gd name="T30" fmla="*/ 81 w 166"/>
                  <a:gd name="T31" fmla="*/ 53 h 208"/>
                  <a:gd name="T32" fmla="*/ 75 w 166"/>
                  <a:gd name="T33" fmla="*/ 47 h 208"/>
                  <a:gd name="T34" fmla="*/ 71 w 166"/>
                  <a:gd name="T35" fmla="*/ 40 h 208"/>
                  <a:gd name="T36" fmla="*/ 67 w 166"/>
                  <a:gd name="T37" fmla="*/ 33 h 208"/>
                  <a:gd name="T38" fmla="*/ 64 w 166"/>
                  <a:gd name="T39" fmla="*/ 26 h 208"/>
                  <a:gd name="T40" fmla="*/ 62 w 166"/>
                  <a:gd name="T41" fmla="*/ 18 h 208"/>
                  <a:gd name="T42" fmla="*/ 60 w 166"/>
                  <a:gd name="T43" fmla="*/ 11 h 208"/>
                  <a:gd name="T44" fmla="*/ 50 w 166"/>
                  <a:gd name="T45" fmla="*/ 10 h 208"/>
                  <a:gd name="T46" fmla="*/ 43 w 166"/>
                  <a:gd name="T47" fmla="*/ 8 h 208"/>
                  <a:gd name="T48" fmla="*/ 40 w 166"/>
                  <a:gd name="T49" fmla="*/ 5 h 208"/>
                  <a:gd name="T50" fmla="*/ 39 w 166"/>
                  <a:gd name="T51" fmla="*/ 3 h 208"/>
                  <a:gd name="T52" fmla="*/ 38 w 166"/>
                  <a:gd name="T53" fmla="*/ 1 h 208"/>
                  <a:gd name="T54" fmla="*/ 36 w 166"/>
                  <a:gd name="T55" fmla="*/ 0 h 208"/>
                  <a:gd name="T56" fmla="*/ 32 w 166"/>
                  <a:gd name="T57" fmla="*/ 1 h 208"/>
                  <a:gd name="T58" fmla="*/ 27 w 166"/>
                  <a:gd name="T59" fmla="*/ 5 h 208"/>
                  <a:gd name="T60" fmla="*/ 20 w 166"/>
                  <a:gd name="T61" fmla="*/ 11 h 208"/>
                  <a:gd name="T62" fmla="*/ 11 w 166"/>
                  <a:gd name="T63" fmla="*/ 22 h 208"/>
                  <a:gd name="T64" fmla="*/ 7 w 166"/>
                  <a:gd name="T65" fmla="*/ 29 h 208"/>
                  <a:gd name="T66" fmla="*/ 4 w 166"/>
                  <a:gd name="T67" fmla="*/ 37 h 208"/>
                  <a:gd name="T68" fmla="*/ 2 w 166"/>
                  <a:gd name="T69" fmla="*/ 45 h 208"/>
                  <a:gd name="T70" fmla="*/ 0 w 166"/>
                  <a:gd name="T71" fmla="*/ 54 h 208"/>
                  <a:gd name="T72" fmla="*/ 0 w 166"/>
                  <a:gd name="T73" fmla="*/ 60 h 208"/>
                  <a:gd name="T74" fmla="*/ 2 w 166"/>
                  <a:gd name="T75" fmla="*/ 65 h 208"/>
                  <a:gd name="T76" fmla="*/ 3 w 166"/>
                  <a:gd name="T77" fmla="*/ 70 h 208"/>
                  <a:gd name="T78" fmla="*/ 5 w 166"/>
                  <a:gd name="T79" fmla="*/ 76 h 208"/>
                  <a:gd name="T80" fmla="*/ 10 w 166"/>
                  <a:gd name="T81" fmla="*/ 86 h 208"/>
                  <a:gd name="T82" fmla="*/ 17 w 166"/>
                  <a:gd name="T83" fmla="*/ 98 h 208"/>
                  <a:gd name="T84" fmla="*/ 22 w 166"/>
                  <a:gd name="T85" fmla="*/ 109 h 208"/>
                  <a:gd name="T86" fmla="*/ 28 w 166"/>
                  <a:gd name="T87" fmla="*/ 120 h 208"/>
                  <a:gd name="T88" fmla="*/ 30 w 166"/>
                  <a:gd name="T89" fmla="*/ 126 h 208"/>
                  <a:gd name="T90" fmla="*/ 32 w 166"/>
                  <a:gd name="T91" fmla="*/ 133 h 208"/>
                  <a:gd name="T92" fmla="*/ 33 w 166"/>
                  <a:gd name="T93" fmla="*/ 139 h 208"/>
                  <a:gd name="T94" fmla="*/ 33 w 166"/>
                  <a:gd name="T95" fmla="*/ 147 h 208"/>
                  <a:gd name="T96" fmla="*/ 32 w 166"/>
                  <a:gd name="T97" fmla="*/ 153 h 208"/>
                  <a:gd name="T98" fmla="*/ 31 w 166"/>
                  <a:gd name="T99" fmla="*/ 159 h 208"/>
                  <a:gd name="T100" fmla="*/ 28 w 166"/>
                  <a:gd name="T101" fmla="*/ 165 h 208"/>
                  <a:gd name="T102" fmla="*/ 25 w 166"/>
                  <a:gd name="T103" fmla="*/ 169 h 208"/>
                  <a:gd name="T104" fmla="*/ 21 w 166"/>
                  <a:gd name="T105" fmla="*/ 174 h 208"/>
                  <a:gd name="T106" fmla="*/ 17 w 166"/>
                  <a:gd name="T107" fmla="*/ 177 h 208"/>
                  <a:gd name="T108" fmla="*/ 11 w 166"/>
                  <a:gd name="T109" fmla="*/ 180 h 208"/>
                  <a:gd name="T110" fmla="*/ 7 w 166"/>
                  <a:gd name="T111" fmla="*/ 18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FF00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137" name="Freeform 196"/>
              <p:cNvSpPr>
                <a:spLocks/>
              </p:cNvSpPr>
              <p:nvPr>
                <p:custDataLst>
                  <p:tags r:id="rId121"/>
                </p:custDataLst>
              </p:nvPr>
            </p:nvSpPr>
            <p:spPr bwMode="auto">
              <a:xfrm>
                <a:off x="2449933" y="3600593"/>
                <a:ext cx="111185" cy="75632"/>
              </a:xfrm>
              <a:custGeom>
                <a:avLst/>
                <a:gdLst>
                  <a:gd name="T0" fmla="*/ 153 w 164"/>
                  <a:gd name="T1" fmla="*/ 104 h 104"/>
                  <a:gd name="T2" fmla="*/ 134 w 164"/>
                  <a:gd name="T3" fmla="*/ 102 h 104"/>
                  <a:gd name="T4" fmla="*/ 110 w 164"/>
                  <a:gd name="T5" fmla="*/ 97 h 104"/>
                  <a:gd name="T6" fmla="*/ 96 w 164"/>
                  <a:gd name="T7" fmla="*/ 94 h 104"/>
                  <a:gd name="T8" fmla="*/ 80 w 164"/>
                  <a:gd name="T9" fmla="*/ 93 h 104"/>
                  <a:gd name="T10" fmla="*/ 73 w 164"/>
                  <a:gd name="T11" fmla="*/ 93 h 104"/>
                  <a:gd name="T12" fmla="*/ 64 w 164"/>
                  <a:gd name="T13" fmla="*/ 94 h 104"/>
                  <a:gd name="T14" fmla="*/ 55 w 164"/>
                  <a:gd name="T15" fmla="*/ 96 h 104"/>
                  <a:gd name="T16" fmla="*/ 47 w 164"/>
                  <a:gd name="T17" fmla="*/ 98 h 104"/>
                  <a:gd name="T18" fmla="*/ 41 w 164"/>
                  <a:gd name="T19" fmla="*/ 100 h 104"/>
                  <a:gd name="T20" fmla="*/ 34 w 164"/>
                  <a:gd name="T21" fmla="*/ 100 h 104"/>
                  <a:gd name="T22" fmla="*/ 27 w 164"/>
                  <a:gd name="T23" fmla="*/ 99 h 104"/>
                  <a:gd name="T24" fmla="*/ 19 w 164"/>
                  <a:gd name="T25" fmla="*/ 96 h 104"/>
                  <a:gd name="T26" fmla="*/ 11 w 164"/>
                  <a:gd name="T27" fmla="*/ 92 h 104"/>
                  <a:gd name="T28" fmla="*/ 6 w 164"/>
                  <a:gd name="T29" fmla="*/ 88 h 104"/>
                  <a:gd name="T30" fmla="*/ 3 w 164"/>
                  <a:gd name="T31" fmla="*/ 86 h 104"/>
                  <a:gd name="T32" fmla="*/ 1 w 164"/>
                  <a:gd name="T33" fmla="*/ 84 h 104"/>
                  <a:gd name="T34" fmla="*/ 0 w 164"/>
                  <a:gd name="T35" fmla="*/ 81 h 104"/>
                  <a:gd name="T36" fmla="*/ 0 w 164"/>
                  <a:gd name="T37" fmla="*/ 79 h 104"/>
                  <a:gd name="T38" fmla="*/ 0 w 164"/>
                  <a:gd name="T39" fmla="*/ 76 h 104"/>
                  <a:gd name="T40" fmla="*/ 1 w 164"/>
                  <a:gd name="T41" fmla="*/ 74 h 104"/>
                  <a:gd name="T42" fmla="*/ 3 w 164"/>
                  <a:gd name="T43" fmla="*/ 71 h 104"/>
                  <a:gd name="T44" fmla="*/ 6 w 164"/>
                  <a:gd name="T45" fmla="*/ 70 h 104"/>
                  <a:gd name="T46" fmla="*/ 12 w 164"/>
                  <a:gd name="T47" fmla="*/ 67 h 104"/>
                  <a:gd name="T48" fmla="*/ 20 w 164"/>
                  <a:gd name="T49" fmla="*/ 66 h 104"/>
                  <a:gd name="T50" fmla="*/ 40 w 164"/>
                  <a:gd name="T51" fmla="*/ 66 h 104"/>
                  <a:gd name="T52" fmla="*/ 61 w 164"/>
                  <a:gd name="T53" fmla="*/ 67 h 104"/>
                  <a:gd name="T54" fmla="*/ 70 w 164"/>
                  <a:gd name="T55" fmla="*/ 67 h 104"/>
                  <a:gd name="T56" fmla="*/ 79 w 164"/>
                  <a:gd name="T57" fmla="*/ 67 h 104"/>
                  <a:gd name="T58" fmla="*/ 87 w 164"/>
                  <a:gd name="T59" fmla="*/ 67 h 104"/>
                  <a:gd name="T60" fmla="*/ 94 w 164"/>
                  <a:gd name="T61" fmla="*/ 67 h 104"/>
                  <a:gd name="T62" fmla="*/ 94 w 164"/>
                  <a:gd name="T63" fmla="*/ 56 h 104"/>
                  <a:gd name="T64" fmla="*/ 94 w 164"/>
                  <a:gd name="T65" fmla="*/ 43 h 104"/>
                  <a:gd name="T66" fmla="*/ 94 w 164"/>
                  <a:gd name="T67" fmla="*/ 29 h 104"/>
                  <a:gd name="T68" fmla="*/ 94 w 164"/>
                  <a:gd name="T69" fmla="*/ 18 h 104"/>
                  <a:gd name="T70" fmla="*/ 79 w 164"/>
                  <a:gd name="T71" fmla="*/ 17 h 104"/>
                  <a:gd name="T72" fmla="*/ 67 w 164"/>
                  <a:gd name="T73" fmla="*/ 15 h 104"/>
                  <a:gd name="T74" fmla="*/ 62 w 164"/>
                  <a:gd name="T75" fmla="*/ 13 h 104"/>
                  <a:gd name="T76" fmla="*/ 57 w 164"/>
                  <a:gd name="T77" fmla="*/ 10 h 104"/>
                  <a:gd name="T78" fmla="*/ 52 w 164"/>
                  <a:gd name="T79" fmla="*/ 6 h 104"/>
                  <a:gd name="T80" fmla="*/ 47 w 164"/>
                  <a:gd name="T81" fmla="*/ 0 h 104"/>
                  <a:gd name="T82" fmla="*/ 146 w 164"/>
                  <a:gd name="T83" fmla="*/ 0 h 104"/>
                  <a:gd name="T84" fmla="*/ 147 w 164"/>
                  <a:gd name="T85" fmla="*/ 6 h 104"/>
                  <a:gd name="T86" fmla="*/ 148 w 164"/>
                  <a:gd name="T87" fmla="*/ 13 h 104"/>
                  <a:gd name="T88" fmla="*/ 150 w 164"/>
                  <a:gd name="T89" fmla="*/ 19 h 104"/>
                  <a:gd name="T90" fmla="*/ 152 w 164"/>
                  <a:gd name="T91" fmla="*/ 25 h 104"/>
                  <a:gd name="T92" fmla="*/ 156 w 164"/>
                  <a:gd name="T93" fmla="*/ 35 h 104"/>
                  <a:gd name="T94" fmla="*/ 159 w 164"/>
                  <a:gd name="T95" fmla="*/ 46 h 104"/>
                  <a:gd name="T96" fmla="*/ 163 w 164"/>
                  <a:gd name="T97" fmla="*/ 54 h 104"/>
                  <a:gd name="T98" fmla="*/ 164 w 164"/>
                  <a:gd name="T99" fmla="*/ 62 h 104"/>
                  <a:gd name="T100" fmla="*/ 163 w 164"/>
                  <a:gd name="T101" fmla="*/ 65 h 104"/>
                  <a:gd name="T102" fmla="*/ 160 w 164"/>
                  <a:gd name="T103" fmla="*/ 68 h 104"/>
                  <a:gd name="T104" fmla="*/ 157 w 164"/>
                  <a:gd name="T105" fmla="*/ 71 h 104"/>
                  <a:gd name="T106" fmla="*/ 153 w 164"/>
                  <a:gd name="T107" fmla="*/ 73 h 104"/>
                  <a:gd name="T108" fmla="*/ 153 w 164"/>
                  <a:gd name="T10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92D05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38" name="Freeform 197"/>
              <p:cNvSpPr>
                <a:spLocks/>
              </p:cNvSpPr>
              <p:nvPr>
                <p:custDataLst>
                  <p:tags r:id="rId122"/>
                </p:custDataLst>
              </p:nvPr>
            </p:nvSpPr>
            <p:spPr bwMode="auto">
              <a:xfrm>
                <a:off x="3033655" y="6632012"/>
                <a:ext cx="37905" cy="73588"/>
              </a:xfrm>
              <a:custGeom>
                <a:avLst/>
                <a:gdLst>
                  <a:gd name="T0" fmla="*/ 0 w 53"/>
                  <a:gd name="T1" fmla="*/ 8 h 19"/>
                  <a:gd name="T2" fmla="*/ 7 w 53"/>
                  <a:gd name="T3" fmla="*/ 13 h 19"/>
                  <a:gd name="T4" fmla="*/ 14 w 53"/>
                  <a:gd name="T5" fmla="*/ 17 h 19"/>
                  <a:gd name="T6" fmla="*/ 22 w 53"/>
                  <a:gd name="T7" fmla="*/ 19 h 19"/>
                  <a:gd name="T8" fmla="*/ 29 w 53"/>
                  <a:gd name="T9" fmla="*/ 19 h 19"/>
                  <a:gd name="T10" fmla="*/ 35 w 53"/>
                  <a:gd name="T11" fmla="*/ 18 h 19"/>
                  <a:gd name="T12" fmla="*/ 42 w 53"/>
                  <a:gd name="T13" fmla="*/ 15 h 19"/>
                  <a:gd name="T14" fmla="*/ 47 w 53"/>
                  <a:gd name="T15" fmla="*/ 12 h 19"/>
                  <a:gd name="T16" fmla="*/ 53 w 53"/>
                  <a:gd name="T17" fmla="*/ 8 h 19"/>
                  <a:gd name="T18" fmla="*/ 47 w 53"/>
                  <a:gd name="T19" fmla="*/ 5 h 19"/>
                  <a:gd name="T20" fmla="*/ 42 w 53"/>
                  <a:gd name="T21" fmla="*/ 2 h 19"/>
                  <a:gd name="T22" fmla="*/ 35 w 53"/>
                  <a:gd name="T23" fmla="*/ 1 h 19"/>
                  <a:gd name="T24" fmla="*/ 29 w 53"/>
                  <a:gd name="T25" fmla="*/ 0 h 19"/>
                  <a:gd name="T26" fmla="*/ 22 w 53"/>
                  <a:gd name="T27" fmla="*/ 0 h 19"/>
                  <a:gd name="T28" fmla="*/ 14 w 53"/>
                  <a:gd name="T29" fmla="*/ 1 h 19"/>
                  <a:gd name="T30" fmla="*/ 7 w 53"/>
                  <a:gd name="T31" fmla="*/ 3 h 19"/>
                  <a:gd name="T32" fmla="*/ 0 w 53"/>
                  <a:gd name="T3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FF0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39" name="Freeform 198"/>
              <p:cNvSpPr>
                <a:spLocks/>
              </p:cNvSpPr>
              <p:nvPr>
                <p:custDataLst>
                  <p:tags r:id="rId123"/>
                </p:custDataLst>
              </p:nvPr>
            </p:nvSpPr>
            <p:spPr bwMode="auto">
              <a:xfrm>
                <a:off x="2978062" y="6605439"/>
                <a:ext cx="55593" cy="75632"/>
              </a:xfrm>
              <a:custGeom>
                <a:avLst/>
                <a:gdLst>
                  <a:gd name="T0" fmla="*/ 0 w 80"/>
                  <a:gd name="T1" fmla="*/ 0 h 18"/>
                  <a:gd name="T2" fmla="*/ 1 w 80"/>
                  <a:gd name="T3" fmla="*/ 6 h 18"/>
                  <a:gd name="T4" fmla="*/ 5 w 80"/>
                  <a:gd name="T5" fmla="*/ 12 h 18"/>
                  <a:gd name="T6" fmla="*/ 8 w 80"/>
                  <a:gd name="T7" fmla="*/ 14 h 18"/>
                  <a:gd name="T8" fmla="*/ 11 w 80"/>
                  <a:gd name="T9" fmla="*/ 16 h 18"/>
                  <a:gd name="T10" fmla="*/ 15 w 80"/>
                  <a:gd name="T11" fmla="*/ 18 h 18"/>
                  <a:gd name="T12" fmla="*/ 20 w 80"/>
                  <a:gd name="T13" fmla="*/ 18 h 18"/>
                  <a:gd name="T14" fmla="*/ 22 w 80"/>
                  <a:gd name="T15" fmla="*/ 15 h 18"/>
                  <a:gd name="T16" fmla="*/ 24 w 80"/>
                  <a:gd name="T17" fmla="*/ 13 h 18"/>
                  <a:gd name="T18" fmla="*/ 26 w 80"/>
                  <a:gd name="T19" fmla="*/ 11 h 18"/>
                  <a:gd name="T20" fmla="*/ 31 w 80"/>
                  <a:gd name="T21" fmla="*/ 10 h 18"/>
                  <a:gd name="T22" fmla="*/ 38 w 80"/>
                  <a:gd name="T23" fmla="*/ 8 h 18"/>
                  <a:gd name="T24" fmla="*/ 47 w 80"/>
                  <a:gd name="T25" fmla="*/ 7 h 18"/>
                  <a:gd name="T26" fmla="*/ 57 w 80"/>
                  <a:gd name="T27" fmla="*/ 7 h 18"/>
                  <a:gd name="T28" fmla="*/ 66 w 80"/>
                  <a:gd name="T29" fmla="*/ 6 h 18"/>
                  <a:gd name="T30" fmla="*/ 70 w 80"/>
                  <a:gd name="T31" fmla="*/ 5 h 18"/>
                  <a:gd name="T32" fmla="*/ 74 w 80"/>
                  <a:gd name="T33" fmla="*/ 4 h 18"/>
                  <a:gd name="T34" fmla="*/ 77 w 80"/>
                  <a:gd name="T35" fmla="*/ 2 h 18"/>
                  <a:gd name="T36" fmla="*/ 80 w 80"/>
                  <a:gd name="T37" fmla="*/ 0 h 18"/>
                  <a:gd name="T38" fmla="*/ 0 w 80"/>
                  <a:gd name="T3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FF0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40" name="Freeform 199"/>
              <p:cNvSpPr>
                <a:spLocks/>
              </p:cNvSpPr>
              <p:nvPr>
                <p:custDataLst>
                  <p:tags r:id="rId124"/>
                </p:custDataLst>
              </p:nvPr>
            </p:nvSpPr>
            <p:spPr bwMode="auto">
              <a:xfrm>
                <a:off x="2978062" y="6578865"/>
                <a:ext cx="35377" cy="77676"/>
              </a:xfrm>
              <a:custGeom>
                <a:avLst/>
                <a:gdLst>
                  <a:gd name="T0" fmla="*/ 20 w 46"/>
                  <a:gd name="T1" fmla="*/ 0 h 27"/>
                  <a:gd name="T2" fmla="*/ 0 w 46"/>
                  <a:gd name="T3" fmla="*/ 18 h 27"/>
                  <a:gd name="T4" fmla="*/ 9 w 46"/>
                  <a:gd name="T5" fmla="*/ 22 h 27"/>
                  <a:gd name="T6" fmla="*/ 16 w 46"/>
                  <a:gd name="T7" fmla="*/ 25 h 27"/>
                  <a:gd name="T8" fmla="*/ 23 w 46"/>
                  <a:gd name="T9" fmla="*/ 27 h 27"/>
                  <a:gd name="T10" fmla="*/ 29 w 46"/>
                  <a:gd name="T11" fmla="*/ 27 h 27"/>
                  <a:gd name="T12" fmla="*/ 33 w 46"/>
                  <a:gd name="T13" fmla="*/ 27 h 27"/>
                  <a:gd name="T14" fmla="*/ 37 w 46"/>
                  <a:gd name="T15" fmla="*/ 25 h 27"/>
                  <a:gd name="T16" fmla="*/ 42 w 46"/>
                  <a:gd name="T17" fmla="*/ 22 h 27"/>
                  <a:gd name="T18" fmla="*/ 46 w 46"/>
                  <a:gd name="T19" fmla="*/ 18 h 27"/>
                  <a:gd name="T20" fmla="*/ 41 w 46"/>
                  <a:gd name="T21" fmla="*/ 16 h 27"/>
                  <a:gd name="T22" fmla="*/ 33 w 46"/>
                  <a:gd name="T23" fmla="*/ 11 h 27"/>
                  <a:gd name="T24" fmla="*/ 26 w 46"/>
                  <a:gd name="T25" fmla="*/ 5 h 27"/>
                  <a:gd name="T26" fmla="*/ 20 w 46"/>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FF0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41" name="Freeform 200"/>
              <p:cNvSpPr>
                <a:spLocks/>
              </p:cNvSpPr>
              <p:nvPr>
                <p:custDataLst>
                  <p:tags r:id="rId125"/>
                </p:custDataLst>
              </p:nvPr>
            </p:nvSpPr>
            <p:spPr bwMode="auto">
              <a:xfrm>
                <a:off x="2930051" y="6570689"/>
                <a:ext cx="40431" cy="77676"/>
              </a:xfrm>
              <a:custGeom>
                <a:avLst/>
                <a:gdLst>
                  <a:gd name="T0" fmla="*/ 34 w 54"/>
                  <a:gd name="T1" fmla="*/ 0 h 39"/>
                  <a:gd name="T2" fmla="*/ 20 w 54"/>
                  <a:gd name="T3" fmla="*/ 4 h 39"/>
                  <a:gd name="T4" fmla="*/ 10 w 54"/>
                  <a:gd name="T5" fmla="*/ 10 h 39"/>
                  <a:gd name="T6" fmla="*/ 6 w 54"/>
                  <a:gd name="T7" fmla="*/ 13 h 39"/>
                  <a:gd name="T8" fmla="*/ 4 w 54"/>
                  <a:gd name="T9" fmla="*/ 16 h 39"/>
                  <a:gd name="T10" fmla="*/ 2 w 54"/>
                  <a:gd name="T11" fmla="*/ 20 h 39"/>
                  <a:gd name="T12" fmla="*/ 0 w 54"/>
                  <a:gd name="T13" fmla="*/ 24 h 39"/>
                  <a:gd name="T14" fmla="*/ 2 w 54"/>
                  <a:gd name="T15" fmla="*/ 28 h 39"/>
                  <a:gd name="T16" fmla="*/ 3 w 54"/>
                  <a:gd name="T17" fmla="*/ 32 h 39"/>
                  <a:gd name="T18" fmla="*/ 5 w 54"/>
                  <a:gd name="T19" fmla="*/ 35 h 39"/>
                  <a:gd name="T20" fmla="*/ 8 w 54"/>
                  <a:gd name="T21" fmla="*/ 37 h 39"/>
                  <a:gd name="T22" fmla="*/ 11 w 54"/>
                  <a:gd name="T23" fmla="*/ 38 h 39"/>
                  <a:gd name="T24" fmla="*/ 16 w 54"/>
                  <a:gd name="T25" fmla="*/ 39 h 39"/>
                  <a:gd name="T26" fmla="*/ 20 w 54"/>
                  <a:gd name="T27" fmla="*/ 39 h 39"/>
                  <a:gd name="T28" fmla="*/ 25 w 54"/>
                  <a:gd name="T29" fmla="*/ 39 h 39"/>
                  <a:gd name="T30" fmla="*/ 30 w 54"/>
                  <a:gd name="T31" fmla="*/ 38 h 39"/>
                  <a:gd name="T32" fmla="*/ 34 w 54"/>
                  <a:gd name="T33" fmla="*/ 37 h 39"/>
                  <a:gd name="T34" fmla="*/ 39 w 54"/>
                  <a:gd name="T35" fmla="*/ 35 h 39"/>
                  <a:gd name="T36" fmla="*/ 43 w 54"/>
                  <a:gd name="T37" fmla="*/ 33 h 39"/>
                  <a:gd name="T38" fmla="*/ 47 w 54"/>
                  <a:gd name="T39" fmla="*/ 30 h 39"/>
                  <a:gd name="T40" fmla="*/ 50 w 54"/>
                  <a:gd name="T41" fmla="*/ 26 h 39"/>
                  <a:gd name="T42" fmla="*/ 52 w 54"/>
                  <a:gd name="T43" fmla="*/ 22 h 39"/>
                  <a:gd name="T44" fmla="*/ 54 w 54"/>
                  <a:gd name="T45" fmla="*/ 18 h 39"/>
                  <a:gd name="T46" fmla="*/ 51 w 54"/>
                  <a:gd name="T47" fmla="*/ 17 h 39"/>
                  <a:gd name="T48" fmla="*/ 48 w 54"/>
                  <a:gd name="T49" fmla="*/ 16 h 39"/>
                  <a:gd name="T50" fmla="*/ 44 w 54"/>
                  <a:gd name="T51" fmla="*/ 14 h 39"/>
                  <a:gd name="T52" fmla="*/ 42 w 54"/>
                  <a:gd name="T53" fmla="*/ 11 h 39"/>
                  <a:gd name="T54" fmla="*/ 39 w 54"/>
                  <a:gd name="T55" fmla="*/ 8 h 39"/>
                  <a:gd name="T56" fmla="*/ 37 w 54"/>
                  <a:gd name="T57" fmla="*/ 5 h 39"/>
                  <a:gd name="T58" fmla="*/ 34 w 54"/>
                  <a:gd name="T59" fmla="*/ 2 h 39"/>
                  <a:gd name="T60" fmla="*/ 34 w 54"/>
                  <a:gd name="T6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FF0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42" name="Freeform 201"/>
              <p:cNvSpPr>
                <a:spLocks/>
              </p:cNvSpPr>
              <p:nvPr>
                <p:custDataLst>
                  <p:tags r:id="rId126"/>
                </p:custDataLst>
              </p:nvPr>
            </p:nvSpPr>
            <p:spPr bwMode="auto">
              <a:xfrm>
                <a:off x="2889620" y="6558424"/>
                <a:ext cx="45485" cy="75633"/>
              </a:xfrm>
              <a:custGeom>
                <a:avLst/>
                <a:gdLst>
                  <a:gd name="T0" fmla="*/ 0 w 60"/>
                  <a:gd name="T1" fmla="*/ 11 h 15"/>
                  <a:gd name="T2" fmla="*/ 10 w 60"/>
                  <a:gd name="T3" fmla="*/ 13 h 15"/>
                  <a:gd name="T4" fmla="*/ 18 w 60"/>
                  <a:gd name="T5" fmla="*/ 14 h 15"/>
                  <a:gd name="T6" fmla="*/ 27 w 60"/>
                  <a:gd name="T7" fmla="*/ 15 h 15"/>
                  <a:gd name="T8" fmla="*/ 35 w 60"/>
                  <a:gd name="T9" fmla="*/ 15 h 15"/>
                  <a:gd name="T10" fmla="*/ 41 w 60"/>
                  <a:gd name="T11" fmla="*/ 14 h 15"/>
                  <a:gd name="T12" fmla="*/ 48 w 60"/>
                  <a:gd name="T13" fmla="*/ 12 h 15"/>
                  <a:gd name="T14" fmla="*/ 55 w 60"/>
                  <a:gd name="T15" fmla="*/ 9 h 15"/>
                  <a:gd name="T16" fmla="*/ 60 w 60"/>
                  <a:gd name="T17" fmla="*/ 5 h 15"/>
                  <a:gd name="T18" fmla="*/ 57 w 60"/>
                  <a:gd name="T19" fmla="*/ 3 h 15"/>
                  <a:gd name="T20" fmla="*/ 54 w 60"/>
                  <a:gd name="T21" fmla="*/ 0 h 15"/>
                  <a:gd name="T22" fmla="*/ 51 w 60"/>
                  <a:gd name="T23" fmla="*/ 0 h 15"/>
                  <a:gd name="T24" fmla="*/ 47 w 60"/>
                  <a:gd name="T25" fmla="*/ 0 h 15"/>
                  <a:gd name="T26" fmla="*/ 40 w 60"/>
                  <a:gd name="T27" fmla="*/ 0 h 15"/>
                  <a:gd name="T28" fmla="*/ 33 w 60"/>
                  <a:gd name="T29" fmla="*/ 3 h 15"/>
                  <a:gd name="T30" fmla="*/ 24 w 60"/>
                  <a:gd name="T31" fmla="*/ 6 h 15"/>
                  <a:gd name="T32" fmla="*/ 16 w 60"/>
                  <a:gd name="T33" fmla="*/ 8 h 15"/>
                  <a:gd name="T34" fmla="*/ 7 w 60"/>
                  <a:gd name="T35" fmla="*/ 10 h 15"/>
                  <a:gd name="T36" fmla="*/ 0 w 60"/>
                  <a:gd name="T37"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FF0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43" name="Freeform 202"/>
              <p:cNvSpPr>
                <a:spLocks/>
              </p:cNvSpPr>
              <p:nvPr>
                <p:custDataLst>
                  <p:tags r:id="rId127"/>
                </p:custDataLst>
              </p:nvPr>
            </p:nvSpPr>
            <p:spPr bwMode="auto">
              <a:xfrm>
                <a:off x="2851716" y="6542071"/>
                <a:ext cx="53066" cy="73588"/>
              </a:xfrm>
              <a:custGeom>
                <a:avLst/>
                <a:gdLst>
                  <a:gd name="T0" fmla="*/ 40 w 79"/>
                  <a:gd name="T1" fmla="*/ 0 h 32"/>
                  <a:gd name="T2" fmla="*/ 34 w 79"/>
                  <a:gd name="T3" fmla="*/ 1 h 32"/>
                  <a:gd name="T4" fmla="*/ 30 w 79"/>
                  <a:gd name="T5" fmla="*/ 2 h 32"/>
                  <a:gd name="T6" fmla="*/ 25 w 79"/>
                  <a:gd name="T7" fmla="*/ 4 h 32"/>
                  <a:gd name="T8" fmla="*/ 20 w 79"/>
                  <a:gd name="T9" fmla="*/ 6 h 32"/>
                  <a:gd name="T10" fmla="*/ 15 w 79"/>
                  <a:gd name="T11" fmla="*/ 9 h 32"/>
                  <a:gd name="T12" fmla="*/ 10 w 79"/>
                  <a:gd name="T13" fmla="*/ 11 h 32"/>
                  <a:gd name="T14" fmla="*/ 5 w 79"/>
                  <a:gd name="T15" fmla="*/ 12 h 32"/>
                  <a:gd name="T16" fmla="*/ 0 w 79"/>
                  <a:gd name="T17" fmla="*/ 13 h 32"/>
                  <a:gd name="T18" fmla="*/ 5 w 79"/>
                  <a:gd name="T19" fmla="*/ 21 h 32"/>
                  <a:gd name="T20" fmla="*/ 10 w 79"/>
                  <a:gd name="T21" fmla="*/ 26 h 32"/>
                  <a:gd name="T22" fmla="*/ 12 w 79"/>
                  <a:gd name="T23" fmla="*/ 29 h 32"/>
                  <a:gd name="T24" fmla="*/ 15 w 79"/>
                  <a:gd name="T25" fmla="*/ 31 h 32"/>
                  <a:gd name="T26" fmla="*/ 18 w 79"/>
                  <a:gd name="T27" fmla="*/ 31 h 32"/>
                  <a:gd name="T28" fmla="*/ 20 w 79"/>
                  <a:gd name="T29" fmla="*/ 32 h 32"/>
                  <a:gd name="T30" fmla="*/ 27 w 79"/>
                  <a:gd name="T31" fmla="*/ 31 h 32"/>
                  <a:gd name="T32" fmla="*/ 34 w 79"/>
                  <a:gd name="T33" fmla="*/ 30 h 32"/>
                  <a:gd name="T34" fmla="*/ 41 w 79"/>
                  <a:gd name="T35" fmla="*/ 27 h 32"/>
                  <a:gd name="T36" fmla="*/ 48 w 79"/>
                  <a:gd name="T37" fmla="*/ 24 h 32"/>
                  <a:gd name="T38" fmla="*/ 62 w 79"/>
                  <a:gd name="T39" fmla="*/ 18 h 32"/>
                  <a:gd name="T40" fmla="*/ 79 w 79"/>
                  <a:gd name="T41" fmla="*/ 13 h 32"/>
                  <a:gd name="T42" fmla="*/ 67 w 79"/>
                  <a:gd name="T43" fmla="*/ 6 h 32"/>
                  <a:gd name="T44" fmla="*/ 58 w 79"/>
                  <a:gd name="T45" fmla="*/ 2 h 32"/>
                  <a:gd name="T46" fmla="*/ 49 w 79"/>
                  <a:gd name="T47" fmla="*/ 1 h 32"/>
                  <a:gd name="T48" fmla="*/ 40 w 79"/>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FF0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44" name="Freeform 203"/>
              <p:cNvSpPr>
                <a:spLocks/>
              </p:cNvSpPr>
              <p:nvPr>
                <p:custDataLst>
                  <p:tags r:id="rId128"/>
                </p:custDataLst>
              </p:nvPr>
            </p:nvSpPr>
            <p:spPr bwMode="auto">
              <a:xfrm>
                <a:off x="2841608" y="6517542"/>
                <a:ext cx="48013" cy="73588"/>
              </a:xfrm>
              <a:custGeom>
                <a:avLst/>
                <a:gdLst>
                  <a:gd name="T0" fmla="*/ 33 w 66"/>
                  <a:gd name="T1" fmla="*/ 0 h 19"/>
                  <a:gd name="T2" fmla="*/ 25 w 66"/>
                  <a:gd name="T3" fmla="*/ 1 h 19"/>
                  <a:gd name="T4" fmla="*/ 19 w 66"/>
                  <a:gd name="T5" fmla="*/ 2 h 19"/>
                  <a:gd name="T6" fmla="*/ 13 w 66"/>
                  <a:gd name="T7" fmla="*/ 4 h 19"/>
                  <a:gd name="T8" fmla="*/ 9 w 66"/>
                  <a:gd name="T9" fmla="*/ 7 h 19"/>
                  <a:gd name="T10" fmla="*/ 5 w 66"/>
                  <a:gd name="T11" fmla="*/ 11 h 19"/>
                  <a:gd name="T12" fmla="*/ 2 w 66"/>
                  <a:gd name="T13" fmla="*/ 14 h 19"/>
                  <a:gd name="T14" fmla="*/ 0 w 66"/>
                  <a:gd name="T15" fmla="*/ 17 h 19"/>
                  <a:gd name="T16" fmla="*/ 0 w 66"/>
                  <a:gd name="T17" fmla="*/ 19 h 19"/>
                  <a:gd name="T18" fmla="*/ 19 w 66"/>
                  <a:gd name="T19" fmla="*/ 19 h 19"/>
                  <a:gd name="T20" fmla="*/ 38 w 66"/>
                  <a:gd name="T21" fmla="*/ 19 h 19"/>
                  <a:gd name="T22" fmla="*/ 46 w 66"/>
                  <a:gd name="T23" fmla="*/ 18 h 19"/>
                  <a:gd name="T24" fmla="*/ 54 w 66"/>
                  <a:gd name="T25" fmla="*/ 17 h 19"/>
                  <a:gd name="T26" fmla="*/ 61 w 66"/>
                  <a:gd name="T27" fmla="*/ 15 h 19"/>
                  <a:gd name="T28" fmla="*/ 66 w 66"/>
                  <a:gd name="T29" fmla="*/ 13 h 19"/>
                  <a:gd name="T30" fmla="*/ 57 w 66"/>
                  <a:gd name="T31" fmla="*/ 8 h 19"/>
                  <a:gd name="T32" fmla="*/ 50 w 66"/>
                  <a:gd name="T33" fmla="*/ 4 h 19"/>
                  <a:gd name="T34" fmla="*/ 42 w 66"/>
                  <a:gd name="T35" fmla="*/ 1 h 19"/>
                  <a:gd name="T36" fmla="*/ 33 w 66"/>
                  <a:gd name="T3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FF0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45" name="Freeform 204"/>
              <p:cNvSpPr>
                <a:spLocks/>
              </p:cNvSpPr>
              <p:nvPr>
                <p:custDataLst>
                  <p:tags r:id="rId129"/>
                </p:custDataLst>
              </p:nvPr>
            </p:nvSpPr>
            <p:spPr bwMode="auto">
              <a:xfrm>
                <a:off x="2682412" y="6118940"/>
                <a:ext cx="40431" cy="77676"/>
              </a:xfrm>
              <a:custGeom>
                <a:avLst/>
                <a:gdLst>
                  <a:gd name="T0" fmla="*/ 13 w 53"/>
                  <a:gd name="T1" fmla="*/ 0 h 80"/>
                  <a:gd name="T2" fmla="*/ 8 w 53"/>
                  <a:gd name="T3" fmla="*/ 5 h 80"/>
                  <a:gd name="T4" fmla="*/ 4 w 53"/>
                  <a:gd name="T5" fmla="*/ 10 h 80"/>
                  <a:gd name="T6" fmla="*/ 2 w 53"/>
                  <a:gd name="T7" fmla="*/ 13 h 80"/>
                  <a:gd name="T8" fmla="*/ 1 w 53"/>
                  <a:gd name="T9" fmla="*/ 16 h 80"/>
                  <a:gd name="T10" fmla="*/ 0 w 53"/>
                  <a:gd name="T11" fmla="*/ 20 h 80"/>
                  <a:gd name="T12" fmla="*/ 0 w 53"/>
                  <a:gd name="T13" fmla="*/ 25 h 80"/>
                  <a:gd name="T14" fmla="*/ 0 w 53"/>
                  <a:gd name="T15" fmla="*/ 30 h 80"/>
                  <a:gd name="T16" fmla="*/ 2 w 53"/>
                  <a:gd name="T17" fmla="*/ 39 h 80"/>
                  <a:gd name="T18" fmla="*/ 6 w 53"/>
                  <a:gd name="T19" fmla="*/ 48 h 80"/>
                  <a:gd name="T20" fmla="*/ 9 w 53"/>
                  <a:gd name="T21" fmla="*/ 57 h 80"/>
                  <a:gd name="T22" fmla="*/ 13 w 53"/>
                  <a:gd name="T23" fmla="*/ 66 h 80"/>
                  <a:gd name="T24" fmla="*/ 20 w 53"/>
                  <a:gd name="T25" fmla="*/ 73 h 80"/>
                  <a:gd name="T26" fmla="*/ 22 w 53"/>
                  <a:gd name="T27" fmla="*/ 76 h 80"/>
                  <a:gd name="T28" fmla="*/ 26 w 53"/>
                  <a:gd name="T29" fmla="*/ 78 h 80"/>
                  <a:gd name="T30" fmla="*/ 30 w 53"/>
                  <a:gd name="T31" fmla="*/ 80 h 80"/>
                  <a:gd name="T32" fmla="*/ 33 w 53"/>
                  <a:gd name="T33" fmla="*/ 80 h 80"/>
                  <a:gd name="T34" fmla="*/ 36 w 53"/>
                  <a:gd name="T35" fmla="*/ 79 h 80"/>
                  <a:gd name="T36" fmla="*/ 38 w 53"/>
                  <a:gd name="T37" fmla="*/ 78 h 80"/>
                  <a:gd name="T38" fmla="*/ 42 w 53"/>
                  <a:gd name="T39" fmla="*/ 76 h 80"/>
                  <a:gd name="T40" fmla="*/ 45 w 53"/>
                  <a:gd name="T41" fmla="*/ 73 h 80"/>
                  <a:gd name="T42" fmla="*/ 48 w 53"/>
                  <a:gd name="T43" fmla="*/ 70 h 80"/>
                  <a:gd name="T44" fmla="*/ 51 w 53"/>
                  <a:gd name="T45" fmla="*/ 67 h 80"/>
                  <a:gd name="T46" fmla="*/ 53 w 53"/>
                  <a:gd name="T47" fmla="*/ 64 h 80"/>
                  <a:gd name="T48" fmla="*/ 53 w 53"/>
                  <a:gd name="T49" fmla="*/ 62 h 80"/>
                  <a:gd name="T50" fmla="*/ 52 w 53"/>
                  <a:gd name="T51" fmla="*/ 54 h 80"/>
                  <a:gd name="T52" fmla="*/ 49 w 53"/>
                  <a:gd name="T53" fmla="*/ 47 h 80"/>
                  <a:gd name="T54" fmla="*/ 46 w 53"/>
                  <a:gd name="T55" fmla="*/ 42 h 80"/>
                  <a:gd name="T56" fmla="*/ 43 w 53"/>
                  <a:gd name="T57" fmla="*/ 37 h 80"/>
                  <a:gd name="T58" fmla="*/ 40 w 53"/>
                  <a:gd name="T59" fmla="*/ 32 h 80"/>
                  <a:gd name="T60" fmla="*/ 36 w 53"/>
                  <a:gd name="T61" fmla="*/ 27 h 80"/>
                  <a:gd name="T62" fmla="*/ 34 w 53"/>
                  <a:gd name="T63" fmla="*/ 20 h 80"/>
                  <a:gd name="T64" fmla="*/ 33 w 53"/>
                  <a:gd name="T65" fmla="*/ 12 h 80"/>
                  <a:gd name="T66" fmla="*/ 33 w 53"/>
                  <a:gd name="T67" fmla="*/ 10 h 80"/>
                  <a:gd name="T68" fmla="*/ 31 w 53"/>
                  <a:gd name="T69" fmla="*/ 8 h 80"/>
                  <a:gd name="T70" fmla="*/ 29 w 53"/>
                  <a:gd name="T71" fmla="*/ 6 h 80"/>
                  <a:gd name="T72" fmla="*/ 25 w 53"/>
                  <a:gd name="T73" fmla="*/ 4 h 80"/>
                  <a:gd name="T74" fmla="*/ 19 w 53"/>
                  <a:gd name="T75" fmla="*/ 1 h 80"/>
                  <a:gd name="T76" fmla="*/ 13 w 53"/>
                  <a:gd name="T7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FF0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46" name="Freeform 205"/>
              <p:cNvSpPr>
                <a:spLocks/>
              </p:cNvSpPr>
              <p:nvPr>
                <p:custDataLst>
                  <p:tags r:id="rId130"/>
                </p:custDataLst>
              </p:nvPr>
            </p:nvSpPr>
            <p:spPr bwMode="auto">
              <a:xfrm>
                <a:off x="2730423" y="6241587"/>
                <a:ext cx="27797" cy="69500"/>
              </a:xfrm>
              <a:custGeom>
                <a:avLst/>
                <a:gdLst>
                  <a:gd name="T0" fmla="*/ 0 w 41"/>
                  <a:gd name="T1" fmla="*/ 43 h 43"/>
                  <a:gd name="T2" fmla="*/ 27 w 41"/>
                  <a:gd name="T3" fmla="*/ 43 h 43"/>
                  <a:gd name="T4" fmla="*/ 41 w 41"/>
                  <a:gd name="T5" fmla="*/ 24 h 43"/>
                  <a:gd name="T6" fmla="*/ 38 w 41"/>
                  <a:gd name="T7" fmla="*/ 12 h 43"/>
                  <a:gd name="T8" fmla="*/ 34 w 41"/>
                  <a:gd name="T9" fmla="*/ 0 h 43"/>
                  <a:gd name="T10" fmla="*/ 27 w 41"/>
                  <a:gd name="T11" fmla="*/ 4 h 43"/>
                  <a:gd name="T12" fmla="*/ 20 w 41"/>
                  <a:gd name="T13" fmla="*/ 9 h 43"/>
                  <a:gd name="T14" fmla="*/ 15 w 41"/>
                  <a:gd name="T15" fmla="*/ 14 h 43"/>
                  <a:gd name="T16" fmla="*/ 10 w 41"/>
                  <a:gd name="T17" fmla="*/ 19 h 43"/>
                  <a:gd name="T18" fmla="*/ 6 w 41"/>
                  <a:gd name="T19" fmla="*/ 24 h 43"/>
                  <a:gd name="T20" fmla="*/ 3 w 41"/>
                  <a:gd name="T21" fmla="*/ 30 h 43"/>
                  <a:gd name="T22" fmla="*/ 1 w 41"/>
                  <a:gd name="T23" fmla="*/ 37 h 43"/>
                  <a:gd name="T24" fmla="*/ 0 w 41"/>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FF0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47" name="Freeform 206"/>
              <p:cNvSpPr>
                <a:spLocks/>
              </p:cNvSpPr>
              <p:nvPr>
                <p:custDataLst>
                  <p:tags r:id="rId131"/>
                </p:custDataLst>
              </p:nvPr>
            </p:nvSpPr>
            <p:spPr bwMode="auto">
              <a:xfrm>
                <a:off x="2738004" y="6270205"/>
                <a:ext cx="12634" cy="75632"/>
              </a:xfrm>
              <a:custGeom>
                <a:avLst/>
                <a:gdLst>
                  <a:gd name="T0" fmla="*/ 20 w 20"/>
                  <a:gd name="T1" fmla="*/ 0 h 24"/>
                  <a:gd name="T2" fmla="*/ 0 w 20"/>
                  <a:gd name="T3" fmla="*/ 0 h 24"/>
                  <a:gd name="T4" fmla="*/ 1 w 20"/>
                  <a:gd name="T5" fmla="*/ 5 h 24"/>
                  <a:gd name="T6" fmla="*/ 2 w 20"/>
                  <a:gd name="T7" fmla="*/ 9 h 24"/>
                  <a:gd name="T8" fmla="*/ 4 w 20"/>
                  <a:gd name="T9" fmla="*/ 13 h 24"/>
                  <a:gd name="T10" fmla="*/ 7 w 20"/>
                  <a:gd name="T11" fmla="*/ 17 h 24"/>
                  <a:gd name="T12" fmla="*/ 10 w 20"/>
                  <a:gd name="T13" fmla="*/ 20 h 24"/>
                  <a:gd name="T14" fmla="*/ 14 w 20"/>
                  <a:gd name="T15" fmla="*/ 22 h 24"/>
                  <a:gd name="T16" fmla="*/ 17 w 20"/>
                  <a:gd name="T17" fmla="*/ 24 h 24"/>
                  <a:gd name="T18" fmla="*/ 20 w 20"/>
                  <a:gd name="T19" fmla="*/ 24 h 24"/>
                  <a:gd name="T20" fmla="*/ 20 w 20"/>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FF0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48" name="Freeform 207"/>
              <p:cNvSpPr>
                <a:spLocks/>
              </p:cNvSpPr>
              <p:nvPr>
                <p:custDataLst>
                  <p:tags r:id="rId132"/>
                </p:custDataLst>
              </p:nvPr>
            </p:nvSpPr>
            <p:spPr bwMode="auto">
              <a:xfrm>
                <a:off x="2760746" y="6349924"/>
                <a:ext cx="27797" cy="77676"/>
              </a:xfrm>
              <a:custGeom>
                <a:avLst/>
                <a:gdLst>
                  <a:gd name="T0" fmla="*/ 0 w 39"/>
                  <a:gd name="T1" fmla="*/ 12 h 43"/>
                  <a:gd name="T2" fmla="*/ 2 w 39"/>
                  <a:gd name="T3" fmla="*/ 17 h 43"/>
                  <a:gd name="T4" fmla="*/ 6 w 39"/>
                  <a:gd name="T5" fmla="*/ 22 h 43"/>
                  <a:gd name="T6" fmla="*/ 12 w 39"/>
                  <a:gd name="T7" fmla="*/ 27 h 43"/>
                  <a:gd name="T8" fmla="*/ 16 w 39"/>
                  <a:gd name="T9" fmla="*/ 32 h 43"/>
                  <a:gd name="T10" fmla="*/ 23 w 39"/>
                  <a:gd name="T11" fmla="*/ 37 h 43"/>
                  <a:gd name="T12" fmla="*/ 28 w 39"/>
                  <a:gd name="T13" fmla="*/ 40 h 43"/>
                  <a:gd name="T14" fmla="*/ 34 w 39"/>
                  <a:gd name="T15" fmla="*/ 43 h 43"/>
                  <a:gd name="T16" fmla="*/ 39 w 39"/>
                  <a:gd name="T17" fmla="*/ 43 h 43"/>
                  <a:gd name="T18" fmla="*/ 38 w 39"/>
                  <a:gd name="T19" fmla="*/ 32 h 43"/>
                  <a:gd name="T20" fmla="*/ 36 w 39"/>
                  <a:gd name="T21" fmla="*/ 19 h 43"/>
                  <a:gd name="T22" fmla="*/ 34 w 39"/>
                  <a:gd name="T23" fmla="*/ 8 h 43"/>
                  <a:gd name="T24" fmla="*/ 32 w 39"/>
                  <a:gd name="T25" fmla="*/ 0 h 43"/>
                  <a:gd name="T26" fmla="*/ 19 w 39"/>
                  <a:gd name="T27" fmla="*/ 3 h 43"/>
                  <a:gd name="T28" fmla="*/ 6 w 39"/>
                  <a:gd name="T29" fmla="*/ 6 h 43"/>
                  <a:gd name="T30" fmla="*/ 0 w 39"/>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FF0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49" name="Freeform 208"/>
              <p:cNvSpPr>
                <a:spLocks/>
              </p:cNvSpPr>
              <p:nvPr>
                <p:custDataLst>
                  <p:tags r:id="rId133"/>
                </p:custDataLst>
              </p:nvPr>
            </p:nvSpPr>
            <p:spPr bwMode="auto">
              <a:xfrm>
                <a:off x="2740530" y="6366277"/>
                <a:ext cx="42959" cy="75633"/>
              </a:xfrm>
              <a:custGeom>
                <a:avLst/>
                <a:gdLst>
                  <a:gd name="T0" fmla="*/ 29 w 55"/>
                  <a:gd name="T1" fmla="*/ 26 h 62"/>
                  <a:gd name="T2" fmla="*/ 8 w 55"/>
                  <a:gd name="T3" fmla="*/ 0 h 62"/>
                  <a:gd name="T4" fmla="*/ 4 w 55"/>
                  <a:gd name="T5" fmla="*/ 5 h 62"/>
                  <a:gd name="T6" fmla="*/ 1 w 55"/>
                  <a:gd name="T7" fmla="*/ 11 h 62"/>
                  <a:gd name="T8" fmla="*/ 0 w 55"/>
                  <a:gd name="T9" fmla="*/ 16 h 62"/>
                  <a:gd name="T10" fmla="*/ 0 w 55"/>
                  <a:gd name="T11" fmla="*/ 21 h 62"/>
                  <a:gd name="T12" fmla="*/ 2 w 55"/>
                  <a:gd name="T13" fmla="*/ 26 h 62"/>
                  <a:gd name="T14" fmla="*/ 4 w 55"/>
                  <a:gd name="T15" fmla="*/ 31 h 62"/>
                  <a:gd name="T16" fmla="*/ 8 w 55"/>
                  <a:gd name="T17" fmla="*/ 36 h 62"/>
                  <a:gd name="T18" fmla="*/ 11 w 55"/>
                  <a:gd name="T19" fmla="*/ 41 h 62"/>
                  <a:gd name="T20" fmla="*/ 16 w 55"/>
                  <a:gd name="T21" fmla="*/ 45 h 62"/>
                  <a:gd name="T22" fmla="*/ 21 w 55"/>
                  <a:gd name="T23" fmla="*/ 49 h 62"/>
                  <a:gd name="T24" fmla="*/ 26 w 55"/>
                  <a:gd name="T25" fmla="*/ 53 h 62"/>
                  <a:gd name="T26" fmla="*/ 33 w 55"/>
                  <a:gd name="T27" fmla="*/ 56 h 62"/>
                  <a:gd name="T28" fmla="*/ 38 w 55"/>
                  <a:gd name="T29" fmla="*/ 58 h 62"/>
                  <a:gd name="T30" fmla="*/ 44 w 55"/>
                  <a:gd name="T31" fmla="*/ 60 h 62"/>
                  <a:gd name="T32" fmla="*/ 49 w 55"/>
                  <a:gd name="T33" fmla="*/ 61 h 62"/>
                  <a:gd name="T34" fmla="*/ 55 w 55"/>
                  <a:gd name="T35" fmla="*/ 62 h 62"/>
                  <a:gd name="T36" fmla="*/ 54 w 55"/>
                  <a:gd name="T37" fmla="*/ 53 h 62"/>
                  <a:gd name="T38" fmla="*/ 53 w 55"/>
                  <a:gd name="T39" fmla="*/ 46 h 62"/>
                  <a:gd name="T40" fmla="*/ 49 w 55"/>
                  <a:gd name="T41" fmla="*/ 40 h 62"/>
                  <a:gd name="T42" fmla="*/ 46 w 55"/>
                  <a:gd name="T43" fmla="*/ 35 h 62"/>
                  <a:gd name="T44" fmla="*/ 43 w 55"/>
                  <a:gd name="T45" fmla="*/ 31 h 62"/>
                  <a:gd name="T46" fmla="*/ 38 w 55"/>
                  <a:gd name="T47" fmla="*/ 28 h 62"/>
                  <a:gd name="T48" fmla="*/ 33 w 55"/>
                  <a:gd name="T49" fmla="*/ 26 h 62"/>
                  <a:gd name="T50" fmla="*/ 29 w 55"/>
                  <a:gd name="T51"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FF0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50" name="Freeform 209"/>
              <p:cNvSpPr>
                <a:spLocks/>
              </p:cNvSpPr>
              <p:nvPr>
                <p:custDataLst>
                  <p:tags r:id="rId134"/>
                </p:custDataLst>
              </p:nvPr>
            </p:nvSpPr>
            <p:spPr bwMode="auto">
              <a:xfrm>
                <a:off x="2788543" y="6409204"/>
                <a:ext cx="17688" cy="75632"/>
              </a:xfrm>
              <a:custGeom>
                <a:avLst/>
                <a:gdLst>
                  <a:gd name="T0" fmla="*/ 33 w 35"/>
                  <a:gd name="T1" fmla="*/ 13 h 43"/>
                  <a:gd name="T2" fmla="*/ 7 w 35"/>
                  <a:gd name="T3" fmla="*/ 0 h 43"/>
                  <a:gd name="T4" fmla="*/ 4 w 35"/>
                  <a:gd name="T5" fmla="*/ 8 h 43"/>
                  <a:gd name="T6" fmla="*/ 0 w 35"/>
                  <a:gd name="T7" fmla="*/ 19 h 43"/>
                  <a:gd name="T8" fmla="*/ 2 w 35"/>
                  <a:gd name="T9" fmla="*/ 28 h 43"/>
                  <a:gd name="T10" fmla="*/ 5 w 35"/>
                  <a:gd name="T11" fmla="*/ 36 h 43"/>
                  <a:gd name="T12" fmla="*/ 6 w 35"/>
                  <a:gd name="T13" fmla="*/ 39 h 43"/>
                  <a:gd name="T14" fmla="*/ 8 w 35"/>
                  <a:gd name="T15" fmla="*/ 41 h 43"/>
                  <a:gd name="T16" fmla="*/ 11 w 35"/>
                  <a:gd name="T17" fmla="*/ 43 h 43"/>
                  <a:gd name="T18" fmla="*/ 14 w 35"/>
                  <a:gd name="T19" fmla="*/ 43 h 43"/>
                  <a:gd name="T20" fmla="*/ 18 w 35"/>
                  <a:gd name="T21" fmla="*/ 43 h 43"/>
                  <a:gd name="T22" fmla="*/ 22 w 35"/>
                  <a:gd name="T23" fmla="*/ 42 h 43"/>
                  <a:gd name="T24" fmla="*/ 26 w 35"/>
                  <a:gd name="T25" fmla="*/ 41 h 43"/>
                  <a:gd name="T26" fmla="*/ 28 w 35"/>
                  <a:gd name="T27" fmla="*/ 39 h 43"/>
                  <a:gd name="T28" fmla="*/ 31 w 35"/>
                  <a:gd name="T29" fmla="*/ 35 h 43"/>
                  <a:gd name="T30" fmla="*/ 33 w 35"/>
                  <a:gd name="T31" fmla="*/ 30 h 43"/>
                  <a:gd name="T32" fmla="*/ 35 w 35"/>
                  <a:gd name="T33" fmla="*/ 20 h 43"/>
                  <a:gd name="T34" fmla="*/ 33 w 35"/>
                  <a:gd name="T3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FF0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51" name="Freeform 210"/>
              <p:cNvSpPr>
                <a:spLocks/>
              </p:cNvSpPr>
              <p:nvPr>
                <p:custDataLst>
                  <p:tags r:id="rId135"/>
                </p:custDataLst>
              </p:nvPr>
            </p:nvSpPr>
            <p:spPr bwMode="auto">
              <a:xfrm>
                <a:off x="2783489" y="6452130"/>
                <a:ext cx="32849" cy="71545"/>
              </a:xfrm>
              <a:custGeom>
                <a:avLst/>
                <a:gdLst>
                  <a:gd name="T0" fmla="*/ 53 w 53"/>
                  <a:gd name="T1" fmla="*/ 0 h 21"/>
                  <a:gd name="T2" fmla="*/ 41 w 53"/>
                  <a:gd name="T3" fmla="*/ 1 h 21"/>
                  <a:gd name="T4" fmla="*/ 32 w 53"/>
                  <a:gd name="T5" fmla="*/ 2 h 21"/>
                  <a:gd name="T6" fmla="*/ 25 w 53"/>
                  <a:gd name="T7" fmla="*/ 5 h 21"/>
                  <a:gd name="T8" fmla="*/ 21 w 53"/>
                  <a:gd name="T9" fmla="*/ 7 h 21"/>
                  <a:gd name="T10" fmla="*/ 17 w 53"/>
                  <a:gd name="T11" fmla="*/ 10 h 21"/>
                  <a:gd name="T12" fmla="*/ 13 w 53"/>
                  <a:gd name="T13" fmla="*/ 13 h 21"/>
                  <a:gd name="T14" fmla="*/ 8 w 53"/>
                  <a:gd name="T15" fmla="*/ 16 h 21"/>
                  <a:gd name="T16" fmla="*/ 0 w 53"/>
                  <a:gd name="T17" fmla="*/ 18 h 21"/>
                  <a:gd name="T18" fmla="*/ 5 w 53"/>
                  <a:gd name="T19" fmla="*/ 20 h 21"/>
                  <a:gd name="T20" fmla="*/ 11 w 53"/>
                  <a:gd name="T21" fmla="*/ 21 h 21"/>
                  <a:gd name="T22" fmla="*/ 17 w 53"/>
                  <a:gd name="T23" fmla="*/ 21 h 21"/>
                  <a:gd name="T24" fmla="*/ 24 w 53"/>
                  <a:gd name="T25" fmla="*/ 21 h 21"/>
                  <a:gd name="T26" fmla="*/ 38 w 53"/>
                  <a:gd name="T27" fmla="*/ 19 h 21"/>
                  <a:gd name="T28" fmla="*/ 53 w 53"/>
                  <a:gd name="T29" fmla="*/ 18 h 21"/>
                  <a:gd name="T30" fmla="*/ 53 w 53"/>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FF0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52" name="Freeform 211"/>
              <p:cNvSpPr>
                <a:spLocks/>
              </p:cNvSpPr>
              <p:nvPr>
                <p:custDataLst>
                  <p:tags r:id="rId136"/>
                </p:custDataLst>
              </p:nvPr>
            </p:nvSpPr>
            <p:spPr bwMode="auto">
              <a:xfrm>
                <a:off x="2821392" y="6470528"/>
                <a:ext cx="27797" cy="73588"/>
              </a:xfrm>
              <a:custGeom>
                <a:avLst/>
                <a:gdLst>
                  <a:gd name="T0" fmla="*/ 22 w 43"/>
                  <a:gd name="T1" fmla="*/ 0 h 38"/>
                  <a:gd name="T2" fmla="*/ 12 w 43"/>
                  <a:gd name="T3" fmla="*/ 0 h 38"/>
                  <a:gd name="T4" fmla="*/ 2 w 43"/>
                  <a:gd name="T5" fmla="*/ 0 h 38"/>
                  <a:gd name="T6" fmla="*/ 1 w 43"/>
                  <a:gd name="T7" fmla="*/ 0 h 38"/>
                  <a:gd name="T8" fmla="*/ 0 w 43"/>
                  <a:gd name="T9" fmla="*/ 1 h 38"/>
                  <a:gd name="T10" fmla="*/ 0 w 43"/>
                  <a:gd name="T11" fmla="*/ 3 h 38"/>
                  <a:gd name="T12" fmla="*/ 0 w 43"/>
                  <a:gd name="T13" fmla="*/ 6 h 38"/>
                  <a:gd name="T14" fmla="*/ 1 w 43"/>
                  <a:gd name="T15" fmla="*/ 10 h 38"/>
                  <a:gd name="T16" fmla="*/ 2 w 43"/>
                  <a:gd name="T17" fmla="*/ 12 h 38"/>
                  <a:gd name="T18" fmla="*/ 3 w 43"/>
                  <a:gd name="T19" fmla="*/ 18 h 38"/>
                  <a:gd name="T20" fmla="*/ 5 w 43"/>
                  <a:gd name="T21" fmla="*/ 25 h 38"/>
                  <a:gd name="T22" fmla="*/ 10 w 43"/>
                  <a:gd name="T23" fmla="*/ 30 h 38"/>
                  <a:gd name="T24" fmla="*/ 15 w 43"/>
                  <a:gd name="T25" fmla="*/ 34 h 38"/>
                  <a:gd name="T26" fmla="*/ 21 w 43"/>
                  <a:gd name="T27" fmla="*/ 37 h 38"/>
                  <a:gd name="T28" fmla="*/ 27 w 43"/>
                  <a:gd name="T29" fmla="*/ 38 h 38"/>
                  <a:gd name="T30" fmla="*/ 35 w 43"/>
                  <a:gd name="T31" fmla="*/ 38 h 38"/>
                  <a:gd name="T32" fmla="*/ 43 w 43"/>
                  <a:gd name="T33" fmla="*/ 37 h 38"/>
                  <a:gd name="T34" fmla="*/ 40 w 43"/>
                  <a:gd name="T35" fmla="*/ 29 h 38"/>
                  <a:gd name="T36" fmla="*/ 36 w 43"/>
                  <a:gd name="T37" fmla="*/ 23 h 38"/>
                  <a:gd name="T38" fmla="*/ 33 w 43"/>
                  <a:gd name="T39" fmla="*/ 17 h 38"/>
                  <a:gd name="T40" fmla="*/ 30 w 43"/>
                  <a:gd name="T41" fmla="*/ 13 h 38"/>
                  <a:gd name="T42" fmla="*/ 27 w 43"/>
                  <a:gd name="T43" fmla="*/ 10 h 38"/>
                  <a:gd name="T44" fmla="*/ 24 w 43"/>
                  <a:gd name="T45" fmla="*/ 7 h 38"/>
                  <a:gd name="T46" fmla="*/ 23 w 43"/>
                  <a:gd name="T47" fmla="*/ 4 h 38"/>
                  <a:gd name="T48" fmla="*/ 22 w 43"/>
                  <a:gd name="T4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FF0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53" name="Freeform 212"/>
              <p:cNvSpPr>
                <a:spLocks/>
              </p:cNvSpPr>
              <p:nvPr>
                <p:custDataLst>
                  <p:tags r:id="rId137"/>
                </p:custDataLst>
              </p:nvPr>
            </p:nvSpPr>
            <p:spPr bwMode="auto">
              <a:xfrm>
                <a:off x="2823920" y="6507322"/>
                <a:ext cx="10108" cy="73588"/>
              </a:xfrm>
              <a:custGeom>
                <a:avLst/>
                <a:gdLst>
                  <a:gd name="T0" fmla="*/ 0 w 20"/>
                  <a:gd name="T1" fmla="*/ 0 h 5"/>
                  <a:gd name="T2" fmla="*/ 1 w 20"/>
                  <a:gd name="T3" fmla="*/ 2 h 5"/>
                  <a:gd name="T4" fmla="*/ 2 w 20"/>
                  <a:gd name="T5" fmla="*/ 3 h 5"/>
                  <a:gd name="T6" fmla="*/ 4 w 20"/>
                  <a:gd name="T7" fmla="*/ 4 h 5"/>
                  <a:gd name="T8" fmla="*/ 7 w 20"/>
                  <a:gd name="T9" fmla="*/ 5 h 5"/>
                  <a:gd name="T10" fmla="*/ 11 w 20"/>
                  <a:gd name="T11" fmla="*/ 4 h 5"/>
                  <a:gd name="T12" fmla="*/ 14 w 20"/>
                  <a:gd name="T13" fmla="*/ 3 h 5"/>
                  <a:gd name="T14" fmla="*/ 17 w 20"/>
                  <a:gd name="T15" fmla="*/ 2 h 5"/>
                  <a:gd name="T16" fmla="*/ 20 w 20"/>
                  <a:gd name="T17" fmla="*/ 0 h 5"/>
                  <a:gd name="T18" fmla="*/ 0 w 20"/>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FF0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54" name="Freeform 213"/>
              <p:cNvSpPr>
                <a:spLocks/>
              </p:cNvSpPr>
              <p:nvPr>
                <p:custDataLst>
                  <p:tags r:id="rId138"/>
                </p:custDataLst>
              </p:nvPr>
            </p:nvSpPr>
            <p:spPr bwMode="auto">
              <a:xfrm>
                <a:off x="2942685" y="6597263"/>
                <a:ext cx="55593" cy="73588"/>
              </a:xfrm>
              <a:custGeom>
                <a:avLst/>
                <a:gdLst>
                  <a:gd name="T0" fmla="*/ 40 w 73"/>
                  <a:gd name="T1" fmla="*/ 0 h 22"/>
                  <a:gd name="T2" fmla="*/ 32 w 73"/>
                  <a:gd name="T3" fmla="*/ 1 h 22"/>
                  <a:gd name="T4" fmla="*/ 26 w 73"/>
                  <a:gd name="T5" fmla="*/ 2 h 22"/>
                  <a:gd name="T6" fmla="*/ 20 w 73"/>
                  <a:gd name="T7" fmla="*/ 5 h 22"/>
                  <a:gd name="T8" fmla="*/ 15 w 73"/>
                  <a:gd name="T9" fmla="*/ 8 h 22"/>
                  <a:gd name="T10" fmla="*/ 6 w 73"/>
                  <a:gd name="T11" fmla="*/ 14 h 22"/>
                  <a:gd name="T12" fmla="*/ 0 w 73"/>
                  <a:gd name="T13" fmla="*/ 19 h 22"/>
                  <a:gd name="T14" fmla="*/ 20 w 73"/>
                  <a:gd name="T15" fmla="*/ 20 h 22"/>
                  <a:gd name="T16" fmla="*/ 39 w 73"/>
                  <a:gd name="T17" fmla="*/ 22 h 22"/>
                  <a:gd name="T18" fmla="*/ 49 w 73"/>
                  <a:gd name="T19" fmla="*/ 22 h 22"/>
                  <a:gd name="T20" fmla="*/ 57 w 73"/>
                  <a:gd name="T21" fmla="*/ 22 h 22"/>
                  <a:gd name="T22" fmla="*/ 65 w 73"/>
                  <a:gd name="T23" fmla="*/ 21 h 22"/>
                  <a:gd name="T24" fmla="*/ 73 w 73"/>
                  <a:gd name="T25" fmla="*/ 19 h 22"/>
                  <a:gd name="T26" fmla="*/ 64 w 73"/>
                  <a:gd name="T27" fmla="*/ 14 h 22"/>
                  <a:gd name="T28" fmla="*/ 56 w 73"/>
                  <a:gd name="T29" fmla="*/ 8 h 22"/>
                  <a:gd name="T30" fmla="*/ 53 w 73"/>
                  <a:gd name="T31" fmla="*/ 5 h 22"/>
                  <a:gd name="T32" fmla="*/ 49 w 73"/>
                  <a:gd name="T33" fmla="*/ 2 h 22"/>
                  <a:gd name="T34" fmla="*/ 44 w 73"/>
                  <a:gd name="T35" fmla="*/ 1 h 22"/>
                  <a:gd name="T36" fmla="*/ 40 w 73"/>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FF0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55" name="Freeform 214"/>
              <p:cNvSpPr>
                <a:spLocks/>
              </p:cNvSpPr>
              <p:nvPr>
                <p:custDataLst>
                  <p:tags r:id="rId139"/>
                </p:custDataLst>
              </p:nvPr>
            </p:nvSpPr>
            <p:spPr bwMode="auto">
              <a:xfrm>
                <a:off x="3003332" y="6521630"/>
                <a:ext cx="197101" cy="128780"/>
              </a:xfrm>
              <a:custGeom>
                <a:avLst/>
                <a:gdLst>
                  <a:gd name="T0" fmla="*/ 235 w 281"/>
                  <a:gd name="T1" fmla="*/ 168 h 193"/>
                  <a:gd name="T2" fmla="*/ 188 w 281"/>
                  <a:gd name="T3" fmla="*/ 171 h 193"/>
                  <a:gd name="T4" fmla="*/ 168 w 281"/>
                  <a:gd name="T5" fmla="*/ 168 h 193"/>
                  <a:gd name="T6" fmla="*/ 155 w 281"/>
                  <a:gd name="T7" fmla="*/ 164 h 193"/>
                  <a:gd name="T8" fmla="*/ 130 w 281"/>
                  <a:gd name="T9" fmla="*/ 135 h 193"/>
                  <a:gd name="T10" fmla="*/ 104 w 281"/>
                  <a:gd name="T11" fmla="*/ 94 h 193"/>
                  <a:gd name="T12" fmla="*/ 94 w 281"/>
                  <a:gd name="T13" fmla="*/ 74 h 193"/>
                  <a:gd name="T14" fmla="*/ 87 w 281"/>
                  <a:gd name="T15" fmla="*/ 51 h 193"/>
                  <a:gd name="T16" fmla="*/ 83 w 281"/>
                  <a:gd name="T17" fmla="*/ 27 h 193"/>
                  <a:gd name="T18" fmla="*/ 43 w 281"/>
                  <a:gd name="T19" fmla="*/ 0 h 193"/>
                  <a:gd name="T20" fmla="*/ 28 w 281"/>
                  <a:gd name="T21" fmla="*/ 52 h 193"/>
                  <a:gd name="T22" fmla="*/ 18 w 281"/>
                  <a:gd name="T23" fmla="*/ 61 h 193"/>
                  <a:gd name="T24" fmla="*/ 6 w 281"/>
                  <a:gd name="T25" fmla="*/ 69 h 193"/>
                  <a:gd name="T26" fmla="*/ 0 w 281"/>
                  <a:gd name="T27" fmla="*/ 73 h 193"/>
                  <a:gd name="T28" fmla="*/ 1 w 281"/>
                  <a:gd name="T29" fmla="*/ 75 h 193"/>
                  <a:gd name="T30" fmla="*/ 9 w 281"/>
                  <a:gd name="T31" fmla="*/ 81 h 193"/>
                  <a:gd name="T32" fmla="*/ 37 w 281"/>
                  <a:gd name="T33" fmla="*/ 111 h 193"/>
                  <a:gd name="T34" fmla="*/ 45 w 281"/>
                  <a:gd name="T35" fmla="*/ 122 h 193"/>
                  <a:gd name="T36" fmla="*/ 53 w 281"/>
                  <a:gd name="T37" fmla="*/ 129 h 193"/>
                  <a:gd name="T38" fmla="*/ 62 w 281"/>
                  <a:gd name="T39" fmla="*/ 134 h 193"/>
                  <a:gd name="T40" fmla="*/ 71 w 281"/>
                  <a:gd name="T41" fmla="*/ 136 h 193"/>
                  <a:gd name="T42" fmla="*/ 76 w 281"/>
                  <a:gd name="T43" fmla="*/ 141 h 193"/>
                  <a:gd name="T44" fmla="*/ 79 w 281"/>
                  <a:gd name="T45" fmla="*/ 148 h 193"/>
                  <a:gd name="T46" fmla="*/ 86 w 281"/>
                  <a:gd name="T47" fmla="*/ 153 h 193"/>
                  <a:gd name="T48" fmla="*/ 99 w 281"/>
                  <a:gd name="T49" fmla="*/ 154 h 193"/>
                  <a:gd name="T50" fmla="*/ 106 w 281"/>
                  <a:gd name="T51" fmla="*/ 157 h 193"/>
                  <a:gd name="T52" fmla="*/ 109 w 281"/>
                  <a:gd name="T53" fmla="*/ 163 h 193"/>
                  <a:gd name="T54" fmla="*/ 109 w 281"/>
                  <a:gd name="T55" fmla="*/ 179 h 193"/>
                  <a:gd name="T56" fmla="*/ 111 w 281"/>
                  <a:gd name="T57" fmla="*/ 189 h 193"/>
                  <a:gd name="T58" fmla="*/ 115 w 281"/>
                  <a:gd name="T59" fmla="*/ 193 h 193"/>
                  <a:gd name="T60" fmla="*/ 129 w 281"/>
                  <a:gd name="T61" fmla="*/ 193 h 193"/>
                  <a:gd name="T62" fmla="*/ 164 w 281"/>
                  <a:gd name="T63" fmla="*/ 191 h 193"/>
                  <a:gd name="T64" fmla="*/ 180 w 281"/>
                  <a:gd name="T65" fmla="*/ 189 h 193"/>
                  <a:gd name="T66" fmla="*/ 192 w 281"/>
                  <a:gd name="T67" fmla="*/ 186 h 193"/>
                  <a:gd name="T68" fmla="*/ 212 w 281"/>
                  <a:gd name="T69" fmla="*/ 188 h 193"/>
                  <a:gd name="T70" fmla="*/ 281 w 281"/>
                  <a:gd name="T71"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FF0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56" name="Freeform 215"/>
              <p:cNvSpPr>
                <a:spLocks/>
              </p:cNvSpPr>
              <p:nvPr>
                <p:custDataLst>
                  <p:tags r:id="rId140"/>
                </p:custDataLst>
              </p:nvPr>
            </p:nvSpPr>
            <p:spPr bwMode="auto">
              <a:xfrm>
                <a:off x="2290735" y="3645563"/>
                <a:ext cx="83390" cy="75632"/>
              </a:xfrm>
              <a:custGeom>
                <a:avLst/>
                <a:gdLst>
                  <a:gd name="T0" fmla="*/ 0 w 120"/>
                  <a:gd name="T1" fmla="*/ 18 h 56"/>
                  <a:gd name="T2" fmla="*/ 4 w 120"/>
                  <a:gd name="T3" fmla="*/ 26 h 56"/>
                  <a:gd name="T4" fmla="*/ 10 w 120"/>
                  <a:gd name="T5" fmla="*/ 33 h 56"/>
                  <a:gd name="T6" fmla="*/ 15 w 120"/>
                  <a:gd name="T7" fmla="*/ 37 h 56"/>
                  <a:gd name="T8" fmla="*/ 21 w 120"/>
                  <a:gd name="T9" fmla="*/ 41 h 56"/>
                  <a:gd name="T10" fmla="*/ 27 w 120"/>
                  <a:gd name="T11" fmla="*/ 44 h 56"/>
                  <a:gd name="T12" fmla="*/ 35 w 120"/>
                  <a:gd name="T13" fmla="*/ 46 h 56"/>
                  <a:gd name="T14" fmla="*/ 43 w 120"/>
                  <a:gd name="T15" fmla="*/ 48 h 56"/>
                  <a:gd name="T16" fmla="*/ 51 w 120"/>
                  <a:gd name="T17" fmla="*/ 49 h 56"/>
                  <a:gd name="T18" fmla="*/ 67 w 120"/>
                  <a:gd name="T19" fmla="*/ 50 h 56"/>
                  <a:gd name="T20" fmla="*/ 85 w 120"/>
                  <a:gd name="T21" fmla="*/ 51 h 56"/>
                  <a:gd name="T22" fmla="*/ 102 w 120"/>
                  <a:gd name="T23" fmla="*/ 52 h 56"/>
                  <a:gd name="T24" fmla="*/ 120 w 120"/>
                  <a:gd name="T25" fmla="*/ 56 h 56"/>
                  <a:gd name="T26" fmla="*/ 120 w 120"/>
                  <a:gd name="T27" fmla="*/ 37 h 56"/>
                  <a:gd name="T28" fmla="*/ 111 w 120"/>
                  <a:gd name="T29" fmla="*/ 34 h 56"/>
                  <a:gd name="T30" fmla="*/ 102 w 120"/>
                  <a:gd name="T31" fmla="*/ 30 h 56"/>
                  <a:gd name="T32" fmla="*/ 94 w 120"/>
                  <a:gd name="T33" fmla="*/ 24 h 56"/>
                  <a:gd name="T34" fmla="*/ 88 w 120"/>
                  <a:gd name="T35" fmla="*/ 18 h 56"/>
                  <a:gd name="T36" fmla="*/ 81 w 120"/>
                  <a:gd name="T37" fmla="*/ 13 h 56"/>
                  <a:gd name="T38" fmla="*/ 75 w 120"/>
                  <a:gd name="T39" fmla="*/ 7 h 56"/>
                  <a:gd name="T40" fmla="*/ 67 w 120"/>
                  <a:gd name="T41" fmla="*/ 3 h 56"/>
                  <a:gd name="T42" fmla="*/ 60 w 120"/>
                  <a:gd name="T43" fmla="*/ 0 h 56"/>
                  <a:gd name="T44" fmla="*/ 55 w 120"/>
                  <a:gd name="T45" fmla="*/ 1 h 56"/>
                  <a:gd name="T46" fmla="*/ 48 w 120"/>
                  <a:gd name="T47" fmla="*/ 3 h 56"/>
                  <a:gd name="T48" fmla="*/ 41 w 120"/>
                  <a:gd name="T49" fmla="*/ 6 h 56"/>
                  <a:gd name="T50" fmla="*/ 33 w 120"/>
                  <a:gd name="T51" fmla="*/ 9 h 56"/>
                  <a:gd name="T52" fmla="*/ 24 w 120"/>
                  <a:gd name="T53" fmla="*/ 13 h 56"/>
                  <a:gd name="T54" fmla="*/ 16 w 120"/>
                  <a:gd name="T55" fmla="*/ 15 h 56"/>
                  <a:gd name="T56" fmla="*/ 8 w 120"/>
                  <a:gd name="T57" fmla="*/ 18 h 56"/>
                  <a:gd name="T58" fmla="*/ 0 w 120"/>
                  <a:gd name="T59"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92D05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57" name="Freeform 216"/>
              <p:cNvSpPr>
                <a:spLocks/>
              </p:cNvSpPr>
              <p:nvPr>
                <p:custDataLst>
                  <p:tags r:id="rId141"/>
                </p:custDataLst>
              </p:nvPr>
            </p:nvSpPr>
            <p:spPr bwMode="auto">
              <a:xfrm>
                <a:off x="2063311" y="3467725"/>
                <a:ext cx="399256" cy="141044"/>
              </a:xfrm>
              <a:custGeom>
                <a:avLst/>
                <a:gdLst>
                  <a:gd name="T0" fmla="*/ 127 w 574"/>
                  <a:gd name="T1" fmla="*/ 1 h 204"/>
                  <a:gd name="T2" fmla="*/ 95 w 574"/>
                  <a:gd name="T3" fmla="*/ 6 h 204"/>
                  <a:gd name="T4" fmla="*/ 66 w 574"/>
                  <a:gd name="T5" fmla="*/ 16 h 204"/>
                  <a:gd name="T6" fmla="*/ 43 w 574"/>
                  <a:gd name="T7" fmla="*/ 26 h 204"/>
                  <a:gd name="T8" fmla="*/ 30 w 574"/>
                  <a:gd name="T9" fmla="*/ 35 h 204"/>
                  <a:gd name="T10" fmla="*/ 16 w 574"/>
                  <a:gd name="T11" fmla="*/ 51 h 204"/>
                  <a:gd name="T12" fmla="*/ 4 w 574"/>
                  <a:gd name="T13" fmla="*/ 71 h 204"/>
                  <a:gd name="T14" fmla="*/ 0 w 574"/>
                  <a:gd name="T15" fmla="*/ 82 h 204"/>
                  <a:gd name="T16" fmla="*/ 1 w 574"/>
                  <a:gd name="T17" fmla="*/ 86 h 204"/>
                  <a:gd name="T18" fmla="*/ 13 w 574"/>
                  <a:gd name="T19" fmla="*/ 86 h 204"/>
                  <a:gd name="T20" fmla="*/ 29 w 574"/>
                  <a:gd name="T21" fmla="*/ 83 h 204"/>
                  <a:gd name="T22" fmla="*/ 52 w 574"/>
                  <a:gd name="T23" fmla="*/ 75 h 204"/>
                  <a:gd name="T24" fmla="*/ 80 w 574"/>
                  <a:gd name="T25" fmla="*/ 58 h 204"/>
                  <a:gd name="T26" fmla="*/ 102 w 574"/>
                  <a:gd name="T27" fmla="*/ 46 h 204"/>
                  <a:gd name="T28" fmla="*/ 119 w 574"/>
                  <a:gd name="T29" fmla="*/ 40 h 204"/>
                  <a:gd name="T30" fmla="*/ 175 w 574"/>
                  <a:gd name="T31" fmla="*/ 37 h 204"/>
                  <a:gd name="T32" fmla="*/ 176 w 574"/>
                  <a:gd name="T33" fmla="*/ 48 h 204"/>
                  <a:gd name="T34" fmla="*/ 180 w 574"/>
                  <a:gd name="T35" fmla="*/ 55 h 204"/>
                  <a:gd name="T36" fmla="*/ 184 w 574"/>
                  <a:gd name="T37" fmla="*/ 59 h 204"/>
                  <a:gd name="T38" fmla="*/ 190 w 574"/>
                  <a:gd name="T39" fmla="*/ 61 h 204"/>
                  <a:gd name="T40" fmla="*/ 229 w 574"/>
                  <a:gd name="T41" fmla="*/ 61 h 204"/>
                  <a:gd name="T42" fmla="*/ 269 w 574"/>
                  <a:gd name="T43" fmla="*/ 78 h 204"/>
                  <a:gd name="T44" fmla="*/ 302 w 574"/>
                  <a:gd name="T45" fmla="*/ 95 h 204"/>
                  <a:gd name="T46" fmla="*/ 336 w 574"/>
                  <a:gd name="T47" fmla="*/ 111 h 204"/>
                  <a:gd name="T48" fmla="*/ 375 w 574"/>
                  <a:gd name="T49" fmla="*/ 123 h 204"/>
                  <a:gd name="T50" fmla="*/ 376 w 574"/>
                  <a:gd name="T51" fmla="*/ 134 h 204"/>
                  <a:gd name="T52" fmla="*/ 382 w 574"/>
                  <a:gd name="T53" fmla="*/ 142 h 204"/>
                  <a:gd name="T54" fmla="*/ 396 w 574"/>
                  <a:gd name="T55" fmla="*/ 152 h 204"/>
                  <a:gd name="T56" fmla="*/ 428 w 574"/>
                  <a:gd name="T57" fmla="*/ 166 h 204"/>
                  <a:gd name="T58" fmla="*/ 402 w 574"/>
                  <a:gd name="T59" fmla="*/ 191 h 204"/>
                  <a:gd name="T60" fmla="*/ 407 w 574"/>
                  <a:gd name="T61" fmla="*/ 197 h 204"/>
                  <a:gd name="T62" fmla="*/ 414 w 574"/>
                  <a:gd name="T63" fmla="*/ 201 h 204"/>
                  <a:gd name="T64" fmla="*/ 429 w 574"/>
                  <a:gd name="T65" fmla="*/ 204 h 204"/>
                  <a:gd name="T66" fmla="*/ 461 w 574"/>
                  <a:gd name="T67" fmla="*/ 204 h 204"/>
                  <a:gd name="T68" fmla="*/ 555 w 574"/>
                  <a:gd name="T69" fmla="*/ 189 h 204"/>
                  <a:gd name="T70" fmla="*/ 559 w 574"/>
                  <a:gd name="T71" fmla="*/ 183 h 204"/>
                  <a:gd name="T72" fmla="*/ 565 w 574"/>
                  <a:gd name="T73" fmla="*/ 177 h 204"/>
                  <a:gd name="T74" fmla="*/ 572 w 574"/>
                  <a:gd name="T75" fmla="*/ 173 h 204"/>
                  <a:gd name="T76" fmla="*/ 574 w 574"/>
                  <a:gd name="T77" fmla="*/ 161 h 204"/>
                  <a:gd name="T78" fmla="*/ 561 w 574"/>
                  <a:gd name="T79" fmla="*/ 153 h 204"/>
                  <a:gd name="T80" fmla="*/ 532 w 574"/>
                  <a:gd name="T81" fmla="*/ 148 h 204"/>
                  <a:gd name="T82" fmla="*/ 504 w 574"/>
                  <a:gd name="T83" fmla="*/ 138 h 204"/>
                  <a:gd name="T84" fmla="*/ 475 w 574"/>
                  <a:gd name="T85" fmla="*/ 124 h 204"/>
                  <a:gd name="T86" fmla="*/ 433 w 574"/>
                  <a:gd name="T87" fmla="*/ 100 h 204"/>
                  <a:gd name="T88" fmla="*/ 383 w 574"/>
                  <a:gd name="T89" fmla="*/ 68 h 204"/>
                  <a:gd name="T90" fmla="*/ 358 w 574"/>
                  <a:gd name="T91" fmla="*/ 54 h 204"/>
                  <a:gd name="T92" fmla="*/ 348 w 574"/>
                  <a:gd name="T93" fmla="*/ 52 h 204"/>
                  <a:gd name="T94" fmla="*/ 330 w 574"/>
                  <a:gd name="T95" fmla="*/ 52 h 204"/>
                  <a:gd name="T96" fmla="*/ 312 w 574"/>
                  <a:gd name="T97" fmla="*/ 51 h 204"/>
                  <a:gd name="T98" fmla="*/ 302 w 574"/>
                  <a:gd name="T99" fmla="*/ 49 h 204"/>
                  <a:gd name="T100" fmla="*/ 294 w 574"/>
                  <a:gd name="T101" fmla="*/ 43 h 204"/>
                  <a:gd name="T102" fmla="*/ 290 w 574"/>
                  <a:gd name="T103" fmla="*/ 32 h 204"/>
                  <a:gd name="T104" fmla="*/ 142 w 574"/>
                  <a:gd name="T10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92D05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58" name="Freeform 217"/>
              <p:cNvSpPr>
                <a:spLocks/>
              </p:cNvSpPr>
              <p:nvPr>
                <p:custDataLst>
                  <p:tags r:id="rId142"/>
                </p:custDataLst>
              </p:nvPr>
            </p:nvSpPr>
            <p:spPr bwMode="auto">
              <a:xfrm>
                <a:off x="2548483" y="3600593"/>
                <a:ext cx="141509" cy="89941"/>
              </a:xfrm>
              <a:custGeom>
                <a:avLst/>
                <a:gdLst>
                  <a:gd name="T0" fmla="*/ 41 w 207"/>
                  <a:gd name="T1" fmla="*/ 129 h 129"/>
                  <a:gd name="T2" fmla="*/ 50 w 207"/>
                  <a:gd name="T3" fmla="*/ 121 h 129"/>
                  <a:gd name="T4" fmla="*/ 60 w 207"/>
                  <a:gd name="T5" fmla="*/ 115 h 129"/>
                  <a:gd name="T6" fmla="*/ 70 w 207"/>
                  <a:gd name="T7" fmla="*/ 110 h 129"/>
                  <a:gd name="T8" fmla="*/ 81 w 207"/>
                  <a:gd name="T9" fmla="*/ 105 h 129"/>
                  <a:gd name="T10" fmla="*/ 105 w 207"/>
                  <a:gd name="T11" fmla="*/ 99 h 129"/>
                  <a:gd name="T12" fmla="*/ 129 w 207"/>
                  <a:gd name="T13" fmla="*/ 92 h 129"/>
                  <a:gd name="T14" fmla="*/ 152 w 207"/>
                  <a:gd name="T15" fmla="*/ 87 h 129"/>
                  <a:gd name="T16" fmla="*/ 173 w 207"/>
                  <a:gd name="T17" fmla="*/ 81 h 129"/>
                  <a:gd name="T18" fmla="*/ 182 w 207"/>
                  <a:gd name="T19" fmla="*/ 77 h 129"/>
                  <a:gd name="T20" fmla="*/ 191 w 207"/>
                  <a:gd name="T21" fmla="*/ 73 h 129"/>
                  <a:gd name="T22" fmla="*/ 200 w 207"/>
                  <a:gd name="T23" fmla="*/ 67 h 129"/>
                  <a:gd name="T24" fmla="*/ 207 w 207"/>
                  <a:gd name="T25" fmla="*/ 61 h 129"/>
                  <a:gd name="T26" fmla="*/ 198 w 207"/>
                  <a:gd name="T27" fmla="*/ 54 h 129"/>
                  <a:gd name="T28" fmla="*/ 188 w 207"/>
                  <a:gd name="T29" fmla="*/ 47 h 129"/>
                  <a:gd name="T30" fmla="*/ 179 w 207"/>
                  <a:gd name="T31" fmla="*/ 42 h 129"/>
                  <a:gd name="T32" fmla="*/ 169 w 207"/>
                  <a:gd name="T33" fmla="*/ 36 h 129"/>
                  <a:gd name="T34" fmla="*/ 150 w 207"/>
                  <a:gd name="T35" fmla="*/ 29 h 129"/>
                  <a:gd name="T36" fmla="*/ 129 w 207"/>
                  <a:gd name="T37" fmla="*/ 23 h 129"/>
                  <a:gd name="T38" fmla="*/ 107 w 207"/>
                  <a:gd name="T39" fmla="*/ 18 h 129"/>
                  <a:gd name="T40" fmla="*/ 85 w 207"/>
                  <a:gd name="T41" fmla="*/ 13 h 129"/>
                  <a:gd name="T42" fmla="*/ 63 w 207"/>
                  <a:gd name="T43" fmla="*/ 7 h 129"/>
                  <a:gd name="T44" fmla="*/ 41 w 207"/>
                  <a:gd name="T45" fmla="*/ 0 h 129"/>
                  <a:gd name="T46" fmla="*/ 0 w 207"/>
                  <a:gd name="T47" fmla="*/ 0 h 129"/>
                  <a:gd name="T48" fmla="*/ 1 w 207"/>
                  <a:gd name="T49" fmla="*/ 6 h 129"/>
                  <a:gd name="T50" fmla="*/ 2 w 207"/>
                  <a:gd name="T51" fmla="*/ 13 h 129"/>
                  <a:gd name="T52" fmla="*/ 4 w 207"/>
                  <a:gd name="T53" fmla="*/ 19 h 129"/>
                  <a:gd name="T54" fmla="*/ 6 w 207"/>
                  <a:gd name="T55" fmla="*/ 25 h 129"/>
                  <a:gd name="T56" fmla="*/ 10 w 207"/>
                  <a:gd name="T57" fmla="*/ 35 h 129"/>
                  <a:gd name="T58" fmla="*/ 13 w 207"/>
                  <a:gd name="T59" fmla="*/ 46 h 129"/>
                  <a:gd name="T60" fmla="*/ 17 w 207"/>
                  <a:gd name="T61" fmla="*/ 54 h 129"/>
                  <a:gd name="T62" fmla="*/ 18 w 207"/>
                  <a:gd name="T63" fmla="*/ 62 h 129"/>
                  <a:gd name="T64" fmla="*/ 17 w 207"/>
                  <a:gd name="T65" fmla="*/ 65 h 129"/>
                  <a:gd name="T66" fmla="*/ 14 w 207"/>
                  <a:gd name="T67" fmla="*/ 68 h 129"/>
                  <a:gd name="T68" fmla="*/ 11 w 207"/>
                  <a:gd name="T69" fmla="*/ 71 h 129"/>
                  <a:gd name="T70" fmla="*/ 7 w 207"/>
                  <a:gd name="T71" fmla="*/ 73 h 129"/>
                  <a:gd name="T72" fmla="*/ 0 w 207"/>
                  <a:gd name="T73" fmla="*/ 104 h 129"/>
                  <a:gd name="T74" fmla="*/ 4 w 207"/>
                  <a:gd name="T75" fmla="*/ 106 h 129"/>
                  <a:gd name="T76" fmla="*/ 13 w 207"/>
                  <a:gd name="T77" fmla="*/ 110 h 129"/>
                  <a:gd name="T78" fmla="*/ 19 w 207"/>
                  <a:gd name="T79" fmla="*/ 113 h 129"/>
                  <a:gd name="T80" fmla="*/ 25 w 207"/>
                  <a:gd name="T81" fmla="*/ 117 h 129"/>
                  <a:gd name="T82" fmla="*/ 33 w 207"/>
                  <a:gd name="T83" fmla="*/ 122 h 129"/>
                  <a:gd name="T84" fmla="*/ 41 w 207"/>
                  <a:gd name="T85"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92D05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59" name="Freeform 218"/>
              <p:cNvSpPr>
                <a:spLocks/>
              </p:cNvSpPr>
              <p:nvPr>
                <p:custDataLst>
                  <p:tags r:id="rId143"/>
                </p:custDataLst>
              </p:nvPr>
            </p:nvSpPr>
            <p:spPr bwMode="auto">
              <a:xfrm>
                <a:off x="1861156" y="3678269"/>
                <a:ext cx="53066" cy="108337"/>
              </a:xfrm>
              <a:custGeom>
                <a:avLst/>
                <a:gdLst>
                  <a:gd name="T0" fmla="*/ 72 w 72"/>
                  <a:gd name="T1" fmla="*/ 0 h 154"/>
                  <a:gd name="T2" fmla="*/ 69 w 72"/>
                  <a:gd name="T3" fmla="*/ 4 h 154"/>
                  <a:gd name="T4" fmla="*/ 67 w 72"/>
                  <a:gd name="T5" fmla="*/ 9 h 154"/>
                  <a:gd name="T6" fmla="*/ 66 w 72"/>
                  <a:gd name="T7" fmla="*/ 13 h 154"/>
                  <a:gd name="T8" fmla="*/ 66 w 72"/>
                  <a:gd name="T9" fmla="*/ 18 h 154"/>
                  <a:gd name="T10" fmla="*/ 66 w 72"/>
                  <a:gd name="T11" fmla="*/ 27 h 154"/>
                  <a:gd name="T12" fmla="*/ 66 w 72"/>
                  <a:gd name="T13" fmla="*/ 37 h 154"/>
                  <a:gd name="T14" fmla="*/ 69 w 72"/>
                  <a:gd name="T15" fmla="*/ 43 h 154"/>
                  <a:gd name="T16" fmla="*/ 71 w 72"/>
                  <a:gd name="T17" fmla="*/ 50 h 154"/>
                  <a:gd name="T18" fmla="*/ 71 w 72"/>
                  <a:gd name="T19" fmla="*/ 57 h 154"/>
                  <a:gd name="T20" fmla="*/ 71 w 72"/>
                  <a:gd name="T21" fmla="*/ 65 h 154"/>
                  <a:gd name="T22" fmla="*/ 69 w 72"/>
                  <a:gd name="T23" fmla="*/ 73 h 154"/>
                  <a:gd name="T24" fmla="*/ 67 w 72"/>
                  <a:gd name="T25" fmla="*/ 82 h 154"/>
                  <a:gd name="T26" fmla="*/ 65 w 72"/>
                  <a:gd name="T27" fmla="*/ 91 h 154"/>
                  <a:gd name="T28" fmla="*/ 61 w 72"/>
                  <a:gd name="T29" fmla="*/ 100 h 154"/>
                  <a:gd name="T30" fmla="*/ 53 w 72"/>
                  <a:gd name="T31" fmla="*/ 116 h 154"/>
                  <a:gd name="T32" fmla="*/ 44 w 72"/>
                  <a:gd name="T33" fmla="*/ 131 h 154"/>
                  <a:gd name="T34" fmla="*/ 34 w 72"/>
                  <a:gd name="T35" fmla="*/ 144 h 154"/>
                  <a:gd name="T36" fmla="*/ 26 w 72"/>
                  <a:gd name="T37" fmla="*/ 154 h 154"/>
                  <a:gd name="T38" fmla="*/ 26 w 72"/>
                  <a:gd name="T39" fmla="*/ 141 h 154"/>
                  <a:gd name="T40" fmla="*/ 15 w 72"/>
                  <a:gd name="T41" fmla="*/ 144 h 154"/>
                  <a:gd name="T42" fmla="*/ 0 w 72"/>
                  <a:gd name="T43" fmla="*/ 148 h 154"/>
                  <a:gd name="T44" fmla="*/ 3 w 72"/>
                  <a:gd name="T45" fmla="*/ 129 h 154"/>
                  <a:gd name="T46" fmla="*/ 8 w 72"/>
                  <a:gd name="T47" fmla="*/ 105 h 154"/>
                  <a:gd name="T48" fmla="*/ 9 w 72"/>
                  <a:gd name="T49" fmla="*/ 92 h 154"/>
                  <a:gd name="T50" fmla="*/ 12 w 72"/>
                  <a:gd name="T51" fmla="*/ 77 h 154"/>
                  <a:gd name="T52" fmla="*/ 15 w 72"/>
                  <a:gd name="T53" fmla="*/ 63 h 154"/>
                  <a:gd name="T54" fmla="*/ 20 w 72"/>
                  <a:gd name="T55" fmla="*/ 49 h 154"/>
                  <a:gd name="T56" fmla="*/ 20 w 72"/>
                  <a:gd name="T57" fmla="*/ 0 h 154"/>
                  <a:gd name="T58" fmla="*/ 25 w 72"/>
                  <a:gd name="T59" fmla="*/ 0 h 154"/>
                  <a:gd name="T60" fmla="*/ 38 w 72"/>
                  <a:gd name="T61" fmla="*/ 0 h 154"/>
                  <a:gd name="T62" fmla="*/ 56 w 72"/>
                  <a:gd name="T63" fmla="*/ 0 h 154"/>
                  <a:gd name="T64" fmla="*/ 72 w 72"/>
                  <a:gd name="T6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92D05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160" name="Freeform 219"/>
              <p:cNvSpPr>
                <a:spLocks/>
              </p:cNvSpPr>
              <p:nvPr>
                <p:custDataLst>
                  <p:tags r:id="rId144"/>
                </p:custDataLst>
              </p:nvPr>
            </p:nvSpPr>
            <p:spPr bwMode="auto">
              <a:xfrm>
                <a:off x="1734809" y="3678269"/>
                <a:ext cx="149090" cy="188058"/>
              </a:xfrm>
              <a:custGeom>
                <a:avLst/>
                <a:gdLst>
                  <a:gd name="T0" fmla="*/ 8 w 214"/>
                  <a:gd name="T1" fmla="*/ 207 h 271"/>
                  <a:gd name="T2" fmla="*/ 12 w 214"/>
                  <a:gd name="T3" fmla="*/ 181 h 271"/>
                  <a:gd name="T4" fmla="*/ 24 w 214"/>
                  <a:gd name="T5" fmla="*/ 148 h 271"/>
                  <a:gd name="T6" fmla="*/ 35 w 214"/>
                  <a:gd name="T7" fmla="*/ 118 h 271"/>
                  <a:gd name="T8" fmla="*/ 44 w 214"/>
                  <a:gd name="T9" fmla="*/ 112 h 271"/>
                  <a:gd name="T10" fmla="*/ 65 w 214"/>
                  <a:gd name="T11" fmla="*/ 111 h 271"/>
                  <a:gd name="T12" fmla="*/ 89 w 214"/>
                  <a:gd name="T13" fmla="*/ 111 h 271"/>
                  <a:gd name="T14" fmla="*/ 106 w 214"/>
                  <a:gd name="T15" fmla="*/ 110 h 271"/>
                  <a:gd name="T16" fmla="*/ 120 w 214"/>
                  <a:gd name="T17" fmla="*/ 105 h 271"/>
                  <a:gd name="T18" fmla="*/ 130 w 214"/>
                  <a:gd name="T19" fmla="*/ 94 h 271"/>
                  <a:gd name="T20" fmla="*/ 113 w 214"/>
                  <a:gd name="T21" fmla="*/ 73 h 271"/>
                  <a:gd name="T22" fmla="*/ 86 w 214"/>
                  <a:gd name="T23" fmla="*/ 58 h 271"/>
                  <a:gd name="T24" fmla="*/ 77 w 214"/>
                  <a:gd name="T25" fmla="*/ 49 h 271"/>
                  <a:gd name="T26" fmla="*/ 74 w 214"/>
                  <a:gd name="T27" fmla="*/ 41 h 271"/>
                  <a:gd name="T28" fmla="*/ 75 w 214"/>
                  <a:gd name="T29" fmla="*/ 34 h 271"/>
                  <a:gd name="T30" fmla="*/ 82 w 214"/>
                  <a:gd name="T31" fmla="*/ 28 h 271"/>
                  <a:gd name="T32" fmla="*/ 101 w 214"/>
                  <a:gd name="T33" fmla="*/ 19 h 271"/>
                  <a:gd name="T34" fmla="*/ 150 w 214"/>
                  <a:gd name="T35" fmla="*/ 3 h 271"/>
                  <a:gd name="T36" fmla="*/ 180 w 214"/>
                  <a:gd name="T37" fmla="*/ 0 h 271"/>
                  <a:gd name="T38" fmla="*/ 198 w 214"/>
                  <a:gd name="T39" fmla="*/ 0 h 271"/>
                  <a:gd name="T40" fmla="*/ 207 w 214"/>
                  <a:gd name="T41" fmla="*/ 49 h 271"/>
                  <a:gd name="T42" fmla="*/ 199 w 214"/>
                  <a:gd name="T43" fmla="*/ 77 h 271"/>
                  <a:gd name="T44" fmla="*/ 195 w 214"/>
                  <a:gd name="T45" fmla="*/ 105 h 271"/>
                  <a:gd name="T46" fmla="*/ 187 w 214"/>
                  <a:gd name="T47" fmla="*/ 148 h 271"/>
                  <a:gd name="T48" fmla="*/ 213 w 214"/>
                  <a:gd name="T49" fmla="*/ 154 h 271"/>
                  <a:gd name="T50" fmla="*/ 214 w 214"/>
                  <a:gd name="T51" fmla="*/ 166 h 271"/>
                  <a:gd name="T52" fmla="*/ 210 w 214"/>
                  <a:gd name="T53" fmla="*/ 174 h 271"/>
                  <a:gd name="T54" fmla="*/ 207 w 214"/>
                  <a:gd name="T55" fmla="*/ 177 h 271"/>
                  <a:gd name="T56" fmla="*/ 200 w 214"/>
                  <a:gd name="T57" fmla="*/ 178 h 271"/>
                  <a:gd name="T58" fmla="*/ 192 w 214"/>
                  <a:gd name="T59" fmla="*/ 196 h 271"/>
                  <a:gd name="T60" fmla="*/ 181 w 214"/>
                  <a:gd name="T61" fmla="*/ 214 h 271"/>
                  <a:gd name="T62" fmla="*/ 155 w 214"/>
                  <a:gd name="T63" fmla="*/ 243 h 271"/>
                  <a:gd name="T64" fmla="*/ 120 w 214"/>
                  <a:gd name="T65" fmla="*/ 271 h 271"/>
                  <a:gd name="T66" fmla="*/ 87 w 214"/>
                  <a:gd name="T67" fmla="*/ 261 h 271"/>
                  <a:gd name="T68" fmla="*/ 55 w 214"/>
                  <a:gd name="T69" fmla="*/ 248 h 271"/>
                  <a:gd name="T70" fmla="*/ 0 w 214"/>
                  <a:gd name="T71" fmla="*/ 2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92D05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161" name="Freeform 220"/>
              <p:cNvSpPr>
                <a:spLocks/>
              </p:cNvSpPr>
              <p:nvPr>
                <p:custDataLst>
                  <p:tags r:id="rId145"/>
                </p:custDataLst>
              </p:nvPr>
            </p:nvSpPr>
            <p:spPr bwMode="auto">
              <a:xfrm>
                <a:off x="1810617" y="3821357"/>
                <a:ext cx="113713" cy="73588"/>
              </a:xfrm>
              <a:custGeom>
                <a:avLst/>
                <a:gdLst>
                  <a:gd name="T0" fmla="*/ 60 w 153"/>
                  <a:gd name="T1" fmla="*/ 0 h 80"/>
                  <a:gd name="T2" fmla="*/ 83 w 153"/>
                  <a:gd name="T3" fmla="*/ 14 h 80"/>
                  <a:gd name="T4" fmla="*/ 104 w 153"/>
                  <a:gd name="T5" fmla="*/ 24 h 80"/>
                  <a:gd name="T6" fmla="*/ 115 w 153"/>
                  <a:gd name="T7" fmla="*/ 28 h 80"/>
                  <a:gd name="T8" fmla="*/ 126 w 153"/>
                  <a:gd name="T9" fmla="*/ 31 h 80"/>
                  <a:gd name="T10" fmla="*/ 133 w 153"/>
                  <a:gd name="T11" fmla="*/ 32 h 80"/>
                  <a:gd name="T12" fmla="*/ 139 w 153"/>
                  <a:gd name="T13" fmla="*/ 32 h 80"/>
                  <a:gd name="T14" fmla="*/ 146 w 153"/>
                  <a:gd name="T15" fmla="*/ 31 h 80"/>
                  <a:gd name="T16" fmla="*/ 153 w 153"/>
                  <a:gd name="T17" fmla="*/ 30 h 80"/>
                  <a:gd name="T18" fmla="*/ 153 w 153"/>
                  <a:gd name="T19" fmla="*/ 56 h 80"/>
                  <a:gd name="T20" fmla="*/ 149 w 153"/>
                  <a:gd name="T21" fmla="*/ 60 h 80"/>
                  <a:gd name="T22" fmla="*/ 145 w 153"/>
                  <a:gd name="T23" fmla="*/ 65 h 80"/>
                  <a:gd name="T24" fmla="*/ 138 w 153"/>
                  <a:gd name="T25" fmla="*/ 69 h 80"/>
                  <a:gd name="T26" fmla="*/ 132 w 153"/>
                  <a:gd name="T27" fmla="*/ 72 h 80"/>
                  <a:gd name="T28" fmla="*/ 125 w 153"/>
                  <a:gd name="T29" fmla="*/ 75 h 80"/>
                  <a:gd name="T30" fmla="*/ 119 w 153"/>
                  <a:gd name="T31" fmla="*/ 78 h 80"/>
                  <a:gd name="T32" fmla="*/ 112 w 153"/>
                  <a:gd name="T33" fmla="*/ 79 h 80"/>
                  <a:gd name="T34" fmla="*/ 106 w 153"/>
                  <a:gd name="T35" fmla="*/ 80 h 80"/>
                  <a:gd name="T36" fmla="*/ 90 w 153"/>
                  <a:gd name="T37" fmla="*/ 74 h 80"/>
                  <a:gd name="T38" fmla="*/ 76 w 153"/>
                  <a:gd name="T39" fmla="*/ 71 h 80"/>
                  <a:gd name="T40" fmla="*/ 63 w 153"/>
                  <a:gd name="T41" fmla="*/ 69 h 80"/>
                  <a:gd name="T42" fmla="*/ 50 w 153"/>
                  <a:gd name="T43" fmla="*/ 69 h 80"/>
                  <a:gd name="T44" fmla="*/ 39 w 153"/>
                  <a:gd name="T45" fmla="*/ 68 h 80"/>
                  <a:gd name="T46" fmla="*/ 27 w 153"/>
                  <a:gd name="T47" fmla="*/ 67 h 80"/>
                  <a:gd name="T48" fmla="*/ 14 w 153"/>
                  <a:gd name="T49" fmla="*/ 65 h 80"/>
                  <a:gd name="T50" fmla="*/ 0 w 153"/>
                  <a:gd name="T51" fmla="*/ 62 h 80"/>
                  <a:gd name="T52" fmla="*/ 7 w 153"/>
                  <a:gd name="T53" fmla="*/ 58 h 80"/>
                  <a:gd name="T54" fmla="*/ 23 w 153"/>
                  <a:gd name="T55" fmla="*/ 45 h 80"/>
                  <a:gd name="T56" fmla="*/ 34 w 153"/>
                  <a:gd name="T57" fmla="*/ 37 h 80"/>
                  <a:gd name="T58" fmla="*/ 45 w 153"/>
                  <a:gd name="T59" fmla="*/ 28 h 80"/>
                  <a:gd name="T60" fmla="*/ 56 w 153"/>
                  <a:gd name="T61" fmla="*/ 17 h 80"/>
                  <a:gd name="T62" fmla="*/ 67 w 153"/>
                  <a:gd name="T63" fmla="*/ 6 h 80"/>
                  <a:gd name="T64" fmla="*/ 60 w 153"/>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92D05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162" name="Freeform 221"/>
              <p:cNvSpPr>
                <a:spLocks/>
              </p:cNvSpPr>
              <p:nvPr>
                <p:custDataLst>
                  <p:tags r:id="rId146"/>
                </p:custDataLst>
              </p:nvPr>
            </p:nvSpPr>
            <p:spPr bwMode="auto">
              <a:xfrm>
                <a:off x="1861156" y="3772298"/>
                <a:ext cx="227424" cy="112426"/>
              </a:xfrm>
              <a:custGeom>
                <a:avLst/>
                <a:gdLst>
                  <a:gd name="T0" fmla="*/ 0 w 332"/>
                  <a:gd name="T1" fmla="*/ 77 h 169"/>
                  <a:gd name="T2" fmla="*/ 44 w 332"/>
                  <a:gd name="T3" fmla="*/ 101 h 169"/>
                  <a:gd name="T4" fmla="*/ 66 w 332"/>
                  <a:gd name="T5" fmla="*/ 108 h 169"/>
                  <a:gd name="T6" fmla="*/ 79 w 332"/>
                  <a:gd name="T7" fmla="*/ 109 h 169"/>
                  <a:gd name="T8" fmla="*/ 93 w 332"/>
                  <a:gd name="T9" fmla="*/ 107 h 169"/>
                  <a:gd name="T10" fmla="*/ 90 w 332"/>
                  <a:gd name="T11" fmla="*/ 144 h 169"/>
                  <a:gd name="T12" fmla="*/ 95 w 332"/>
                  <a:gd name="T13" fmla="*/ 154 h 169"/>
                  <a:gd name="T14" fmla="*/ 99 w 332"/>
                  <a:gd name="T15" fmla="*/ 163 h 169"/>
                  <a:gd name="T16" fmla="*/ 107 w 332"/>
                  <a:gd name="T17" fmla="*/ 168 h 169"/>
                  <a:gd name="T18" fmla="*/ 117 w 332"/>
                  <a:gd name="T19" fmla="*/ 169 h 169"/>
                  <a:gd name="T20" fmla="*/ 123 w 332"/>
                  <a:gd name="T21" fmla="*/ 166 h 169"/>
                  <a:gd name="T22" fmla="*/ 132 w 332"/>
                  <a:gd name="T23" fmla="*/ 157 h 169"/>
                  <a:gd name="T24" fmla="*/ 146 w 332"/>
                  <a:gd name="T25" fmla="*/ 136 h 169"/>
                  <a:gd name="T26" fmla="*/ 174 w 332"/>
                  <a:gd name="T27" fmla="*/ 115 h 169"/>
                  <a:gd name="T28" fmla="*/ 214 w 332"/>
                  <a:gd name="T29" fmla="*/ 96 h 169"/>
                  <a:gd name="T30" fmla="*/ 256 w 332"/>
                  <a:gd name="T31" fmla="*/ 80 h 169"/>
                  <a:gd name="T32" fmla="*/ 304 w 332"/>
                  <a:gd name="T33" fmla="*/ 65 h 169"/>
                  <a:gd name="T34" fmla="*/ 332 w 332"/>
                  <a:gd name="T35" fmla="*/ 46 h 169"/>
                  <a:gd name="T36" fmla="*/ 332 w 332"/>
                  <a:gd name="T37" fmla="*/ 22 h 169"/>
                  <a:gd name="T38" fmla="*/ 320 w 332"/>
                  <a:gd name="T39" fmla="*/ 2 h 169"/>
                  <a:gd name="T40" fmla="*/ 283 w 332"/>
                  <a:gd name="T41" fmla="*/ 1 h 169"/>
                  <a:gd name="T42" fmla="*/ 234 w 332"/>
                  <a:gd name="T43" fmla="*/ 0 h 169"/>
                  <a:gd name="T44" fmla="*/ 180 w 332"/>
                  <a:gd name="T45" fmla="*/ 1 h 169"/>
                  <a:gd name="T46" fmla="*/ 131 w 332"/>
                  <a:gd name="T47" fmla="*/ 4 h 169"/>
                  <a:gd name="T48" fmla="*/ 90 w 332"/>
                  <a:gd name="T49" fmla="*/ 10 h 169"/>
                  <a:gd name="T50" fmla="*/ 59 w 332"/>
                  <a:gd name="T51" fmla="*/ 19 h 169"/>
                  <a:gd name="T52" fmla="*/ 42 w 332"/>
                  <a:gd name="T53" fmla="*/ 22 h 169"/>
                  <a:gd name="T54" fmla="*/ 35 w 332"/>
                  <a:gd name="T55" fmla="*/ 23 h 169"/>
                  <a:gd name="T56" fmla="*/ 34 w 332"/>
                  <a:gd name="T57" fmla="*/ 26 h 169"/>
                  <a:gd name="T58" fmla="*/ 33 w 332"/>
                  <a:gd name="T59" fmla="*/ 38 h 169"/>
                  <a:gd name="T60" fmla="*/ 29 w 332"/>
                  <a:gd name="T61" fmla="*/ 44 h 169"/>
                  <a:gd name="T62" fmla="*/ 23 w 332"/>
                  <a:gd name="T63" fmla="*/ 46 h 169"/>
                  <a:gd name="T64" fmla="*/ 19 w 332"/>
                  <a:gd name="T65" fmla="*/ 55 h 169"/>
                  <a:gd name="T66" fmla="*/ 11 w 332"/>
                  <a:gd name="T67" fmla="*/ 72 h 169"/>
                  <a:gd name="T68" fmla="*/ 7 w 332"/>
                  <a:gd name="T69"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92D05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163" name="Freeform 222"/>
              <p:cNvSpPr>
                <a:spLocks/>
              </p:cNvSpPr>
              <p:nvPr>
                <p:custDataLst>
                  <p:tags r:id="rId147"/>
                </p:custDataLst>
              </p:nvPr>
            </p:nvSpPr>
            <p:spPr bwMode="auto">
              <a:xfrm>
                <a:off x="1888953" y="3811136"/>
                <a:ext cx="199627" cy="157397"/>
              </a:xfrm>
              <a:custGeom>
                <a:avLst/>
                <a:gdLst>
                  <a:gd name="T0" fmla="*/ 44 w 286"/>
                  <a:gd name="T1" fmla="*/ 86 h 235"/>
                  <a:gd name="T2" fmla="*/ 49 w 286"/>
                  <a:gd name="T3" fmla="*/ 96 h 235"/>
                  <a:gd name="T4" fmla="*/ 53 w 286"/>
                  <a:gd name="T5" fmla="*/ 105 h 235"/>
                  <a:gd name="T6" fmla="*/ 61 w 286"/>
                  <a:gd name="T7" fmla="*/ 110 h 235"/>
                  <a:gd name="T8" fmla="*/ 71 w 286"/>
                  <a:gd name="T9" fmla="*/ 111 h 235"/>
                  <a:gd name="T10" fmla="*/ 77 w 286"/>
                  <a:gd name="T11" fmla="*/ 108 h 235"/>
                  <a:gd name="T12" fmla="*/ 86 w 286"/>
                  <a:gd name="T13" fmla="*/ 99 h 235"/>
                  <a:gd name="T14" fmla="*/ 100 w 286"/>
                  <a:gd name="T15" fmla="*/ 78 h 235"/>
                  <a:gd name="T16" fmla="*/ 128 w 286"/>
                  <a:gd name="T17" fmla="*/ 57 h 235"/>
                  <a:gd name="T18" fmla="*/ 168 w 286"/>
                  <a:gd name="T19" fmla="*/ 38 h 235"/>
                  <a:gd name="T20" fmla="*/ 210 w 286"/>
                  <a:gd name="T21" fmla="*/ 22 h 235"/>
                  <a:gd name="T22" fmla="*/ 258 w 286"/>
                  <a:gd name="T23" fmla="*/ 7 h 235"/>
                  <a:gd name="T24" fmla="*/ 286 w 286"/>
                  <a:gd name="T25" fmla="*/ 11 h 235"/>
                  <a:gd name="T26" fmla="*/ 282 w 286"/>
                  <a:gd name="T27" fmla="*/ 32 h 235"/>
                  <a:gd name="T28" fmla="*/ 272 w 286"/>
                  <a:gd name="T29" fmla="*/ 70 h 235"/>
                  <a:gd name="T30" fmla="*/ 254 w 286"/>
                  <a:gd name="T31" fmla="*/ 128 h 235"/>
                  <a:gd name="T32" fmla="*/ 244 w 286"/>
                  <a:gd name="T33" fmla="*/ 174 h 235"/>
                  <a:gd name="T34" fmla="*/ 240 w 286"/>
                  <a:gd name="T35" fmla="*/ 206 h 235"/>
                  <a:gd name="T36" fmla="*/ 146 w 286"/>
                  <a:gd name="T37" fmla="*/ 216 h 235"/>
                  <a:gd name="T38" fmla="*/ 138 w 286"/>
                  <a:gd name="T39" fmla="*/ 218 h 235"/>
                  <a:gd name="T40" fmla="*/ 132 w 286"/>
                  <a:gd name="T41" fmla="*/ 223 h 235"/>
                  <a:gd name="T42" fmla="*/ 127 w 286"/>
                  <a:gd name="T43" fmla="*/ 235 h 235"/>
                  <a:gd name="T44" fmla="*/ 109 w 286"/>
                  <a:gd name="T45" fmla="*/ 217 h 235"/>
                  <a:gd name="T46" fmla="*/ 94 w 286"/>
                  <a:gd name="T47" fmla="*/ 199 h 235"/>
                  <a:gd name="T48" fmla="*/ 69 w 286"/>
                  <a:gd name="T49" fmla="*/ 160 h 235"/>
                  <a:gd name="T50" fmla="*/ 55 w 286"/>
                  <a:gd name="T51" fmla="*/ 142 h 235"/>
                  <a:gd name="T52" fmla="*/ 41 w 286"/>
                  <a:gd name="T53" fmla="*/ 125 h 235"/>
                  <a:gd name="T54" fmla="*/ 22 w 286"/>
                  <a:gd name="T55" fmla="*/ 110 h 235"/>
                  <a:gd name="T56" fmla="*/ 0 w 286"/>
                  <a:gd name="T57" fmla="*/ 99 h 235"/>
                  <a:gd name="T58" fmla="*/ 13 w 286"/>
                  <a:gd name="T59" fmla="*/ 97 h 235"/>
                  <a:gd name="T60" fmla="*/ 26 w 286"/>
                  <a:gd name="T61" fmla="*/ 91 h 235"/>
                  <a:gd name="T62" fmla="*/ 39 w 286"/>
                  <a:gd name="T63" fmla="*/ 84 h 235"/>
                  <a:gd name="T64" fmla="*/ 47 w 286"/>
                  <a:gd name="T65" fmla="*/ 7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92D05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164" name="Freeform 223"/>
              <p:cNvSpPr>
                <a:spLocks/>
              </p:cNvSpPr>
              <p:nvPr>
                <p:custDataLst>
                  <p:tags r:id="rId148"/>
                </p:custDataLst>
              </p:nvPr>
            </p:nvSpPr>
            <p:spPr bwMode="auto">
              <a:xfrm>
                <a:off x="1969815" y="3956268"/>
                <a:ext cx="133927" cy="128778"/>
              </a:xfrm>
              <a:custGeom>
                <a:avLst/>
                <a:gdLst>
                  <a:gd name="T0" fmla="*/ 188 w 205"/>
                  <a:gd name="T1" fmla="*/ 185 h 191"/>
                  <a:gd name="T2" fmla="*/ 175 w 205"/>
                  <a:gd name="T3" fmla="*/ 185 h 191"/>
                  <a:gd name="T4" fmla="*/ 158 w 205"/>
                  <a:gd name="T5" fmla="*/ 185 h 191"/>
                  <a:gd name="T6" fmla="*/ 144 w 205"/>
                  <a:gd name="T7" fmla="*/ 180 h 191"/>
                  <a:gd name="T8" fmla="*/ 136 w 205"/>
                  <a:gd name="T9" fmla="*/ 173 h 191"/>
                  <a:gd name="T10" fmla="*/ 129 w 205"/>
                  <a:gd name="T11" fmla="*/ 163 h 191"/>
                  <a:gd name="T12" fmla="*/ 120 w 205"/>
                  <a:gd name="T13" fmla="*/ 147 h 191"/>
                  <a:gd name="T14" fmla="*/ 110 w 205"/>
                  <a:gd name="T15" fmla="*/ 131 h 191"/>
                  <a:gd name="T16" fmla="*/ 99 w 205"/>
                  <a:gd name="T17" fmla="*/ 121 h 191"/>
                  <a:gd name="T18" fmla="*/ 93 w 205"/>
                  <a:gd name="T19" fmla="*/ 126 h 191"/>
                  <a:gd name="T20" fmla="*/ 90 w 205"/>
                  <a:gd name="T21" fmla="*/ 135 h 191"/>
                  <a:gd name="T22" fmla="*/ 84 w 205"/>
                  <a:gd name="T23" fmla="*/ 130 h 191"/>
                  <a:gd name="T24" fmla="*/ 72 w 205"/>
                  <a:gd name="T25" fmla="*/ 113 h 191"/>
                  <a:gd name="T26" fmla="*/ 56 w 205"/>
                  <a:gd name="T27" fmla="*/ 87 h 191"/>
                  <a:gd name="T28" fmla="*/ 41 w 205"/>
                  <a:gd name="T29" fmla="*/ 67 h 191"/>
                  <a:gd name="T30" fmla="*/ 31 w 205"/>
                  <a:gd name="T31" fmla="*/ 58 h 191"/>
                  <a:gd name="T32" fmla="*/ 26 w 205"/>
                  <a:gd name="T33" fmla="*/ 60 h 191"/>
                  <a:gd name="T34" fmla="*/ 29 w 205"/>
                  <a:gd name="T35" fmla="*/ 69 h 191"/>
                  <a:gd name="T36" fmla="*/ 34 w 205"/>
                  <a:gd name="T37" fmla="*/ 78 h 191"/>
                  <a:gd name="T38" fmla="*/ 41 w 205"/>
                  <a:gd name="T39" fmla="*/ 84 h 191"/>
                  <a:gd name="T40" fmla="*/ 46 w 205"/>
                  <a:gd name="T41" fmla="*/ 105 h 191"/>
                  <a:gd name="T42" fmla="*/ 13 w 205"/>
                  <a:gd name="T43" fmla="*/ 98 h 191"/>
                  <a:gd name="T44" fmla="*/ 4 w 205"/>
                  <a:gd name="T45" fmla="*/ 84 h 191"/>
                  <a:gd name="T46" fmla="*/ 0 w 205"/>
                  <a:gd name="T47" fmla="*/ 60 h 191"/>
                  <a:gd name="T48" fmla="*/ 0 w 205"/>
                  <a:gd name="T49" fmla="*/ 38 h 191"/>
                  <a:gd name="T50" fmla="*/ 3 w 205"/>
                  <a:gd name="T51" fmla="*/ 28 h 191"/>
                  <a:gd name="T52" fmla="*/ 8 w 205"/>
                  <a:gd name="T53" fmla="*/ 22 h 191"/>
                  <a:gd name="T54" fmla="*/ 14 w 205"/>
                  <a:gd name="T55" fmla="*/ 13 h 191"/>
                  <a:gd name="T56" fmla="*/ 20 w 205"/>
                  <a:gd name="T57" fmla="*/ 4 h 191"/>
                  <a:gd name="T58" fmla="*/ 28 w 205"/>
                  <a:gd name="T59" fmla="*/ 0 h 191"/>
                  <a:gd name="T60" fmla="*/ 126 w 205"/>
                  <a:gd name="T61" fmla="*/ 6 h 191"/>
                  <a:gd name="T62" fmla="*/ 127 w 205"/>
                  <a:gd name="T63" fmla="*/ 21 h 191"/>
                  <a:gd name="T64" fmla="*/ 130 w 205"/>
                  <a:gd name="T65" fmla="*/ 37 h 191"/>
                  <a:gd name="T66" fmla="*/ 143 w 205"/>
                  <a:gd name="T67" fmla="*/ 70 h 191"/>
                  <a:gd name="T68" fmla="*/ 165 w 205"/>
                  <a:gd name="T69" fmla="*/ 102 h 191"/>
                  <a:gd name="T70" fmla="*/ 177 w 205"/>
                  <a:gd name="T71" fmla="*/ 117 h 191"/>
                  <a:gd name="T72" fmla="*/ 192 w 205"/>
                  <a:gd name="T73" fmla="*/ 130 h 191"/>
                  <a:gd name="T74" fmla="*/ 189 w 205"/>
                  <a:gd name="T75" fmla="*/ 143 h 191"/>
                  <a:gd name="T76" fmla="*/ 189 w 205"/>
                  <a:gd name="T77" fmla="*/ 156 h 191"/>
                  <a:gd name="T78" fmla="*/ 192 w 205"/>
                  <a:gd name="T79" fmla="*/ 191 h 191"/>
                  <a:gd name="T80" fmla="*/ 205 w 205"/>
                  <a:gd name="T81" fmla="*/ 18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92D05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165" name="Freeform 224"/>
              <p:cNvSpPr>
                <a:spLocks/>
              </p:cNvSpPr>
              <p:nvPr>
                <p:custDataLst>
                  <p:tags r:id="rId149"/>
                </p:custDataLst>
              </p:nvPr>
            </p:nvSpPr>
            <p:spPr bwMode="auto">
              <a:xfrm>
                <a:off x="2098688" y="4025768"/>
                <a:ext cx="227424" cy="102206"/>
              </a:xfrm>
              <a:custGeom>
                <a:avLst/>
                <a:gdLst>
                  <a:gd name="T0" fmla="*/ 3 w 329"/>
                  <a:gd name="T1" fmla="*/ 58 h 154"/>
                  <a:gd name="T2" fmla="*/ 0 w 329"/>
                  <a:gd name="T3" fmla="*/ 42 h 154"/>
                  <a:gd name="T4" fmla="*/ 2 w 329"/>
                  <a:gd name="T5" fmla="*/ 31 h 154"/>
                  <a:gd name="T6" fmla="*/ 17 w 329"/>
                  <a:gd name="T7" fmla="*/ 33 h 154"/>
                  <a:gd name="T8" fmla="*/ 36 w 329"/>
                  <a:gd name="T9" fmla="*/ 41 h 154"/>
                  <a:gd name="T10" fmla="*/ 49 w 329"/>
                  <a:gd name="T11" fmla="*/ 43 h 154"/>
                  <a:gd name="T12" fmla="*/ 67 w 329"/>
                  <a:gd name="T13" fmla="*/ 43 h 154"/>
                  <a:gd name="T14" fmla="*/ 86 w 329"/>
                  <a:gd name="T15" fmla="*/ 39 h 154"/>
                  <a:gd name="T16" fmla="*/ 110 w 329"/>
                  <a:gd name="T17" fmla="*/ 30 h 154"/>
                  <a:gd name="T18" fmla="*/ 140 w 329"/>
                  <a:gd name="T19" fmla="*/ 13 h 154"/>
                  <a:gd name="T20" fmla="*/ 162 w 329"/>
                  <a:gd name="T21" fmla="*/ 4 h 154"/>
                  <a:gd name="T22" fmla="*/ 179 w 329"/>
                  <a:gd name="T23" fmla="*/ 0 h 154"/>
                  <a:gd name="T24" fmla="*/ 203 w 329"/>
                  <a:gd name="T25" fmla="*/ 0 h 154"/>
                  <a:gd name="T26" fmla="*/ 224 w 329"/>
                  <a:gd name="T27" fmla="*/ 6 h 154"/>
                  <a:gd name="T28" fmla="*/ 243 w 329"/>
                  <a:gd name="T29" fmla="*/ 15 h 154"/>
                  <a:gd name="T30" fmla="*/ 259 w 329"/>
                  <a:gd name="T31" fmla="*/ 28 h 154"/>
                  <a:gd name="T32" fmla="*/ 280 w 329"/>
                  <a:gd name="T33" fmla="*/ 46 h 154"/>
                  <a:gd name="T34" fmla="*/ 302 w 329"/>
                  <a:gd name="T35" fmla="*/ 61 h 154"/>
                  <a:gd name="T36" fmla="*/ 319 w 329"/>
                  <a:gd name="T37" fmla="*/ 67 h 154"/>
                  <a:gd name="T38" fmla="*/ 313 w 329"/>
                  <a:gd name="T39" fmla="*/ 82 h 154"/>
                  <a:gd name="T40" fmla="*/ 293 w 329"/>
                  <a:gd name="T41" fmla="*/ 106 h 154"/>
                  <a:gd name="T42" fmla="*/ 277 w 329"/>
                  <a:gd name="T43" fmla="*/ 138 h 154"/>
                  <a:gd name="T44" fmla="*/ 265 w 329"/>
                  <a:gd name="T45" fmla="*/ 153 h 154"/>
                  <a:gd name="T46" fmla="*/ 253 w 329"/>
                  <a:gd name="T47" fmla="*/ 146 h 154"/>
                  <a:gd name="T48" fmla="*/ 240 w 329"/>
                  <a:gd name="T49" fmla="*/ 136 h 154"/>
                  <a:gd name="T50" fmla="*/ 230 w 329"/>
                  <a:gd name="T51" fmla="*/ 126 h 154"/>
                  <a:gd name="T52" fmla="*/ 230 w 329"/>
                  <a:gd name="T53" fmla="*/ 114 h 154"/>
                  <a:gd name="T54" fmla="*/ 235 w 329"/>
                  <a:gd name="T55" fmla="*/ 100 h 154"/>
                  <a:gd name="T56" fmla="*/ 249 w 329"/>
                  <a:gd name="T57" fmla="*/ 86 h 154"/>
                  <a:gd name="T58" fmla="*/ 233 w 329"/>
                  <a:gd name="T59" fmla="*/ 68 h 154"/>
                  <a:gd name="T60" fmla="*/ 207 w 329"/>
                  <a:gd name="T61" fmla="*/ 55 h 154"/>
                  <a:gd name="T62" fmla="*/ 195 w 329"/>
                  <a:gd name="T63" fmla="*/ 41 h 154"/>
                  <a:gd name="T64" fmla="*/ 179 w 329"/>
                  <a:gd name="T65" fmla="*/ 34 h 154"/>
                  <a:gd name="T66" fmla="*/ 163 w 329"/>
                  <a:gd name="T67" fmla="*/ 41 h 154"/>
                  <a:gd name="T68" fmla="*/ 150 w 329"/>
                  <a:gd name="T69" fmla="*/ 50 h 154"/>
                  <a:gd name="T70" fmla="*/ 140 w 329"/>
                  <a:gd name="T71" fmla="*/ 61 h 154"/>
                  <a:gd name="T72" fmla="*/ 132 w 329"/>
                  <a:gd name="T73" fmla="*/ 74 h 154"/>
                  <a:gd name="T74" fmla="*/ 128 w 329"/>
                  <a:gd name="T75" fmla="*/ 88 h 154"/>
                  <a:gd name="T76" fmla="*/ 123 w 329"/>
                  <a:gd name="T77" fmla="*/ 109 h 154"/>
                  <a:gd name="T78" fmla="*/ 122 w 329"/>
                  <a:gd name="T79" fmla="*/ 125 h 154"/>
                  <a:gd name="T80" fmla="*/ 118 w 329"/>
                  <a:gd name="T81" fmla="*/ 129 h 154"/>
                  <a:gd name="T82" fmla="*/ 108 w 329"/>
                  <a:gd name="T83" fmla="*/ 135 h 154"/>
                  <a:gd name="T84" fmla="*/ 96 w 329"/>
                  <a:gd name="T85" fmla="*/ 135 h 154"/>
                  <a:gd name="T86" fmla="*/ 83 w 329"/>
                  <a:gd name="T87" fmla="*/ 129 h 154"/>
                  <a:gd name="T88" fmla="*/ 66 w 329"/>
                  <a:gd name="T89" fmla="*/ 116 h 154"/>
                  <a:gd name="T90" fmla="*/ 48 w 329"/>
                  <a:gd name="T91" fmla="*/ 94 h 154"/>
                  <a:gd name="T92" fmla="*/ 33 w 329"/>
                  <a:gd name="T93" fmla="*/ 80 h 154"/>
                  <a:gd name="T94" fmla="*/ 22 w 329"/>
                  <a:gd name="T95" fmla="*/ 74 h 154"/>
                  <a:gd name="T96" fmla="*/ 3 w 329"/>
                  <a:gd name="T97" fmla="*/ 7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92D05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166" name="Freeform 225"/>
              <p:cNvSpPr>
                <a:spLocks/>
              </p:cNvSpPr>
              <p:nvPr>
                <p:custDataLst>
                  <p:tags r:id="rId150"/>
                </p:custDataLst>
              </p:nvPr>
            </p:nvSpPr>
            <p:spPr bwMode="auto">
              <a:xfrm>
                <a:off x="3182745" y="5640618"/>
                <a:ext cx="212263" cy="200323"/>
              </a:xfrm>
              <a:custGeom>
                <a:avLst/>
                <a:gdLst>
                  <a:gd name="T0" fmla="*/ 297 w 306"/>
                  <a:gd name="T1" fmla="*/ 181 h 293"/>
                  <a:gd name="T2" fmla="*/ 296 w 306"/>
                  <a:gd name="T3" fmla="*/ 185 h 293"/>
                  <a:gd name="T4" fmla="*/ 291 w 306"/>
                  <a:gd name="T5" fmla="*/ 194 h 293"/>
                  <a:gd name="T6" fmla="*/ 282 w 306"/>
                  <a:gd name="T7" fmla="*/ 199 h 293"/>
                  <a:gd name="T8" fmla="*/ 272 w 306"/>
                  <a:gd name="T9" fmla="*/ 201 h 293"/>
                  <a:gd name="T10" fmla="*/ 263 w 306"/>
                  <a:gd name="T11" fmla="*/ 207 h 293"/>
                  <a:gd name="T12" fmla="*/ 253 w 306"/>
                  <a:gd name="T13" fmla="*/ 229 h 293"/>
                  <a:gd name="T14" fmla="*/ 242 w 306"/>
                  <a:gd name="T15" fmla="*/ 254 h 293"/>
                  <a:gd name="T16" fmla="*/ 231 w 306"/>
                  <a:gd name="T17" fmla="*/ 267 h 293"/>
                  <a:gd name="T18" fmla="*/ 221 w 306"/>
                  <a:gd name="T19" fmla="*/ 273 h 293"/>
                  <a:gd name="T20" fmla="*/ 200 w 306"/>
                  <a:gd name="T21" fmla="*/ 281 h 293"/>
                  <a:gd name="T22" fmla="*/ 164 w 306"/>
                  <a:gd name="T23" fmla="*/ 290 h 293"/>
                  <a:gd name="T24" fmla="*/ 139 w 306"/>
                  <a:gd name="T25" fmla="*/ 293 h 293"/>
                  <a:gd name="T26" fmla="*/ 123 w 306"/>
                  <a:gd name="T27" fmla="*/ 293 h 293"/>
                  <a:gd name="T28" fmla="*/ 106 w 306"/>
                  <a:gd name="T29" fmla="*/ 290 h 293"/>
                  <a:gd name="T30" fmla="*/ 92 w 306"/>
                  <a:gd name="T31" fmla="*/ 286 h 293"/>
                  <a:gd name="T32" fmla="*/ 80 w 306"/>
                  <a:gd name="T33" fmla="*/ 278 h 293"/>
                  <a:gd name="T34" fmla="*/ 71 w 306"/>
                  <a:gd name="T35" fmla="*/ 268 h 293"/>
                  <a:gd name="T36" fmla="*/ 1 w 306"/>
                  <a:gd name="T37" fmla="*/ 236 h 293"/>
                  <a:gd name="T38" fmla="*/ 0 w 306"/>
                  <a:gd name="T39" fmla="*/ 88 h 293"/>
                  <a:gd name="T40" fmla="*/ 1 w 306"/>
                  <a:gd name="T41" fmla="*/ 49 h 293"/>
                  <a:gd name="T42" fmla="*/ 4 w 306"/>
                  <a:gd name="T43" fmla="*/ 35 h 293"/>
                  <a:gd name="T44" fmla="*/ 11 w 306"/>
                  <a:gd name="T45" fmla="*/ 21 h 293"/>
                  <a:gd name="T46" fmla="*/ 20 w 306"/>
                  <a:gd name="T47" fmla="*/ 8 h 293"/>
                  <a:gd name="T48" fmla="*/ 41 w 306"/>
                  <a:gd name="T49" fmla="*/ 2 h 293"/>
                  <a:gd name="T50" fmla="*/ 53 w 306"/>
                  <a:gd name="T51" fmla="*/ 0 h 293"/>
                  <a:gd name="T52" fmla="*/ 72 w 306"/>
                  <a:gd name="T53" fmla="*/ 6 h 293"/>
                  <a:gd name="T54" fmla="*/ 80 w 306"/>
                  <a:gd name="T55" fmla="*/ 7 h 293"/>
                  <a:gd name="T56" fmla="*/ 84 w 306"/>
                  <a:gd name="T57" fmla="*/ 4 h 293"/>
                  <a:gd name="T58" fmla="*/ 87 w 306"/>
                  <a:gd name="T59" fmla="*/ 5 h 293"/>
                  <a:gd name="T60" fmla="*/ 90 w 306"/>
                  <a:gd name="T61" fmla="*/ 11 h 293"/>
                  <a:gd name="T62" fmla="*/ 99 w 306"/>
                  <a:gd name="T63" fmla="*/ 19 h 293"/>
                  <a:gd name="T64" fmla="*/ 121 w 306"/>
                  <a:gd name="T65" fmla="*/ 31 h 293"/>
                  <a:gd name="T66" fmla="*/ 148 w 306"/>
                  <a:gd name="T67" fmla="*/ 41 h 293"/>
                  <a:gd name="T68" fmla="*/ 182 w 306"/>
                  <a:gd name="T69" fmla="*/ 59 h 293"/>
                  <a:gd name="T70" fmla="*/ 210 w 306"/>
                  <a:gd name="T71" fmla="*/ 79 h 293"/>
                  <a:gd name="T72" fmla="*/ 241 w 306"/>
                  <a:gd name="T73" fmla="*/ 102 h 293"/>
                  <a:gd name="T74" fmla="*/ 261 w 306"/>
                  <a:gd name="T75" fmla="*/ 117 h 293"/>
                  <a:gd name="T76" fmla="*/ 266 w 306"/>
                  <a:gd name="T77" fmla="*/ 124 h 293"/>
                  <a:gd name="T78" fmla="*/ 280 w 306"/>
                  <a:gd name="T79" fmla="*/ 135 h 293"/>
                  <a:gd name="T80" fmla="*/ 299 w 306"/>
                  <a:gd name="T81" fmla="*/ 151 h 293"/>
                  <a:gd name="T82" fmla="*/ 306 w 306"/>
                  <a:gd name="T83" fmla="*/ 161 h 293"/>
                  <a:gd name="T84" fmla="*/ 304 w 306"/>
                  <a:gd name="T85" fmla="*/ 16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FF00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167" name="Freeform 226"/>
              <p:cNvSpPr>
                <a:spLocks/>
              </p:cNvSpPr>
              <p:nvPr>
                <p:custDataLst>
                  <p:tags r:id="rId151"/>
                </p:custDataLst>
              </p:nvPr>
            </p:nvSpPr>
            <p:spPr bwMode="auto">
              <a:xfrm>
                <a:off x="5643982" y="1284612"/>
                <a:ext cx="376513" cy="118559"/>
              </a:xfrm>
              <a:custGeom>
                <a:avLst/>
                <a:gdLst>
                  <a:gd name="T0" fmla="*/ 74 w 546"/>
                  <a:gd name="T1" fmla="*/ 19 h 173"/>
                  <a:gd name="T2" fmla="*/ 94 w 546"/>
                  <a:gd name="T3" fmla="*/ 34 h 173"/>
                  <a:gd name="T4" fmla="*/ 110 w 546"/>
                  <a:gd name="T5" fmla="*/ 27 h 173"/>
                  <a:gd name="T6" fmla="*/ 132 w 546"/>
                  <a:gd name="T7" fmla="*/ 27 h 173"/>
                  <a:gd name="T8" fmla="*/ 161 w 546"/>
                  <a:gd name="T9" fmla="*/ 44 h 173"/>
                  <a:gd name="T10" fmla="*/ 209 w 546"/>
                  <a:gd name="T11" fmla="*/ 19 h 173"/>
                  <a:gd name="T12" fmla="*/ 243 w 546"/>
                  <a:gd name="T13" fmla="*/ 19 h 173"/>
                  <a:gd name="T14" fmla="*/ 260 w 546"/>
                  <a:gd name="T15" fmla="*/ 16 h 173"/>
                  <a:gd name="T16" fmla="*/ 269 w 546"/>
                  <a:gd name="T17" fmla="*/ 14 h 173"/>
                  <a:gd name="T18" fmla="*/ 279 w 546"/>
                  <a:gd name="T19" fmla="*/ 11 h 173"/>
                  <a:gd name="T20" fmla="*/ 286 w 546"/>
                  <a:gd name="T21" fmla="*/ 3 h 173"/>
                  <a:gd name="T22" fmla="*/ 321 w 546"/>
                  <a:gd name="T23" fmla="*/ 5 h 173"/>
                  <a:gd name="T24" fmla="*/ 333 w 546"/>
                  <a:gd name="T25" fmla="*/ 12 h 173"/>
                  <a:gd name="T26" fmla="*/ 348 w 546"/>
                  <a:gd name="T27" fmla="*/ 7 h 173"/>
                  <a:gd name="T28" fmla="*/ 353 w 546"/>
                  <a:gd name="T29" fmla="*/ 0 h 173"/>
                  <a:gd name="T30" fmla="*/ 367 w 546"/>
                  <a:gd name="T31" fmla="*/ 7 h 173"/>
                  <a:gd name="T32" fmla="*/ 389 w 546"/>
                  <a:gd name="T33" fmla="*/ 7 h 173"/>
                  <a:gd name="T34" fmla="*/ 436 w 546"/>
                  <a:gd name="T35" fmla="*/ 1 h 173"/>
                  <a:gd name="T36" fmla="*/ 482 w 546"/>
                  <a:gd name="T37" fmla="*/ 6 h 173"/>
                  <a:gd name="T38" fmla="*/ 528 w 546"/>
                  <a:gd name="T39" fmla="*/ 12 h 173"/>
                  <a:gd name="T40" fmla="*/ 545 w 546"/>
                  <a:gd name="T41" fmla="*/ 49 h 173"/>
                  <a:gd name="T42" fmla="*/ 537 w 546"/>
                  <a:gd name="T43" fmla="*/ 60 h 173"/>
                  <a:gd name="T44" fmla="*/ 513 w 546"/>
                  <a:gd name="T45" fmla="*/ 62 h 173"/>
                  <a:gd name="T46" fmla="*/ 483 w 546"/>
                  <a:gd name="T47" fmla="*/ 54 h 173"/>
                  <a:gd name="T48" fmla="*/ 413 w 546"/>
                  <a:gd name="T49" fmla="*/ 44 h 173"/>
                  <a:gd name="T50" fmla="*/ 438 w 546"/>
                  <a:gd name="T51" fmla="*/ 81 h 173"/>
                  <a:gd name="T52" fmla="*/ 471 w 546"/>
                  <a:gd name="T53" fmla="*/ 102 h 173"/>
                  <a:gd name="T54" fmla="*/ 493 w 546"/>
                  <a:gd name="T55" fmla="*/ 119 h 173"/>
                  <a:gd name="T56" fmla="*/ 475 w 546"/>
                  <a:gd name="T57" fmla="*/ 136 h 173"/>
                  <a:gd name="T58" fmla="*/ 449 w 546"/>
                  <a:gd name="T59" fmla="*/ 142 h 173"/>
                  <a:gd name="T60" fmla="*/ 426 w 546"/>
                  <a:gd name="T61" fmla="*/ 141 h 173"/>
                  <a:gd name="T62" fmla="*/ 412 w 546"/>
                  <a:gd name="T63" fmla="*/ 134 h 173"/>
                  <a:gd name="T64" fmla="*/ 399 w 546"/>
                  <a:gd name="T65" fmla="*/ 130 h 173"/>
                  <a:gd name="T66" fmla="*/ 385 w 546"/>
                  <a:gd name="T67" fmla="*/ 121 h 173"/>
                  <a:gd name="T68" fmla="*/ 375 w 546"/>
                  <a:gd name="T69" fmla="*/ 104 h 173"/>
                  <a:gd name="T70" fmla="*/ 365 w 546"/>
                  <a:gd name="T71" fmla="*/ 92 h 173"/>
                  <a:gd name="T72" fmla="*/ 344 w 546"/>
                  <a:gd name="T73" fmla="*/ 84 h 173"/>
                  <a:gd name="T74" fmla="*/ 325 w 546"/>
                  <a:gd name="T75" fmla="*/ 76 h 173"/>
                  <a:gd name="T76" fmla="*/ 303 w 546"/>
                  <a:gd name="T77" fmla="*/ 87 h 173"/>
                  <a:gd name="T78" fmla="*/ 258 w 546"/>
                  <a:gd name="T79" fmla="*/ 134 h 173"/>
                  <a:gd name="T80" fmla="*/ 236 w 546"/>
                  <a:gd name="T81" fmla="*/ 163 h 173"/>
                  <a:gd name="T82" fmla="*/ 220 w 546"/>
                  <a:gd name="T83" fmla="*/ 172 h 173"/>
                  <a:gd name="T84" fmla="*/ 188 w 546"/>
                  <a:gd name="T85" fmla="*/ 167 h 173"/>
                  <a:gd name="T86" fmla="*/ 165 w 546"/>
                  <a:gd name="T87" fmla="*/ 155 h 173"/>
                  <a:gd name="T88" fmla="*/ 113 w 546"/>
                  <a:gd name="T89" fmla="*/ 105 h 173"/>
                  <a:gd name="T90" fmla="*/ 95 w 546"/>
                  <a:gd name="T91" fmla="*/ 91 h 173"/>
                  <a:gd name="T92" fmla="*/ 60 w 546"/>
                  <a:gd name="T93" fmla="*/ 76 h 173"/>
                  <a:gd name="T94" fmla="*/ 16 w 546"/>
                  <a:gd name="T95" fmla="*/ 58 h 173"/>
                  <a:gd name="T96" fmla="*/ 11 w 546"/>
                  <a:gd name="T97" fmla="*/ 34 h 173"/>
                  <a:gd name="T98" fmla="*/ 28 w 546"/>
                  <a:gd name="T99" fmla="*/ 19 h 173"/>
                  <a:gd name="T100" fmla="*/ 47 w 546"/>
                  <a:gd name="T101" fmla="*/ 1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168" name="Freeform 227"/>
              <p:cNvSpPr>
                <a:spLocks/>
              </p:cNvSpPr>
              <p:nvPr>
                <p:custDataLst>
                  <p:tags r:id="rId152"/>
                </p:custDataLst>
              </p:nvPr>
            </p:nvSpPr>
            <p:spPr bwMode="auto">
              <a:xfrm>
                <a:off x="5527743" y="1581009"/>
                <a:ext cx="715123" cy="466058"/>
              </a:xfrm>
              <a:custGeom>
                <a:avLst/>
                <a:gdLst>
                  <a:gd name="T0" fmla="*/ 240 w 1037"/>
                  <a:gd name="T1" fmla="*/ 622 h 690"/>
                  <a:gd name="T2" fmla="*/ 155 w 1037"/>
                  <a:gd name="T3" fmla="*/ 683 h 690"/>
                  <a:gd name="T4" fmla="*/ 32 w 1037"/>
                  <a:gd name="T5" fmla="*/ 654 h 690"/>
                  <a:gd name="T6" fmla="*/ 67 w 1037"/>
                  <a:gd name="T7" fmla="*/ 634 h 690"/>
                  <a:gd name="T8" fmla="*/ 18 w 1037"/>
                  <a:gd name="T9" fmla="*/ 596 h 690"/>
                  <a:gd name="T10" fmla="*/ 44 w 1037"/>
                  <a:gd name="T11" fmla="*/ 595 h 690"/>
                  <a:gd name="T12" fmla="*/ 67 w 1037"/>
                  <a:gd name="T13" fmla="*/ 567 h 690"/>
                  <a:gd name="T14" fmla="*/ 8 w 1037"/>
                  <a:gd name="T15" fmla="*/ 546 h 690"/>
                  <a:gd name="T16" fmla="*/ 74 w 1037"/>
                  <a:gd name="T17" fmla="*/ 523 h 690"/>
                  <a:gd name="T18" fmla="*/ 0 w 1037"/>
                  <a:gd name="T19" fmla="*/ 499 h 690"/>
                  <a:gd name="T20" fmla="*/ 20 w 1037"/>
                  <a:gd name="T21" fmla="*/ 456 h 690"/>
                  <a:gd name="T22" fmla="*/ 37 w 1037"/>
                  <a:gd name="T23" fmla="*/ 461 h 690"/>
                  <a:gd name="T24" fmla="*/ 77 w 1037"/>
                  <a:gd name="T25" fmla="*/ 449 h 690"/>
                  <a:gd name="T26" fmla="*/ 92 w 1037"/>
                  <a:gd name="T27" fmla="*/ 424 h 690"/>
                  <a:gd name="T28" fmla="*/ 130 w 1037"/>
                  <a:gd name="T29" fmla="*/ 409 h 690"/>
                  <a:gd name="T30" fmla="*/ 220 w 1037"/>
                  <a:gd name="T31" fmla="*/ 382 h 690"/>
                  <a:gd name="T32" fmla="*/ 227 w 1037"/>
                  <a:gd name="T33" fmla="*/ 339 h 690"/>
                  <a:gd name="T34" fmla="*/ 283 w 1037"/>
                  <a:gd name="T35" fmla="*/ 325 h 690"/>
                  <a:gd name="T36" fmla="*/ 282 w 1037"/>
                  <a:gd name="T37" fmla="*/ 310 h 690"/>
                  <a:gd name="T38" fmla="*/ 298 w 1037"/>
                  <a:gd name="T39" fmla="*/ 285 h 690"/>
                  <a:gd name="T40" fmla="*/ 335 w 1037"/>
                  <a:gd name="T41" fmla="*/ 243 h 690"/>
                  <a:gd name="T42" fmla="*/ 343 w 1037"/>
                  <a:gd name="T43" fmla="*/ 226 h 690"/>
                  <a:gd name="T44" fmla="*/ 390 w 1037"/>
                  <a:gd name="T45" fmla="*/ 200 h 690"/>
                  <a:gd name="T46" fmla="*/ 387 w 1037"/>
                  <a:gd name="T47" fmla="*/ 157 h 690"/>
                  <a:gd name="T48" fmla="*/ 373 w 1037"/>
                  <a:gd name="T49" fmla="*/ 142 h 690"/>
                  <a:gd name="T50" fmla="*/ 334 w 1037"/>
                  <a:gd name="T51" fmla="*/ 154 h 690"/>
                  <a:gd name="T52" fmla="*/ 390 w 1037"/>
                  <a:gd name="T53" fmla="*/ 103 h 690"/>
                  <a:gd name="T54" fmla="*/ 411 w 1037"/>
                  <a:gd name="T55" fmla="*/ 96 h 690"/>
                  <a:gd name="T56" fmla="*/ 463 w 1037"/>
                  <a:gd name="T57" fmla="*/ 114 h 690"/>
                  <a:gd name="T58" fmla="*/ 466 w 1037"/>
                  <a:gd name="T59" fmla="*/ 91 h 690"/>
                  <a:gd name="T60" fmla="*/ 558 w 1037"/>
                  <a:gd name="T61" fmla="*/ 61 h 690"/>
                  <a:gd name="T62" fmla="*/ 591 w 1037"/>
                  <a:gd name="T63" fmla="*/ 63 h 690"/>
                  <a:gd name="T64" fmla="*/ 645 w 1037"/>
                  <a:gd name="T65" fmla="*/ 55 h 690"/>
                  <a:gd name="T66" fmla="*/ 645 w 1037"/>
                  <a:gd name="T67" fmla="*/ 33 h 690"/>
                  <a:gd name="T68" fmla="*/ 699 w 1037"/>
                  <a:gd name="T69" fmla="*/ 13 h 690"/>
                  <a:gd name="T70" fmla="*/ 705 w 1037"/>
                  <a:gd name="T71" fmla="*/ 29 h 690"/>
                  <a:gd name="T72" fmla="*/ 712 w 1037"/>
                  <a:gd name="T73" fmla="*/ 40 h 690"/>
                  <a:gd name="T74" fmla="*/ 758 w 1037"/>
                  <a:gd name="T75" fmla="*/ 12 h 690"/>
                  <a:gd name="T76" fmla="*/ 817 w 1037"/>
                  <a:gd name="T77" fmla="*/ 6 h 690"/>
                  <a:gd name="T78" fmla="*/ 844 w 1037"/>
                  <a:gd name="T79" fmla="*/ 8 h 690"/>
                  <a:gd name="T80" fmla="*/ 862 w 1037"/>
                  <a:gd name="T81" fmla="*/ 11 h 690"/>
                  <a:gd name="T82" fmla="*/ 924 w 1037"/>
                  <a:gd name="T83" fmla="*/ 6 h 690"/>
                  <a:gd name="T84" fmla="*/ 1037 w 1037"/>
                  <a:gd name="T85" fmla="*/ 43 h 690"/>
                  <a:gd name="T86" fmla="*/ 1005 w 1037"/>
                  <a:gd name="T87" fmla="*/ 79 h 690"/>
                  <a:gd name="T88" fmla="*/ 930 w 1037"/>
                  <a:gd name="T89" fmla="*/ 55 h 690"/>
                  <a:gd name="T90" fmla="*/ 873 w 1037"/>
                  <a:gd name="T91" fmla="*/ 74 h 690"/>
                  <a:gd name="T92" fmla="*/ 848 w 1037"/>
                  <a:gd name="T93" fmla="*/ 116 h 690"/>
                  <a:gd name="T94" fmla="*/ 811 w 1037"/>
                  <a:gd name="T95" fmla="*/ 111 h 690"/>
                  <a:gd name="T96" fmla="*/ 745 w 1037"/>
                  <a:gd name="T97" fmla="*/ 128 h 690"/>
                  <a:gd name="T98" fmla="*/ 694 w 1037"/>
                  <a:gd name="T99" fmla="*/ 92 h 690"/>
                  <a:gd name="T100" fmla="*/ 620 w 1037"/>
                  <a:gd name="T101" fmla="*/ 112 h 690"/>
                  <a:gd name="T102" fmla="*/ 534 w 1037"/>
                  <a:gd name="T103" fmla="*/ 134 h 690"/>
                  <a:gd name="T104" fmla="*/ 486 w 1037"/>
                  <a:gd name="T105" fmla="*/ 210 h 690"/>
                  <a:gd name="T106" fmla="*/ 430 w 1037"/>
                  <a:gd name="T107" fmla="*/ 279 h 690"/>
                  <a:gd name="T108" fmla="*/ 399 w 1037"/>
                  <a:gd name="T109" fmla="*/ 364 h 690"/>
                  <a:gd name="T110" fmla="*/ 333 w 1037"/>
                  <a:gd name="T111" fmla="*/ 425 h 690"/>
                  <a:gd name="T112" fmla="*/ 355 w 1037"/>
                  <a:gd name="T113" fmla="*/ 497 h 690"/>
                  <a:gd name="T114" fmla="*/ 354 w 1037"/>
                  <a:gd name="T115" fmla="*/ 558 h 690"/>
                  <a:gd name="T116" fmla="*/ 331 w 1037"/>
                  <a:gd name="T117" fmla="*/ 615 h 690"/>
                  <a:gd name="T118" fmla="*/ 295 w 1037"/>
                  <a:gd name="T119" fmla="*/ 64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169" name="Freeform 228"/>
              <p:cNvSpPr>
                <a:spLocks/>
              </p:cNvSpPr>
              <p:nvPr>
                <p:custDataLst>
                  <p:tags r:id="rId153"/>
                </p:custDataLst>
              </p:nvPr>
            </p:nvSpPr>
            <p:spPr bwMode="auto">
              <a:xfrm>
                <a:off x="6068508" y="2664389"/>
                <a:ext cx="78334" cy="116514"/>
              </a:xfrm>
              <a:custGeom>
                <a:avLst/>
                <a:gdLst>
                  <a:gd name="T0" fmla="*/ 120 w 120"/>
                  <a:gd name="T1" fmla="*/ 99 h 173"/>
                  <a:gd name="T2" fmla="*/ 92 w 120"/>
                  <a:gd name="T3" fmla="*/ 60 h 173"/>
                  <a:gd name="T4" fmla="*/ 70 w 120"/>
                  <a:gd name="T5" fmla="*/ 28 h 173"/>
                  <a:gd name="T6" fmla="*/ 60 w 120"/>
                  <a:gd name="T7" fmla="*/ 16 h 173"/>
                  <a:gd name="T8" fmla="*/ 53 w 120"/>
                  <a:gd name="T9" fmla="*/ 8 h 173"/>
                  <a:gd name="T10" fmla="*/ 48 w 120"/>
                  <a:gd name="T11" fmla="*/ 4 h 173"/>
                  <a:gd name="T12" fmla="*/ 45 w 120"/>
                  <a:gd name="T13" fmla="*/ 2 h 173"/>
                  <a:gd name="T14" fmla="*/ 43 w 120"/>
                  <a:gd name="T15" fmla="*/ 1 h 173"/>
                  <a:gd name="T16" fmla="*/ 39 w 120"/>
                  <a:gd name="T17" fmla="*/ 0 h 173"/>
                  <a:gd name="T18" fmla="*/ 33 w 120"/>
                  <a:gd name="T19" fmla="*/ 0 h 173"/>
                  <a:gd name="T20" fmla="*/ 27 w 120"/>
                  <a:gd name="T21" fmla="*/ 1 h 173"/>
                  <a:gd name="T22" fmla="*/ 24 w 120"/>
                  <a:gd name="T23" fmla="*/ 3 h 173"/>
                  <a:gd name="T24" fmla="*/ 21 w 120"/>
                  <a:gd name="T25" fmla="*/ 5 h 173"/>
                  <a:gd name="T26" fmla="*/ 19 w 120"/>
                  <a:gd name="T27" fmla="*/ 8 h 173"/>
                  <a:gd name="T28" fmla="*/ 16 w 120"/>
                  <a:gd name="T29" fmla="*/ 12 h 173"/>
                  <a:gd name="T30" fmla="*/ 15 w 120"/>
                  <a:gd name="T31" fmla="*/ 15 h 173"/>
                  <a:gd name="T32" fmla="*/ 15 w 120"/>
                  <a:gd name="T33" fmla="*/ 20 h 173"/>
                  <a:gd name="T34" fmla="*/ 14 w 120"/>
                  <a:gd name="T35" fmla="*/ 30 h 173"/>
                  <a:gd name="T36" fmla="*/ 12 w 120"/>
                  <a:gd name="T37" fmla="*/ 42 h 173"/>
                  <a:gd name="T38" fmla="*/ 10 w 120"/>
                  <a:gd name="T39" fmla="*/ 48 h 173"/>
                  <a:gd name="T40" fmla="*/ 8 w 120"/>
                  <a:gd name="T41" fmla="*/ 54 h 173"/>
                  <a:gd name="T42" fmla="*/ 4 w 120"/>
                  <a:gd name="T43" fmla="*/ 61 h 173"/>
                  <a:gd name="T44" fmla="*/ 0 w 120"/>
                  <a:gd name="T45" fmla="*/ 68 h 173"/>
                  <a:gd name="T46" fmla="*/ 5 w 120"/>
                  <a:gd name="T47" fmla="*/ 82 h 173"/>
                  <a:gd name="T48" fmla="*/ 10 w 120"/>
                  <a:gd name="T49" fmla="*/ 99 h 173"/>
                  <a:gd name="T50" fmla="*/ 15 w 120"/>
                  <a:gd name="T51" fmla="*/ 115 h 173"/>
                  <a:gd name="T52" fmla="*/ 20 w 120"/>
                  <a:gd name="T53" fmla="*/ 129 h 173"/>
                  <a:gd name="T54" fmla="*/ 24 w 120"/>
                  <a:gd name="T55" fmla="*/ 134 h 173"/>
                  <a:gd name="T56" fmla="*/ 30 w 120"/>
                  <a:gd name="T57" fmla="*/ 139 h 173"/>
                  <a:gd name="T58" fmla="*/ 37 w 120"/>
                  <a:gd name="T59" fmla="*/ 145 h 173"/>
                  <a:gd name="T60" fmla="*/ 46 w 120"/>
                  <a:gd name="T61" fmla="*/ 151 h 173"/>
                  <a:gd name="T62" fmla="*/ 54 w 120"/>
                  <a:gd name="T63" fmla="*/ 157 h 173"/>
                  <a:gd name="T64" fmla="*/ 60 w 120"/>
                  <a:gd name="T65" fmla="*/ 163 h 173"/>
                  <a:gd name="T66" fmla="*/ 62 w 120"/>
                  <a:gd name="T67" fmla="*/ 165 h 173"/>
                  <a:gd name="T68" fmla="*/ 65 w 120"/>
                  <a:gd name="T69" fmla="*/ 168 h 173"/>
                  <a:gd name="T70" fmla="*/ 66 w 120"/>
                  <a:gd name="T71" fmla="*/ 170 h 173"/>
                  <a:gd name="T72" fmla="*/ 67 w 120"/>
                  <a:gd name="T73" fmla="*/ 173 h 173"/>
                  <a:gd name="T74" fmla="*/ 76 w 120"/>
                  <a:gd name="T75" fmla="*/ 167 h 173"/>
                  <a:gd name="T76" fmla="*/ 86 w 120"/>
                  <a:gd name="T77" fmla="*/ 160 h 173"/>
                  <a:gd name="T78" fmla="*/ 93 w 120"/>
                  <a:gd name="T79" fmla="*/ 152 h 173"/>
                  <a:gd name="T80" fmla="*/ 101 w 120"/>
                  <a:gd name="T81" fmla="*/ 142 h 173"/>
                  <a:gd name="T82" fmla="*/ 106 w 120"/>
                  <a:gd name="T83" fmla="*/ 132 h 173"/>
                  <a:gd name="T84" fmla="*/ 112 w 120"/>
                  <a:gd name="T85" fmla="*/ 121 h 173"/>
                  <a:gd name="T86" fmla="*/ 116 w 120"/>
                  <a:gd name="T87" fmla="*/ 110 h 173"/>
                  <a:gd name="T88" fmla="*/ 120 w 120"/>
                  <a:gd name="T89" fmla="*/ 9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FF66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70" name="Freeform 229"/>
              <p:cNvSpPr>
                <a:spLocks/>
              </p:cNvSpPr>
              <p:nvPr>
                <p:custDataLst>
                  <p:tags r:id="rId154"/>
                </p:custDataLst>
              </p:nvPr>
            </p:nvSpPr>
            <p:spPr bwMode="auto">
              <a:xfrm>
                <a:off x="5603551" y="2457933"/>
                <a:ext cx="133927" cy="75633"/>
              </a:xfrm>
              <a:custGeom>
                <a:avLst/>
                <a:gdLst>
                  <a:gd name="T0" fmla="*/ 200 w 200"/>
                  <a:gd name="T1" fmla="*/ 55 h 98"/>
                  <a:gd name="T2" fmla="*/ 195 w 200"/>
                  <a:gd name="T3" fmla="*/ 56 h 98"/>
                  <a:gd name="T4" fmla="*/ 186 w 200"/>
                  <a:gd name="T5" fmla="*/ 60 h 98"/>
                  <a:gd name="T6" fmla="*/ 177 w 200"/>
                  <a:gd name="T7" fmla="*/ 65 h 98"/>
                  <a:gd name="T8" fmla="*/ 166 w 200"/>
                  <a:gd name="T9" fmla="*/ 73 h 98"/>
                  <a:gd name="T10" fmla="*/ 155 w 200"/>
                  <a:gd name="T11" fmla="*/ 80 h 98"/>
                  <a:gd name="T12" fmla="*/ 145 w 200"/>
                  <a:gd name="T13" fmla="*/ 87 h 98"/>
                  <a:gd name="T14" fmla="*/ 137 w 200"/>
                  <a:gd name="T15" fmla="*/ 93 h 98"/>
                  <a:gd name="T16" fmla="*/ 133 w 200"/>
                  <a:gd name="T17" fmla="*/ 98 h 98"/>
                  <a:gd name="T18" fmla="*/ 127 w 200"/>
                  <a:gd name="T19" fmla="*/ 98 h 98"/>
                  <a:gd name="T20" fmla="*/ 122 w 200"/>
                  <a:gd name="T21" fmla="*/ 98 h 98"/>
                  <a:gd name="T22" fmla="*/ 116 w 200"/>
                  <a:gd name="T23" fmla="*/ 97 h 98"/>
                  <a:gd name="T24" fmla="*/ 111 w 200"/>
                  <a:gd name="T25" fmla="*/ 95 h 98"/>
                  <a:gd name="T26" fmla="*/ 106 w 200"/>
                  <a:gd name="T27" fmla="*/ 93 h 98"/>
                  <a:gd name="T28" fmla="*/ 103 w 200"/>
                  <a:gd name="T29" fmla="*/ 88 h 98"/>
                  <a:gd name="T30" fmla="*/ 101 w 200"/>
                  <a:gd name="T31" fmla="*/ 82 h 98"/>
                  <a:gd name="T32" fmla="*/ 100 w 200"/>
                  <a:gd name="T33" fmla="*/ 74 h 98"/>
                  <a:gd name="T34" fmla="*/ 91 w 200"/>
                  <a:gd name="T35" fmla="*/ 80 h 98"/>
                  <a:gd name="T36" fmla="*/ 82 w 200"/>
                  <a:gd name="T37" fmla="*/ 86 h 98"/>
                  <a:gd name="T38" fmla="*/ 78 w 200"/>
                  <a:gd name="T39" fmla="*/ 90 h 98"/>
                  <a:gd name="T40" fmla="*/ 72 w 200"/>
                  <a:gd name="T41" fmla="*/ 93 h 98"/>
                  <a:gd name="T42" fmla="*/ 67 w 200"/>
                  <a:gd name="T43" fmla="*/ 96 h 98"/>
                  <a:gd name="T44" fmla="*/ 60 w 200"/>
                  <a:gd name="T45" fmla="*/ 98 h 98"/>
                  <a:gd name="T46" fmla="*/ 39 w 200"/>
                  <a:gd name="T47" fmla="*/ 98 h 98"/>
                  <a:gd name="T48" fmla="*/ 34 w 200"/>
                  <a:gd name="T49" fmla="*/ 98 h 98"/>
                  <a:gd name="T50" fmla="*/ 28 w 200"/>
                  <a:gd name="T51" fmla="*/ 95 h 98"/>
                  <a:gd name="T52" fmla="*/ 22 w 200"/>
                  <a:gd name="T53" fmla="*/ 92 h 98"/>
                  <a:gd name="T54" fmla="*/ 15 w 200"/>
                  <a:gd name="T55" fmla="*/ 89 h 98"/>
                  <a:gd name="T56" fmla="*/ 9 w 200"/>
                  <a:gd name="T57" fmla="*/ 85 h 98"/>
                  <a:gd name="T58" fmla="*/ 4 w 200"/>
                  <a:gd name="T59" fmla="*/ 81 h 98"/>
                  <a:gd name="T60" fmla="*/ 1 w 200"/>
                  <a:gd name="T61" fmla="*/ 77 h 98"/>
                  <a:gd name="T62" fmla="*/ 0 w 200"/>
                  <a:gd name="T63" fmla="*/ 74 h 98"/>
                  <a:gd name="T64" fmla="*/ 5 w 200"/>
                  <a:gd name="T65" fmla="*/ 71 h 98"/>
                  <a:gd name="T66" fmla="*/ 10 w 200"/>
                  <a:gd name="T67" fmla="*/ 67 h 98"/>
                  <a:gd name="T68" fmla="*/ 14 w 200"/>
                  <a:gd name="T69" fmla="*/ 60 h 98"/>
                  <a:gd name="T70" fmla="*/ 20 w 200"/>
                  <a:gd name="T71" fmla="*/ 53 h 98"/>
                  <a:gd name="T72" fmla="*/ 23 w 200"/>
                  <a:gd name="T73" fmla="*/ 45 h 98"/>
                  <a:gd name="T74" fmla="*/ 27 w 200"/>
                  <a:gd name="T75" fmla="*/ 37 h 98"/>
                  <a:gd name="T76" fmla="*/ 30 w 200"/>
                  <a:gd name="T77" fmla="*/ 28 h 98"/>
                  <a:gd name="T78" fmla="*/ 33 w 200"/>
                  <a:gd name="T79" fmla="*/ 19 h 98"/>
                  <a:gd name="T80" fmla="*/ 66 w 200"/>
                  <a:gd name="T81" fmla="*/ 14 h 98"/>
                  <a:gd name="T82" fmla="*/ 103 w 200"/>
                  <a:gd name="T83" fmla="*/ 9 h 98"/>
                  <a:gd name="T84" fmla="*/ 145 w 200"/>
                  <a:gd name="T85" fmla="*/ 4 h 98"/>
                  <a:gd name="T86" fmla="*/ 193 w 200"/>
                  <a:gd name="T87" fmla="*/ 0 h 98"/>
                  <a:gd name="T88" fmla="*/ 166 w 200"/>
                  <a:gd name="T89" fmla="*/ 31 h 98"/>
                  <a:gd name="T90" fmla="*/ 166 w 200"/>
                  <a:gd name="T91" fmla="*/ 34 h 98"/>
                  <a:gd name="T92" fmla="*/ 164 w 200"/>
                  <a:gd name="T93" fmla="*/ 37 h 98"/>
                  <a:gd name="T94" fmla="*/ 162 w 200"/>
                  <a:gd name="T95" fmla="*/ 39 h 98"/>
                  <a:gd name="T96" fmla="*/ 161 w 200"/>
                  <a:gd name="T97" fmla="*/ 41 h 98"/>
                  <a:gd name="T98" fmla="*/ 157 w 200"/>
                  <a:gd name="T99" fmla="*/ 45 h 98"/>
                  <a:gd name="T100" fmla="*/ 156 w 200"/>
                  <a:gd name="T101" fmla="*/ 47 h 98"/>
                  <a:gd name="T102" fmla="*/ 156 w 200"/>
                  <a:gd name="T103" fmla="*/ 49 h 98"/>
                  <a:gd name="T104" fmla="*/ 157 w 200"/>
                  <a:gd name="T105" fmla="*/ 50 h 98"/>
                  <a:gd name="T106" fmla="*/ 159 w 200"/>
                  <a:gd name="T107" fmla="*/ 50 h 98"/>
                  <a:gd name="T108" fmla="*/ 163 w 200"/>
                  <a:gd name="T109" fmla="*/ 51 h 98"/>
                  <a:gd name="T110" fmla="*/ 177 w 200"/>
                  <a:gd name="T111" fmla="*/ 53 h 98"/>
                  <a:gd name="T112" fmla="*/ 200 w 200"/>
                  <a:gd name="T113"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171" name="Freeform 230"/>
              <p:cNvSpPr>
                <a:spLocks/>
              </p:cNvSpPr>
              <p:nvPr>
                <p:custDataLst>
                  <p:tags r:id="rId155"/>
                </p:custDataLst>
              </p:nvPr>
            </p:nvSpPr>
            <p:spPr bwMode="auto">
              <a:xfrm>
                <a:off x="5505000" y="2224904"/>
                <a:ext cx="133928" cy="94029"/>
              </a:xfrm>
              <a:custGeom>
                <a:avLst/>
                <a:gdLst>
                  <a:gd name="T0" fmla="*/ 0 w 186"/>
                  <a:gd name="T1" fmla="*/ 112 h 142"/>
                  <a:gd name="T2" fmla="*/ 2 w 186"/>
                  <a:gd name="T3" fmla="*/ 116 h 142"/>
                  <a:gd name="T4" fmla="*/ 3 w 186"/>
                  <a:gd name="T5" fmla="*/ 107 h 142"/>
                  <a:gd name="T6" fmla="*/ 3 w 186"/>
                  <a:gd name="T7" fmla="*/ 93 h 142"/>
                  <a:gd name="T8" fmla="*/ 9 w 186"/>
                  <a:gd name="T9" fmla="*/ 82 h 142"/>
                  <a:gd name="T10" fmla="*/ 17 w 186"/>
                  <a:gd name="T11" fmla="*/ 69 h 142"/>
                  <a:gd name="T12" fmla="*/ 20 w 186"/>
                  <a:gd name="T13" fmla="*/ 56 h 142"/>
                  <a:gd name="T14" fmla="*/ 23 w 186"/>
                  <a:gd name="T15" fmla="*/ 46 h 142"/>
                  <a:gd name="T16" fmla="*/ 28 w 186"/>
                  <a:gd name="T17" fmla="*/ 37 h 142"/>
                  <a:gd name="T18" fmla="*/ 35 w 186"/>
                  <a:gd name="T19" fmla="*/ 32 h 142"/>
                  <a:gd name="T20" fmla="*/ 41 w 186"/>
                  <a:gd name="T21" fmla="*/ 38 h 142"/>
                  <a:gd name="T22" fmla="*/ 43 w 186"/>
                  <a:gd name="T23" fmla="*/ 49 h 142"/>
                  <a:gd name="T24" fmla="*/ 47 w 186"/>
                  <a:gd name="T25" fmla="*/ 58 h 142"/>
                  <a:gd name="T26" fmla="*/ 55 w 186"/>
                  <a:gd name="T27" fmla="*/ 65 h 142"/>
                  <a:gd name="T28" fmla="*/ 87 w 186"/>
                  <a:gd name="T29" fmla="*/ 67 h 142"/>
                  <a:gd name="T30" fmla="*/ 79 w 186"/>
                  <a:gd name="T31" fmla="*/ 41 h 142"/>
                  <a:gd name="T32" fmla="*/ 69 w 186"/>
                  <a:gd name="T33" fmla="*/ 36 h 142"/>
                  <a:gd name="T34" fmla="*/ 63 w 186"/>
                  <a:gd name="T35" fmla="*/ 30 h 142"/>
                  <a:gd name="T36" fmla="*/ 61 w 186"/>
                  <a:gd name="T37" fmla="*/ 23 h 142"/>
                  <a:gd name="T38" fmla="*/ 70 w 186"/>
                  <a:gd name="T39" fmla="*/ 17 h 142"/>
                  <a:gd name="T40" fmla="*/ 87 w 186"/>
                  <a:gd name="T41" fmla="*/ 14 h 142"/>
                  <a:gd name="T42" fmla="*/ 98 w 186"/>
                  <a:gd name="T43" fmla="*/ 10 h 142"/>
                  <a:gd name="T44" fmla="*/ 111 w 186"/>
                  <a:gd name="T45" fmla="*/ 6 h 142"/>
                  <a:gd name="T46" fmla="*/ 130 w 186"/>
                  <a:gd name="T47" fmla="*/ 3 h 142"/>
                  <a:gd name="T48" fmla="*/ 147 w 186"/>
                  <a:gd name="T49" fmla="*/ 1 h 142"/>
                  <a:gd name="T50" fmla="*/ 159 w 186"/>
                  <a:gd name="T51" fmla="*/ 2 h 142"/>
                  <a:gd name="T52" fmla="*/ 176 w 186"/>
                  <a:gd name="T53" fmla="*/ 1 h 142"/>
                  <a:gd name="T54" fmla="*/ 183 w 186"/>
                  <a:gd name="T55" fmla="*/ 10 h 142"/>
                  <a:gd name="T56" fmla="*/ 178 w 186"/>
                  <a:gd name="T57" fmla="*/ 26 h 142"/>
                  <a:gd name="T58" fmla="*/ 169 w 186"/>
                  <a:gd name="T59" fmla="*/ 40 h 142"/>
                  <a:gd name="T60" fmla="*/ 159 w 186"/>
                  <a:gd name="T61" fmla="*/ 51 h 142"/>
                  <a:gd name="T62" fmla="*/ 155 w 186"/>
                  <a:gd name="T63" fmla="*/ 63 h 142"/>
                  <a:gd name="T64" fmla="*/ 153 w 186"/>
                  <a:gd name="T65" fmla="*/ 76 h 142"/>
                  <a:gd name="T66" fmla="*/ 120 w 186"/>
                  <a:gd name="T67" fmla="*/ 142 h 142"/>
                  <a:gd name="T68" fmla="*/ 80 w 186"/>
                  <a:gd name="T69" fmla="*/ 122 h 142"/>
                  <a:gd name="T70" fmla="*/ 35 w 186"/>
                  <a:gd name="T71" fmla="*/ 117 h 142"/>
                  <a:gd name="T72" fmla="*/ 8 w 186"/>
                  <a:gd name="T73" fmla="*/ 11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172" name="Freeform 231"/>
              <p:cNvSpPr>
                <a:spLocks/>
              </p:cNvSpPr>
              <p:nvPr>
                <p:custDataLst>
                  <p:tags r:id="rId156"/>
                </p:custDataLst>
              </p:nvPr>
            </p:nvSpPr>
            <p:spPr bwMode="auto">
              <a:xfrm>
                <a:off x="5474677" y="2306668"/>
                <a:ext cx="133928" cy="73588"/>
              </a:xfrm>
              <a:custGeom>
                <a:avLst/>
                <a:gdLst>
                  <a:gd name="T0" fmla="*/ 192 w 192"/>
                  <a:gd name="T1" fmla="*/ 61 h 105"/>
                  <a:gd name="T2" fmla="*/ 189 w 192"/>
                  <a:gd name="T3" fmla="*/ 62 h 105"/>
                  <a:gd name="T4" fmla="*/ 184 w 192"/>
                  <a:gd name="T5" fmla="*/ 63 h 105"/>
                  <a:gd name="T6" fmla="*/ 180 w 192"/>
                  <a:gd name="T7" fmla="*/ 64 h 105"/>
                  <a:gd name="T8" fmla="*/ 177 w 192"/>
                  <a:gd name="T9" fmla="*/ 67 h 105"/>
                  <a:gd name="T10" fmla="*/ 168 w 192"/>
                  <a:gd name="T11" fmla="*/ 72 h 105"/>
                  <a:gd name="T12" fmla="*/ 160 w 192"/>
                  <a:gd name="T13" fmla="*/ 79 h 105"/>
                  <a:gd name="T14" fmla="*/ 154 w 192"/>
                  <a:gd name="T15" fmla="*/ 86 h 105"/>
                  <a:gd name="T16" fmla="*/ 147 w 192"/>
                  <a:gd name="T17" fmla="*/ 93 h 105"/>
                  <a:gd name="T18" fmla="*/ 143 w 192"/>
                  <a:gd name="T19" fmla="*/ 99 h 105"/>
                  <a:gd name="T20" fmla="*/ 139 w 192"/>
                  <a:gd name="T21" fmla="*/ 105 h 105"/>
                  <a:gd name="T22" fmla="*/ 120 w 192"/>
                  <a:gd name="T23" fmla="*/ 97 h 105"/>
                  <a:gd name="T24" fmla="*/ 102 w 192"/>
                  <a:gd name="T25" fmla="*/ 89 h 105"/>
                  <a:gd name="T26" fmla="*/ 86 w 192"/>
                  <a:gd name="T27" fmla="*/ 80 h 105"/>
                  <a:gd name="T28" fmla="*/ 69 w 192"/>
                  <a:gd name="T29" fmla="*/ 71 h 105"/>
                  <a:gd name="T30" fmla="*/ 53 w 192"/>
                  <a:gd name="T31" fmla="*/ 61 h 105"/>
                  <a:gd name="T32" fmla="*/ 36 w 192"/>
                  <a:gd name="T33" fmla="*/ 53 h 105"/>
                  <a:gd name="T34" fmla="*/ 19 w 192"/>
                  <a:gd name="T35" fmla="*/ 44 h 105"/>
                  <a:gd name="T36" fmla="*/ 0 w 192"/>
                  <a:gd name="T37" fmla="*/ 37 h 105"/>
                  <a:gd name="T38" fmla="*/ 0 w 192"/>
                  <a:gd name="T39" fmla="*/ 13 h 105"/>
                  <a:gd name="T40" fmla="*/ 7 w 192"/>
                  <a:gd name="T41" fmla="*/ 7 h 105"/>
                  <a:gd name="T42" fmla="*/ 16 w 192"/>
                  <a:gd name="T43" fmla="*/ 4 h 105"/>
                  <a:gd name="T44" fmla="*/ 29 w 192"/>
                  <a:gd name="T45" fmla="*/ 1 h 105"/>
                  <a:gd name="T46" fmla="*/ 40 w 192"/>
                  <a:gd name="T47" fmla="*/ 0 h 105"/>
                  <a:gd name="T48" fmla="*/ 60 w 192"/>
                  <a:gd name="T49" fmla="*/ 2 h 105"/>
                  <a:gd name="T50" fmla="*/ 93 w 192"/>
                  <a:gd name="T51" fmla="*/ 5 h 105"/>
                  <a:gd name="T52" fmla="*/ 111 w 192"/>
                  <a:gd name="T53" fmla="*/ 7 h 105"/>
                  <a:gd name="T54" fmla="*/ 128 w 192"/>
                  <a:gd name="T55" fmla="*/ 7 h 105"/>
                  <a:gd name="T56" fmla="*/ 143 w 192"/>
                  <a:gd name="T57" fmla="*/ 7 h 105"/>
                  <a:gd name="T58" fmla="*/ 153 w 192"/>
                  <a:gd name="T59" fmla="*/ 6 h 105"/>
                  <a:gd name="T60" fmla="*/ 155 w 192"/>
                  <a:gd name="T61" fmla="*/ 11 h 105"/>
                  <a:gd name="T62" fmla="*/ 159 w 192"/>
                  <a:gd name="T63" fmla="*/ 17 h 105"/>
                  <a:gd name="T64" fmla="*/ 161 w 192"/>
                  <a:gd name="T65" fmla="*/ 20 h 105"/>
                  <a:gd name="T66" fmla="*/ 164 w 192"/>
                  <a:gd name="T67" fmla="*/ 23 h 105"/>
                  <a:gd name="T68" fmla="*/ 165 w 192"/>
                  <a:gd name="T69" fmla="*/ 27 h 105"/>
                  <a:gd name="T70" fmla="*/ 166 w 192"/>
                  <a:gd name="T71" fmla="*/ 31 h 105"/>
                  <a:gd name="T72" fmla="*/ 170 w 192"/>
                  <a:gd name="T73" fmla="*/ 32 h 105"/>
                  <a:gd name="T74" fmla="*/ 177 w 192"/>
                  <a:gd name="T75" fmla="*/ 33 h 105"/>
                  <a:gd name="T76" fmla="*/ 180 w 192"/>
                  <a:gd name="T77" fmla="*/ 34 h 105"/>
                  <a:gd name="T78" fmla="*/ 183 w 192"/>
                  <a:gd name="T79" fmla="*/ 34 h 105"/>
                  <a:gd name="T80" fmla="*/ 188 w 192"/>
                  <a:gd name="T81" fmla="*/ 33 h 105"/>
                  <a:gd name="T82" fmla="*/ 192 w 192"/>
                  <a:gd name="T83" fmla="*/ 31 h 105"/>
                  <a:gd name="T84" fmla="*/ 192 w 192"/>
                  <a:gd name="T85" fmla="*/ 6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173" name="Freeform 232"/>
              <p:cNvSpPr>
                <a:spLocks/>
              </p:cNvSpPr>
              <p:nvPr>
                <p:custDataLst>
                  <p:tags r:id="rId157"/>
                </p:custDataLst>
              </p:nvPr>
            </p:nvSpPr>
            <p:spPr bwMode="auto">
              <a:xfrm>
                <a:off x="6685081" y="3020064"/>
                <a:ext cx="53065" cy="169661"/>
              </a:xfrm>
              <a:custGeom>
                <a:avLst/>
                <a:gdLst>
                  <a:gd name="T0" fmla="*/ 33 w 80"/>
                  <a:gd name="T1" fmla="*/ 0 h 254"/>
                  <a:gd name="T2" fmla="*/ 37 w 80"/>
                  <a:gd name="T3" fmla="*/ 2 h 254"/>
                  <a:gd name="T4" fmla="*/ 40 w 80"/>
                  <a:gd name="T5" fmla="*/ 4 h 254"/>
                  <a:gd name="T6" fmla="*/ 43 w 80"/>
                  <a:gd name="T7" fmla="*/ 7 h 254"/>
                  <a:gd name="T8" fmla="*/ 46 w 80"/>
                  <a:gd name="T9" fmla="*/ 10 h 254"/>
                  <a:gd name="T10" fmla="*/ 52 w 80"/>
                  <a:gd name="T11" fmla="*/ 18 h 254"/>
                  <a:gd name="T12" fmla="*/ 56 w 80"/>
                  <a:gd name="T13" fmla="*/ 25 h 254"/>
                  <a:gd name="T14" fmla="*/ 62 w 80"/>
                  <a:gd name="T15" fmla="*/ 32 h 254"/>
                  <a:gd name="T16" fmla="*/ 67 w 80"/>
                  <a:gd name="T17" fmla="*/ 38 h 254"/>
                  <a:gd name="T18" fmla="*/ 70 w 80"/>
                  <a:gd name="T19" fmla="*/ 40 h 254"/>
                  <a:gd name="T20" fmla="*/ 73 w 80"/>
                  <a:gd name="T21" fmla="*/ 42 h 254"/>
                  <a:gd name="T22" fmla="*/ 76 w 80"/>
                  <a:gd name="T23" fmla="*/ 43 h 254"/>
                  <a:gd name="T24" fmla="*/ 80 w 80"/>
                  <a:gd name="T25" fmla="*/ 44 h 254"/>
                  <a:gd name="T26" fmla="*/ 80 w 80"/>
                  <a:gd name="T27" fmla="*/ 53 h 254"/>
                  <a:gd name="T28" fmla="*/ 80 w 80"/>
                  <a:gd name="T29" fmla="*/ 62 h 254"/>
                  <a:gd name="T30" fmla="*/ 53 w 80"/>
                  <a:gd name="T31" fmla="*/ 254 h 254"/>
                  <a:gd name="T32" fmla="*/ 0 w 80"/>
                  <a:gd name="T33" fmla="*/ 93 h 254"/>
                  <a:gd name="T34" fmla="*/ 4 w 80"/>
                  <a:gd name="T35" fmla="*/ 88 h 254"/>
                  <a:gd name="T36" fmla="*/ 11 w 80"/>
                  <a:gd name="T37" fmla="*/ 71 h 254"/>
                  <a:gd name="T38" fmla="*/ 17 w 80"/>
                  <a:gd name="T39" fmla="*/ 57 h 254"/>
                  <a:gd name="T40" fmla="*/ 22 w 80"/>
                  <a:gd name="T41" fmla="*/ 41 h 254"/>
                  <a:gd name="T42" fmla="*/ 28 w 80"/>
                  <a:gd name="T43" fmla="*/ 23 h 254"/>
                  <a:gd name="T44" fmla="*/ 33 w 80"/>
                  <a:gd name="T4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FF66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74" name="Freeform 233"/>
              <p:cNvSpPr>
                <a:spLocks/>
              </p:cNvSpPr>
              <p:nvPr>
                <p:custDataLst>
                  <p:tags r:id="rId158"/>
                </p:custDataLst>
              </p:nvPr>
            </p:nvSpPr>
            <p:spPr bwMode="auto">
              <a:xfrm>
                <a:off x="6604219" y="3087520"/>
                <a:ext cx="111185" cy="167617"/>
              </a:xfrm>
              <a:custGeom>
                <a:avLst/>
                <a:gdLst>
                  <a:gd name="T0" fmla="*/ 114 w 167"/>
                  <a:gd name="T1" fmla="*/ 0 h 259"/>
                  <a:gd name="T2" fmla="*/ 167 w 167"/>
                  <a:gd name="T3" fmla="*/ 155 h 259"/>
                  <a:gd name="T4" fmla="*/ 121 w 167"/>
                  <a:gd name="T5" fmla="*/ 259 h 259"/>
                  <a:gd name="T6" fmla="*/ 113 w 167"/>
                  <a:gd name="T7" fmla="*/ 259 h 259"/>
                  <a:gd name="T8" fmla="*/ 107 w 167"/>
                  <a:gd name="T9" fmla="*/ 257 h 259"/>
                  <a:gd name="T10" fmla="*/ 100 w 167"/>
                  <a:gd name="T11" fmla="*/ 254 h 259"/>
                  <a:gd name="T12" fmla="*/ 95 w 167"/>
                  <a:gd name="T13" fmla="*/ 251 h 259"/>
                  <a:gd name="T14" fmla="*/ 89 w 167"/>
                  <a:gd name="T15" fmla="*/ 245 h 259"/>
                  <a:gd name="T16" fmla="*/ 85 w 167"/>
                  <a:gd name="T17" fmla="*/ 240 h 259"/>
                  <a:gd name="T18" fmla="*/ 80 w 167"/>
                  <a:gd name="T19" fmla="*/ 235 h 259"/>
                  <a:gd name="T20" fmla="*/ 76 w 167"/>
                  <a:gd name="T21" fmla="*/ 229 h 259"/>
                  <a:gd name="T22" fmla="*/ 69 w 167"/>
                  <a:gd name="T23" fmla="*/ 217 h 259"/>
                  <a:gd name="T24" fmla="*/ 65 w 167"/>
                  <a:gd name="T25" fmla="*/ 205 h 259"/>
                  <a:gd name="T26" fmla="*/ 62 w 167"/>
                  <a:gd name="T27" fmla="*/ 194 h 259"/>
                  <a:gd name="T28" fmla="*/ 62 w 167"/>
                  <a:gd name="T29" fmla="*/ 185 h 259"/>
                  <a:gd name="T30" fmla="*/ 55 w 167"/>
                  <a:gd name="T31" fmla="*/ 184 h 259"/>
                  <a:gd name="T32" fmla="*/ 51 w 167"/>
                  <a:gd name="T33" fmla="*/ 183 h 259"/>
                  <a:gd name="T34" fmla="*/ 45 w 167"/>
                  <a:gd name="T35" fmla="*/ 182 h 259"/>
                  <a:gd name="T36" fmla="*/ 42 w 167"/>
                  <a:gd name="T37" fmla="*/ 180 h 259"/>
                  <a:gd name="T38" fmla="*/ 39 w 167"/>
                  <a:gd name="T39" fmla="*/ 177 h 259"/>
                  <a:gd name="T40" fmla="*/ 36 w 167"/>
                  <a:gd name="T41" fmla="*/ 174 h 259"/>
                  <a:gd name="T42" fmla="*/ 34 w 167"/>
                  <a:gd name="T43" fmla="*/ 170 h 259"/>
                  <a:gd name="T44" fmla="*/ 32 w 167"/>
                  <a:gd name="T45" fmla="*/ 167 h 259"/>
                  <a:gd name="T46" fmla="*/ 30 w 167"/>
                  <a:gd name="T47" fmla="*/ 158 h 259"/>
                  <a:gd name="T48" fmla="*/ 29 w 167"/>
                  <a:gd name="T49" fmla="*/ 149 h 259"/>
                  <a:gd name="T50" fmla="*/ 28 w 167"/>
                  <a:gd name="T51" fmla="*/ 140 h 259"/>
                  <a:gd name="T52" fmla="*/ 28 w 167"/>
                  <a:gd name="T53" fmla="*/ 129 h 259"/>
                  <a:gd name="T54" fmla="*/ 21 w 167"/>
                  <a:gd name="T55" fmla="*/ 129 h 259"/>
                  <a:gd name="T56" fmla="*/ 16 w 167"/>
                  <a:gd name="T57" fmla="*/ 127 h 259"/>
                  <a:gd name="T58" fmla="*/ 11 w 167"/>
                  <a:gd name="T59" fmla="*/ 125 h 259"/>
                  <a:gd name="T60" fmla="*/ 7 w 167"/>
                  <a:gd name="T61" fmla="*/ 121 h 259"/>
                  <a:gd name="T62" fmla="*/ 5 w 167"/>
                  <a:gd name="T63" fmla="*/ 117 h 259"/>
                  <a:gd name="T64" fmla="*/ 2 w 167"/>
                  <a:gd name="T65" fmla="*/ 112 h 259"/>
                  <a:gd name="T66" fmla="*/ 0 w 167"/>
                  <a:gd name="T67" fmla="*/ 107 h 259"/>
                  <a:gd name="T68" fmla="*/ 0 w 167"/>
                  <a:gd name="T69" fmla="*/ 101 h 259"/>
                  <a:gd name="T70" fmla="*/ 0 w 167"/>
                  <a:gd name="T71" fmla="*/ 75 h 259"/>
                  <a:gd name="T72" fmla="*/ 1 w 167"/>
                  <a:gd name="T73" fmla="*/ 50 h 259"/>
                  <a:gd name="T74" fmla="*/ 12 w 167"/>
                  <a:gd name="T75" fmla="*/ 52 h 259"/>
                  <a:gd name="T76" fmla="*/ 22 w 167"/>
                  <a:gd name="T77" fmla="*/ 53 h 259"/>
                  <a:gd name="T78" fmla="*/ 32 w 167"/>
                  <a:gd name="T79" fmla="*/ 53 h 259"/>
                  <a:gd name="T80" fmla="*/ 42 w 167"/>
                  <a:gd name="T81" fmla="*/ 52 h 259"/>
                  <a:gd name="T82" fmla="*/ 50 w 167"/>
                  <a:gd name="T83" fmla="*/ 51 h 259"/>
                  <a:gd name="T84" fmla="*/ 58 w 167"/>
                  <a:gd name="T85" fmla="*/ 49 h 259"/>
                  <a:gd name="T86" fmla="*/ 66 w 167"/>
                  <a:gd name="T87" fmla="*/ 47 h 259"/>
                  <a:gd name="T88" fmla="*/ 73 w 167"/>
                  <a:gd name="T89" fmla="*/ 44 h 259"/>
                  <a:gd name="T90" fmla="*/ 79 w 167"/>
                  <a:gd name="T91" fmla="*/ 40 h 259"/>
                  <a:gd name="T92" fmla="*/ 86 w 167"/>
                  <a:gd name="T93" fmla="*/ 36 h 259"/>
                  <a:gd name="T94" fmla="*/ 91 w 167"/>
                  <a:gd name="T95" fmla="*/ 31 h 259"/>
                  <a:gd name="T96" fmla="*/ 97 w 167"/>
                  <a:gd name="T97" fmla="*/ 26 h 259"/>
                  <a:gd name="T98" fmla="*/ 107 w 167"/>
                  <a:gd name="T99" fmla="*/ 13 h 259"/>
                  <a:gd name="T100" fmla="*/ 114 w 167"/>
                  <a:gd name="T101"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75" name="Freeform 234"/>
              <p:cNvSpPr>
                <a:spLocks/>
              </p:cNvSpPr>
              <p:nvPr>
                <p:custDataLst>
                  <p:tags r:id="rId159"/>
                </p:custDataLst>
              </p:nvPr>
            </p:nvSpPr>
            <p:spPr bwMode="auto">
              <a:xfrm>
                <a:off x="5014774" y="2126786"/>
                <a:ext cx="154144" cy="186015"/>
              </a:xfrm>
              <a:custGeom>
                <a:avLst/>
                <a:gdLst>
                  <a:gd name="T0" fmla="*/ 185 w 225"/>
                  <a:gd name="T1" fmla="*/ 67 h 273"/>
                  <a:gd name="T2" fmla="*/ 173 w 225"/>
                  <a:gd name="T3" fmla="*/ 78 h 273"/>
                  <a:gd name="T4" fmla="*/ 159 w 225"/>
                  <a:gd name="T5" fmla="*/ 82 h 273"/>
                  <a:gd name="T6" fmla="*/ 163 w 225"/>
                  <a:gd name="T7" fmla="*/ 93 h 273"/>
                  <a:gd name="T8" fmla="*/ 174 w 225"/>
                  <a:gd name="T9" fmla="*/ 101 h 273"/>
                  <a:gd name="T10" fmla="*/ 195 w 225"/>
                  <a:gd name="T11" fmla="*/ 105 h 273"/>
                  <a:gd name="T12" fmla="*/ 225 w 225"/>
                  <a:gd name="T13" fmla="*/ 106 h 273"/>
                  <a:gd name="T14" fmla="*/ 225 w 225"/>
                  <a:gd name="T15" fmla="*/ 152 h 273"/>
                  <a:gd name="T16" fmla="*/ 224 w 225"/>
                  <a:gd name="T17" fmla="*/ 176 h 273"/>
                  <a:gd name="T18" fmla="*/ 215 w 225"/>
                  <a:gd name="T19" fmla="*/ 187 h 273"/>
                  <a:gd name="T20" fmla="*/ 197 w 225"/>
                  <a:gd name="T21" fmla="*/ 205 h 273"/>
                  <a:gd name="T22" fmla="*/ 192 w 225"/>
                  <a:gd name="T23" fmla="*/ 214 h 273"/>
                  <a:gd name="T24" fmla="*/ 179 w 225"/>
                  <a:gd name="T25" fmla="*/ 218 h 273"/>
                  <a:gd name="T26" fmla="*/ 164 w 225"/>
                  <a:gd name="T27" fmla="*/ 225 h 273"/>
                  <a:gd name="T28" fmla="*/ 159 w 225"/>
                  <a:gd name="T29" fmla="*/ 236 h 273"/>
                  <a:gd name="T30" fmla="*/ 140 w 225"/>
                  <a:gd name="T31" fmla="*/ 242 h 273"/>
                  <a:gd name="T32" fmla="*/ 128 w 225"/>
                  <a:gd name="T33" fmla="*/ 252 h 273"/>
                  <a:gd name="T34" fmla="*/ 101 w 225"/>
                  <a:gd name="T35" fmla="*/ 255 h 273"/>
                  <a:gd name="T36" fmla="*/ 60 w 225"/>
                  <a:gd name="T37" fmla="*/ 261 h 273"/>
                  <a:gd name="T38" fmla="*/ 19 w 225"/>
                  <a:gd name="T39" fmla="*/ 261 h 273"/>
                  <a:gd name="T40" fmla="*/ 0 w 225"/>
                  <a:gd name="T41" fmla="*/ 217 h 273"/>
                  <a:gd name="T42" fmla="*/ 21 w 225"/>
                  <a:gd name="T43" fmla="*/ 212 h 273"/>
                  <a:gd name="T44" fmla="*/ 26 w 225"/>
                  <a:gd name="T45" fmla="*/ 205 h 273"/>
                  <a:gd name="T46" fmla="*/ 60 w 225"/>
                  <a:gd name="T47" fmla="*/ 202 h 273"/>
                  <a:gd name="T48" fmla="*/ 72 w 225"/>
                  <a:gd name="T49" fmla="*/ 193 h 273"/>
                  <a:gd name="T50" fmla="*/ 48 w 225"/>
                  <a:gd name="T51" fmla="*/ 198 h 273"/>
                  <a:gd name="T52" fmla="*/ 40 w 225"/>
                  <a:gd name="T53" fmla="*/ 197 h 273"/>
                  <a:gd name="T54" fmla="*/ 39 w 225"/>
                  <a:gd name="T55" fmla="*/ 188 h 273"/>
                  <a:gd name="T56" fmla="*/ 46 w 225"/>
                  <a:gd name="T57" fmla="*/ 173 h 273"/>
                  <a:gd name="T58" fmla="*/ 39 w 225"/>
                  <a:gd name="T59" fmla="*/ 160 h 273"/>
                  <a:gd name="T60" fmla="*/ 14 w 225"/>
                  <a:gd name="T61" fmla="*/ 150 h 273"/>
                  <a:gd name="T62" fmla="*/ 6 w 225"/>
                  <a:gd name="T63" fmla="*/ 130 h 273"/>
                  <a:gd name="T64" fmla="*/ 22 w 225"/>
                  <a:gd name="T65" fmla="*/ 115 h 273"/>
                  <a:gd name="T66" fmla="*/ 35 w 225"/>
                  <a:gd name="T67" fmla="*/ 102 h 273"/>
                  <a:gd name="T68" fmla="*/ 68 w 225"/>
                  <a:gd name="T69" fmla="*/ 94 h 273"/>
                  <a:gd name="T70" fmla="*/ 90 w 225"/>
                  <a:gd name="T71" fmla="*/ 94 h 273"/>
                  <a:gd name="T72" fmla="*/ 100 w 225"/>
                  <a:gd name="T73" fmla="*/ 88 h 273"/>
                  <a:gd name="T74" fmla="*/ 108 w 225"/>
                  <a:gd name="T75" fmla="*/ 52 h 273"/>
                  <a:gd name="T76" fmla="*/ 120 w 225"/>
                  <a:gd name="T77" fmla="*/ 31 h 273"/>
                  <a:gd name="T78" fmla="*/ 130 w 225"/>
                  <a:gd name="T79" fmla="*/ 20 h 273"/>
                  <a:gd name="T80" fmla="*/ 141 w 225"/>
                  <a:gd name="T81" fmla="*/ 7 h 273"/>
                  <a:gd name="T82" fmla="*/ 155 w 225"/>
                  <a:gd name="T83" fmla="*/ 1 h 273"/>
                  <a:gd name="T84" fmla="*/ 179 w 225"/>
                  <a:gd name="T85" fmla="*/ 3 h 273"/>
                  <a:gd name="T86" fmla="*/ 195 w 225"/>
                  <a:gd name="T87" fmla="*/ 38 h 273"/>
                  <a:gd name="T88" fmla="*/ 196 w 225"/>
                  <a:gd name="T89" fmla="*/ 47 h 273"/>
                  <a:gd name="T90" fmla="*/ 190 w 225"/>
                  <a:gd name="T91" fmla="*/ 5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176" name="Freeform 235"/>
              <p:cNvSpPr>
                <a:spLocks/>
              </p:cNvSpPr>
              <p:nvPr>
                <p:custDataLst>
                  <p:tags r:id="rId160"/>
                </p:custDataLst>
              </p:nvPr>
            </p:nvSpPr>
            <p:spPr bwMode="auto">
              <a:xfrm>
                <a:off x="4716595" y="3300107"/>
                <a:ext cx="487700" cy="502852"/>
              </a:xfrm>
              <a:custGeom>
                <a:avLst/>
                <a:gdLst>
                  <a:gd name="T0" fmla="*/ 94 w 232"/>
                  <a:gd name="T1" fmla="*/ 246 h 248"/>
                  <a:gd name="T2" fmla="*/ 96 w 232"/>
                  <a:gd name="T3" fmla="*/ 243 h 248"/>
                  <a:gd name="T4" fmla="*/ 98 w 232"/>
                  <a:gd name="T5" fmla="*/ 238 h 248"/>
                  <a:gd name="T6" fmla="*/ 100 w 232"/>
                  <a:gd name="T7" fmla="*/ 232 h 248"/>
                  <a:gd name="T8" fmla="*/ 103 w 232"/>
                  <a:gd name="T9" fmla="*/ 231 h 248"/>
                  <a:gd name="T10" fmla="*/ 104 w 232"/>
                  <a:gd name="T11" fmla="*/ 238 h 248"/>
                  <a:gd name="T12" fmla="*/ 106 w 232"/>
                  <a:gd name="T13" fmla="*/ 241 h 248"/>
                  <a:gd name="T14" fmla="*/ 108 w 232"/>
                  <a:gd name="T15" fmla="*/ 242 h 248"/>
                  <a:gd name="T16" fmla="*/ 110 w 232"/>
                  <a:gd name="T17" fmla="*/ 242 h 248"/>
                  <a:gd name="T18" fmla="*/ 113 w 232"/>
                  <a:gd name="T19" fmla="*/ 241 h 248"/>
                  <a:gd name="T20" fmla="*/ 116 w 232"/>
                  <a:gd name="T21" fmla="*/ 238 h 248"/>
                  <a:gd name="T22" fmla="*/ 216 w 232"/>
                  <a:gd name="T23" fmla="*/ 234 h 248"/>
                  <a:gd name="T24" fmla="*/ 213 w 232"/>
                  <a:gd name="T25" fmla="*/ 204 h 248"/>
                  <a:gd name="T26" fmla="*/ 207 w 232"/>
                  <a:gd name="T27" fmla="*/ 138 h 248"/>
                  <a:gd name="T28" fmla="*/ 201 w 232"/>
                  <a:gd name="T29" fmla="*/ 73 h 248"/>
                  <a:gd name="T30" fmla="*/ 198 w 232"/>
                  <a:gd name="T31" fmla="*/ 43 h 248"/>
                  <a:gd name="T32" fmla="*/ 215 w 232"/>
                  <a:gd name="T33" fmla="*/ 44 h 248"/>
                  <a:gd name="T34" fmla="*/ 232 w 232"/>
                  <a:gd name="T35" fmla="*/ 46 h 248"/>
                  <a:gd name="T36" fmla="*/ 161 w 232"/>
                  <a:gd name="T37" fmla="*/ 2 h 248"/>
                  <a:gd name="T38" fmla="*/ 160 w 232"/>
                  <a:gd name="T39" fmla="*/ 8 h 248"/>
                  <a:gd name="T40" fmla="*/ 161 w 232"/>
                  <a:gd name="T41" fmla="*/ 18 h 248"/>
                  <a:gd name="T42" fmla="*/ 98 w 232"/>
                  <a:gd name="T43" fmla="*/ 24 h 248"/>
                  <a:gd name="T44" fmla="*/ 98 w 232"/>
                  <a:gd name="T45" fmla="*/ 74 h 248"/>
                  <a:gd name="T46" fmla="*/ 95 w 232"/>
                  <a:gd name="T47" fmla="*/ 76 h 248"/>
                  <a:gd name="T48" fmla="*/ 87 w 232"/>
                  <a:gd name="T49" fmla="*/ 78 h 248"/>
                  <a:gd name="T50" fmla="*/ 72 w 232"/>
                  <a:gd name="T51" fmla="*/ 82 h 248"/>
                  <a:gd name="T52" fmla="*/ 74 w 232"/>
                  <a:gd name="T53" fmla="*/ 88 h 248"/>
                  <a:gd name="T54" fmla="*/ 78 w 232"/>
                  <a:gd name="T55" fmla="*/ 96 h 248"/>
                  <a:gd name="T56" fmla="*/ 80 w 232"/>
                  <a:gd name="T57" fmla="*/ 105 h 248"/>
                  <a:gd name="T58" fmla="*/ 81 w 232"/>
                  <a:gd name="T59" fmla="*/ 115 h 248"/>
                  <a:gd name="T60" fmla="*/ 9 w 232"/>
                  <a:gd name="T61" fmla="*/ 119 h 248"/>
                  <a:gd name="T62" fmla="*/ 5 w 232"/>
                  <a:gd name="T63" fmla="*/ 130 h 248"/>
                  <a:gd name="T64" fmla="*/ 6 w 232"/>
                  <a:gd name="T65" fmla="*/ 143 h 248"/>
                  <a:gd name="T66" fmla="*/ 8 w 232"/>
                  <a:gd name="T67" fmla="*/ 155 h 248"/>
                  <a:gd name="T68" fmla="*/ 9 w 232"/>
                  <a:gd name="T69" fmla="*/ 168 h 248"/>
                  <a:gd name="T70" fmla="*/ 9 w 232"/>
                  <a:gd name="T71" fmla="*/ 182 h 248"/>
                  <a:gd name="T72" fmla="*/ 8 w 232"/>
                  <a:gd name="T73" fmla="*/ 194 h 248"/>
                  <a:gd name="T74" fmla="*/ 6 w 232"/>
                  <a:gd name="T75" fmla="*/ 206 h 248"/>
                  <a:gd name="T76" fmla="*/ 2 w 232"/>
                  <a:gd name="T77" fmla="*/ 216 h 248"/>
                  <a:gd name="T78" fmla="*/ 2 w 232"/>
                  <a:gd name="T79" fmla="*/ 219 h 248"/>
                  <a:gd name="T80" fmla="*/ 3 w 232"/>
                  <a:gd name="T81" fmla="*/ 220 h 248"/>
                  <a:gd name="T82" fmla="*/ 3 w 232"/>
                  <a:gd name="T83" fmla="*/ 222 h 248"/>
                  <a:gd name="T84" fmla="*/ 7 w 232"/>
                  <a:gd name="T85" fmla="*/ 217 h 248"/>
                  <a:gd name="T86" fmla="*/ 18 w 232"/>
                  <a:gd name="T87" fmla="*/ 213 h 248"/>
                  <a:gd name="T88" fmla="*/ 36 w 232"/>
                  <a:gd name="T89" fmla="*/ 207 h 248"/>
                  <a:gd name="T90" fmla="*/ 45 w 232"/>
                  <a:gd name="T91" fmla="*/ 208 h 248"/>
                  <a:gd name="T92" fmla="*/ 51 w 232"/>
                  <a:gd name="T93" fmla="*/ 212 h 248"/>
                  <a:gd name="T94" fmla="*/ 56 w 232"/>
                  <a:gd name="T95" fmla="*/ 214 h 248"/>
                  <a:gd name="T96" fmla="*/ 62 w 232"/>
                  <a:gd name="T97" fmla="*/ 215 h 248"/>
                  <a:gd name="T98" fmla="*/ 66 w 232"/>
                  <a:gd name="T99" fmla="*/ 219 h 248"/>
                  <a:gd name="T100" fmla="*/ 67 w 232"/>
                  <a:gd name="T101" fmla="*/ 225 h 248"/>
                  <a:gd name="T102" fmla="*/ 70 w 232"/>
                  <a:gd name="T103" fmla="*/ 231 h 248"/>
                  <a:gd name="T104" fmla="*/ 74 w 232"/>
                  <a:gd name="T105" fmla="*/ 235 h 248"/>
                  <a:gd name="T106" fmla="*/ 85 w 232"/>
                  <a:gd name="T107" fmla="*/ 24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77" name="Freeform 236"/>
              <p:cNvSpPr>
                <a:spLocks/>
              </p:cNvSpPr>
              <p:nvPr>
                <p:custDataLst>
                  <p:tags r:id="rId161"/>
                </p:custDataLst>
              </p:nvPr>
            </p:nvSpPr>
            <p:spPr bwMode="auto">
              <a:xfrm>
                <a:off x="4901063" y="3377784"/>
                <a:ext cx="659530" cy="603014"/>
              </a:xfrm>
              <a:custGeom>
                <a:avLst/>
                <a:gdLst>
                  <a:gd name="T0" fmla="*/ 90 w 948"/>
                  <a:gd name="T1" fmla="*/ 788 h 893"/>
                  <a:gd name="T2" fmla="*/ 121 w 948"/>
                  <a:gd name="T3" fmla="*/ 788 h 893"/>
                  <a:gd name="T4" fmla="*/ 146 w 948"/>
                  <a:gd name="T5" fmla="*/ 783 h 893"/>
                  <a:gd name="T6" fmla="*/ 186 w 948"/>
                  <a:gd name="T7" fmla="*/ 776 h 893"/>
                  <a:gd name="T8" fmla="*/ 197 w 948"/>
                  <a:gd name="T9" fmla="*/ 813 h 893"/>
                  <a:gd name="T10" fmla="*/ 212 w 948"/>
                  <a:gd name="T11" fmla="*/ 835 h 893"/>
                  <a:gd name="T12" fmla="*/ 226 w 948"/>
                  <a:gd name="T13" fmla="*/ 846 h 893"/>
                  <a:gd name="T14" fmla="*/ 246 w 948"/>
                  <a:gd name="T15" fmla="*/ 850 h 893"/>
                  <a:gd name="T16" fmla="*/ 246 w 948"/>
                  <a:gd name="T17" fmla="*/ 881 h 893"/>
                  <a:gd name="T18" fmla="*/ 326 w 948"/>
                  <a:gd name="T19" fmla="*/ 889 h 893"/>
                  <a:gd name="T20" fmla="*/ 334 w 948"/>
                  <a:gd name="T21" fmla="*/ 876 h 893"/>
                  <a:gd name="T22" fmla="*/ 347 w 948"/>
                  <a:gd name="T23" fmla="*/ 871 h 893"/>
                  <a:gd name="T24" fmla="*/ 348 w 948"/>
                  <a:gd name="T25" fmla="*/ 888 h 893"/>
                  <a:gd name="T26" fmla="*/ 358 w 948"/>
                  <a:gd name="T27" fmla="*/ 893 h 893"/>
                  <a:gd name="T28" fmla="*/ 385 w 948"/>
                  <a:gd name="T29" fmla="*/ 893 h 893"/>
                  <a:gd name="T30" fmla="*/ 401 w 948"/>
                  <a:gd name="T31" fmla="*/ 854 h 893"/>
                  <a:gd name="T32" fmla="*/ 412 w 948"/>
                  <a:gd name="T33" fmla="*/ 788 h 893"/>
                  <a:gd name="T34" fmla="*/ 424 w 948"/>
                  <a:gd name="T35" fmla="*/ 771 h 893"/>
                  <a:gd name="T36" fmla="*/ 452 w 948"/>
                  <a:gd name="T37" fmla="*/ 754 h 893"/>
                  <a:gd name="T38" fmla="*/ 485 w 948"/>
                  <a:gd name="T39" fmla="*/ 743 h 893"/>
                  <a:gd name="T40" fmla="*/ 501 w 948"/>
                  <a:gd name="T41" fmla="*/ 729 h 893"/>
                  <a:gd name="T42" fmla="*/ 515 w 948"/>
                  <a:gd name="T43" fmla="*/ 702 h 893"/>
                  <a:gd name="T44" fmla="*/ 535 w 948"/>
                  <a:gd name="T45" fmla="*/ 668 h 893"/>
                  <a:gd name="T46" fmla="*/ 547 w 948"/>
                  <a:gd name="T47" fmla="*/ 660 h 893"/>
                  <a:gd name="T48" fmla="*/ 572 w 948"/>
                  <a:gd name="T49" fmla="*/ 659 h 893"/>
                  <a:gd name="T50" fmla="*/ 605 w 948"/>
                  <a:gd name="T51" fmla="*/ 644 h 893"/>
                  <a:gd name="T52" fmla="*/ 639 w 948"/>
                  <a:gd name="T53" fmla="*/ 624 h 893"/>
                  <a:gd name="T54" fmla="*/ 674 w 948"/>
                  <a:gd name="T55" fmla="*/ 613 h 893"/>
                  <a:gd name="T56" fmla="*/ 724 w 948"/>
                  <a:gd name="T57" fmla="*/ 610 h 893"/>
                  <a:gd name="T58" fmla="*/ 788 w 948"/>
                  <a:gd name="T59" fmla="*/ 602 h 893"/>
                  <a:gd name="T60" fmla="*/ 815 w 948"/>
                  <a:gd name="T61" fmla="*/ 594 h 893"/>
                  <a:gd name="T62" fmla="*/ 863 w 948"/>
                  <a:gd name="T63" fmla="*/ 590 h 893"/>
                  <a:gd name="T64" fmla="*/ 901 w 948"/>
                  <a:gd name="T65" fmla="*/ 583 h 893"/>
                  <a:gd name="T66" fmla="*/ 913 w 948"/>
                  <a:gd name="T67" fmla="*/ 574 h 893"/>
                  <a:gd name="T68" fmla="*/ 931 w 948"/>
                  <a:gd name="T69" fmla="*/ 544 h 893"/>
                  <a:gd name="T70" fmla="*/ 943 w 948"/>
                  <a:gd name="T71" fmla="*/ 504 h 893"/>
                  <a:gd name="T72" fmla="*/ 948 w 948"/>
                  <a:gd name="T73" fmla="*/ 461 h 893"/>
                  <a:gd name="T74" fmla="*/ 947 w 948"/>
                  <a:gd name="T75" fmla="*/ 421 h 893"/>
                  <a:gd name="T76" fmla="*/ 943 w 948"/>
                  <a:gd name="T77" fmla="*/ 363 h 893"/>
                  <a:gd name="T78" fmla="*/ 922 w 948"/>
                  <a:gd name="T79" fmla="*/ 356 h 893"/>
                  <a:gd name="T80" fmla="*/ 862 w 948"/>
                  <a:gd name="T81" fmla="*/ 322 h 893"/>
                  <a:gd name="T82" fmla="*/ 794 w 948"/>
                  <a:gd name="T83" fmla="*/ 278 h 893"/>
                  <a:gd name="T84" fmla="*/ 738 w 948"/>
                  <a:gd name="T85" fmla="*/ 216 h 893"/>
                  <a:gd name="T86" fmla="*/ 412 w 948"/>
                  <a:gd name="T87" fmla="*/ 12 h 893"/>
                  <a:gd name="T88" fmla="*/ 348 w 948"/>
                  <a:gd name="T89" fmla="*/ 102 h 893"/>
                  <a:gd name="T90" fmla="*/ 379 w 948"/>
                  <a:gd name="T91" fmla="*/ 405 h 893"/>
                  <a:gd name="T92" fmla="*/ 392 w 948"/>
                  <a:gd name="T93" fmla="*/ 565 h 893"/>
                  <a:gd name="T94" fmla="*/ 93 w 948"/>
                  <a:gd name="T95" fmla="*/ 591 h 893"/>
                  <a:gd name="T96" fmla="*/ 79 w 948"/>
                  <a:gd name="T97" fmla="*/ 606 h 893"/>
                  <a:gd name="T98" fmla="*/ 67 w 948"/>
                  <a:gd name="T99" fmla="*/ 610 h 893"/>
                  <a:gd name="T100" fmla="*/ 57 w 948"/>
                  <a:gd name="T101" fmla="*/ 607 h 893"/>
                  <a:gd name="T102" fmla="*/ 49 w 948"/>
                  <a:gd name="T103" fmla="*/ 591 h 893"/>
                  <a:gd name="T104" fmla="*/ 40 w 948"/>
                  <a:gd name="T105" fmla="*/ 581 h 893"/>
                  <a:gd name="T106" fmla="*/ 29 w 948"/>
                  <a:gd name="T107" fmla="*/ 605 h 893"/>
                  <a:gd name="T108" fmla="*/ 15 w 948"/>
                  <a:gd name="T109" fmla="*/ 623 h 893"/>
                  <a:gd name="T110" fmla="*/ 67 w 948"/>
                  <a:gd name="T111" fmla="*/ 733 h 893"/>
                  <a:gd name="T112" fmla="*/ 61 w 948"/>
                  <a:gd name="T113" fmla="*/ 748 h 893"/>
                  <a:gd name="T114" fmla="*/ 62 w 948"/>
                  <a:gd name="T115" fmla="*/ 760 h 893"/>
                  <a:gd name="T116" fmla="*/ 54 w 948"/>
                  <a:gd name="T117" fmla="*/ 788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78" name="Freeform 237"/>
              <p:cNvSpPr>
                <a:spLocks/>
              </p:cNvSpPr>
              <p:nvPr>
                <p:custDataLst>
                  <p:tags r:id="rId162"/>
                </p:custDataLst>
              </p:nvPr>
            </p:nvSpPr>
            <p:spPr bwMode="auto">
              <a:xfrm>
                <a:off x="5057733" y="2870844"/>
                <a:ext cx="785877" cy="746102"/>
              </a:xfrm>
              <a:custGeom>
                <a:avLst/>
                <a:gdLst>
                  <a:gd name="T0" fmla="*/ 238 w 373"/>
                  <a:gd name="T1" fmla="*/ 367 h 370"/>
                  <a:gd name="T2" fmla="*/ 244 w 373"/>
                  <a:gd name="T3" fmla="*/ 365 h 370"/>
                  <a:gd name="T4" fmla="*/ 255 w 373"/>
                  <a:gd name="T5" fmla="*/ 368 h 370"/>
                  <a:gd name="T6" fmla="*/ 372 w 373"/>
                  <a:gd name="T7" fmla="*/ 277 h 370"/>
                  <a:gd name="T8" fmla="*/ 369 w 373"/>
                  <a:gd name="T9" fmla="*/ 270 h 370"/>
                  <a:gd name="T10" fmla="*/ 361 w 373"/>
                  <a:gd name="T11" fmla="*/ 264 h 370"/>
                  <a:gd name="T12" fmla="*/ 347 w 373"/>
                  <a:gd name="T13" fmla="*/ 259 h 370"/>
                  <a:gd name="T14" fmla="*/ 339 w 373"/>
                  <a:gd name="T15" fmla="*/ 254 h 370"/>
                  <a:gd name="T16" fmla="*/ 336 w 373"/>
                  <a:gd name="T17" fmla="*/ 247 h 370"/>
                  <a:gd name="T18" fmla="*/ 337 w 373"/>
                  <a:gd name="T19" fmla="*/ 228 h 370"/>
                  <a:gd name="T20" fmla="*/ 337 w 373"/>
                  <a:gd name="T21" fmla="*/ 196 h 370"/>
                  <a:gd name="T22" fmla="*/ 334 w 373"/>
                  <a:gd name="T23" fmla="*/ 168 h 370"/>
                  <a:gd name="T24" fmla="*/ 329 w 373"/>
                  <a:gd name="T25" fmla="*/ 155 h 370"/>
                  <a:gd name="T26" fmla="*/ 323 w 373"/>
                  <a:gd name="T27" fmla="*/ 142 h 370"/>
                  <a:gd name="T28" fmla="*/ 315 w 373"/>
                  <a:gd name="T29" fmla="*/ 109 h 370"/>
                  <a:gd name="T30" fmla="*/ 306 w 373"/>
                  <a:gd name="T31" fmla="*/ 90 h 370"/>
                  <a:gd name="T32" fmla="*/ 297 w 373"/>
                  <a:gd name="T33" fmla="*/ 78 h 370"/>
                  <a:gd name="T34" fmla="*/ 300 w 373"/>
                  <a:gd name="T35" fmla="*/ 63 h 370"/>
                  <a:gd name="T36" fmla="*/ 301 w 373"/>
                  <a:gd name="T37" fmla="*/ 43 h 370"/>
                  <a:gd name="T38" fmla="*/ 302 w 373"/>
                  <a:gd name="T39" fmla="*/ 23 h 370"/>
                  <a:gd name="T40" fmla="*/ 310 w 373"/>
                  <a:gd name="T41" fmla="*/ 7 h 370"/>
                  <a:gd name="T42" fmla="*/ 302 w 373"/>
                  <a:gd name="T43" fmla="*/ 6 h 370"/>
                  <a:gd name="T44" fmla="*/ 278 w 373"/>
                  <a:gd name="T45" fmla="*/ 12 h 370"/>
                  <a:gd name="T46" fmla="*/ 245 w 373"/>
                  <a:gd name="T47" fmla="*/ 12 h 370"/>
                  <a:gd name="T48" fmla="*/ 206 w 373"/>
                  <a:gd name="T49" fmla="*/ 14 h 370"/>
                  <a:gd name="T50" fmla="*/ 168 w 373"/>
                  <a:gd name="T51" fmla="*/ 24 h 370"/>
                  <a:gd name="T52" fmla="*/ 145 w 373"/>
                  <a:gd name="T53" fmla="*/ 32 h 370"/>
                  <a:gd name="T54" fmla="*/ 124 w 373"/>
                  <a:gd name="T55" fmla="*/ 44 h 370"/>
                  <a:gd name="T56" fmla="*/ 123 w 373"/>
                  <a:gd name="T57" fmla="*/ 52 h 370"/>
                  <a:gd name="T58" fmla="*/ 131 w 373"/>
                  <a:gd name="T59" fmla="*/ 89 h 370"/>
                  <a:gd name="T60" fmla="*/ 134 w 373"/>
                  <a:gd name="T61" fmla="*/ 93 h 370"/>
                  <a:gd name="T62" fmla="*/ 141 w 373"/>
                  <a:gd name="T63" fmla="*/ 98 h 370"/>
                  <a:gd name="T64" fmla="*/ 142 w 373"/>
                  <a:gd name="T65" fmla="*/ 102 h 370"/>
                  <a:gd name="T66" fmla="*/ 139 w 373"/>
                  <a:gd name="T67" fmla="*/ 107 h 370"/>
                  <a:gd name="T68" fmla="*/ 128 w 373"/>
                  <a:gd name="T69" fmla="*/ 107 h 370"/>
                  <a:gd name="T70" fmla="*/ 106 w 373"/>
                  <a:gd name="T71" fmla="*/ 113 h 370"/>
                  <a:gd name="T72" fmla="*/ 95 w 373"/>
                  <a:gd name="T73" fmla="*/ 122 h 370"/>
                  <a:gd name="T74" fmla="*/ 90 w 373"/>
                  <a:gd name="T75" fmla="*/ 131 h 370"/>
                  <a:gd name="T76" fmla="*/ 82 w 373"/>
                  <a:gd name="T77" fmla="*/ 137 h 370"/>
                  <a:gd name="T78" fmla="*/ 66 w 373"/>
                  <a:gd name="T79" fmla="*/ 150 h 370"/>
                  <a:gd name="T80" fmla="*/ 51 w 373"/>
                  <a:gd name="T81" fmla="*/ 158 h 370"/>
                  <a:gd name="T82" fmla="*/ 31 w 373"/>
                  <a:gd name="T83" fmla="*/ 160 h 370"/>
                  <a:gd name="T84" fmla="*/ 20 w 373"/>
                  <a:gd name="T85" fmla="*/ 164 h 370"/>
                  <a:gd name="T86" fmla="*/ 8 w 373"/>
                  <a:gd name="T87" fmla="*/ 174 h 370"/>
                  <a:gd name="T88" fmla="*/ 0 w 373"/>
                  <a:gd name="T89" fmla="*/ 200 h 370"/>
                  <a:gd name="T90" fmla="*/ 179 w 373"/>
                  <a:gd name="T91" fmla="*/ 331 h 370"/>
                  <a:gd name="T92" fmla="*/ 201 w 373"/>
                  <a:gd name="T93" fmla="*/ 352 h 370"/>
                  <a:gd name="T94" fmla="*/ 229 w 373"/>
                  <a:gd name="T95" fmla="*/ 36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3" h="370">
                    <a:moveTo>
                      <a:pt x="235" y="370"/>
                    </a:moveTo>
                    <a:lnTo>
                      <a:pt x="237" y="369"/>
                    </a:lnTo>
                    <a:lnTo>
                      <a:pt x="238" y="367"/>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79" name="Freeform 238"/>
              <p:cNvSpPr>
                <a:spLocks/>
              </p:cNvSpPr>
              <p:nvPr>
                <p:custDataLst>
                  <p:tags r:id="rId163"/>
                </p:custDataLst>
              </p:nvPr>
            </p:nvSpPr>
            <p:spPr bwMode="auto">
              <a:xfrm>
                <a:off x="5752640" y="3044594"/>
                <a:ext cx="611519" cy="562131"/>
              </a:xfrm>
              <a:custGeom>
                <a:avLst/>
                <a:gdLst>
                  <a:gd name="T0" fmla="*/ 36 w 877"/>
                  <a:gd name="T1" fmla="*/ 141 h 826"/>
                  <a:gd name="T2" fmla="*/ 46 w 877"/>
                  <a:gd name="T3" fmla="*/ 109 h 826"/>
                  <a:gd name="T4" fmla="*/ 46 w 877"/>
                  <a:gd name="T5" fmla="*/ 70 h 826"/>
                  <a:gd name="T6" fmla="*/ 61 w 877"/>
                  <a:gd name="T7" fmla="*/ 64 h 826"/>
                  <a:gd name="T8" fmla="*/ 89 w 877"/>
                  <a:gd name="T9" fmla="*/ 55 h 826"/>
                  <a:gd name="T10" fmla="*/ 99 w 877"/>
                  <a:gd name="T11" fmla="*/ 20 h 826"/>
                  <a:gd name="T12" fmla="*/ 168 w 877"/>
                  <a:gd name="T13" fmla="*/ 6 h 826"/>
                  <a:gd name="T14" fmla="*/ 242 w 877"/>
                  <a:gd name="T15" fmla="*/ 24 h 826"/>
                  <a:gd name="T16" fmla="*/ 273 w 877"/>
                  <a:gd name="T17" fmla="*/ 43 h 826"/>
                  <a:gd name="T18" fmla="*/ 285 w 877"/>
                  <a:gd name="T19" fmla="*/ 78 h 826"/>
                  <a:gd name="T20" fmla="*/ 295 w 877"/>
                  <a:gd name="T21" fmla="*/ 101 h 826"/>
                  <a:gd name="T22" fmla="*/ 325 w 877"/>
                  <a:gd name="T23" fmla="*/ 110 h 826"/>
                  <a:gd name="T24" fmla="*/ 363 w 877"/>
                  <a:gd name="T25" fmla="*/ 109 h 826"/>
                  <a:gd name="T26" fmla="*/ 421 w 877"/>
                  <a:gd name="T27" fmla="*/ 133 h 826"/>
                  <a:gd name="T28" fmla="*/ 478 w 877"/>
                  <a:gd name="T29" fmla="*/ 162 h 826"/>
                  <a:gd name="T30" fmla="*/ 513 w 877"/>
                  <a:gd name="T31" fmla="*/ 166 h 826"/>
                  <a:gd name="T32" fmla="*/ 538 w 877"/>
                  <a:gd name="T33" fmla="*/ 158 h 826"/>
                  <a:gd name="T34" fmla="*/ 549 w 877"/>
                  <a:gd name="T35" fmla="*/ 126 h 826"/>
                  <a:gd name="T36" fmla="*/ 544 w 877"/>
                  <a:gd name="T37" fmla="*/ 103 h 826"/>
                  <a:gd name="T38" fmla="*/ 531 w 877"/>
                  <a:gd name="T39" fmla="*/ 81 h 826"/>
                  <a:gd name="T40" fmla="*/ 539 w 877"/>
                  <a:gd name="T41" fmla="*/ 49 h 826"/>
                  <a:gd name="T42" fmla="*/ 574 w 877"/>
                  <a:gd name="T43" fmla="*/ 34 h 826"/>
                  <a:gd name="T44" fmla="*/ 617 w 877"/>
                  <a:gd name="T45" fmla="*/ 4 h 826"/>
                  <a:gd name="T46" fmla="*/ 650 w 877"/>
                  <a:gd name="T47" fmla="*/ 0 h 826"/>
                  <a:gd name="T48" fmla="*/ 681 w 877"/>
                  <a:gd name="T49" fmla="*/ 6 h 826"/>
                  <a:gd name="T50" fmla="*/ 695 w 877"/>
                  <a:gd name="T51" fmla="*/ 24 h 826"/>
                  <a:gd name="T52" fmla="*/ 706 w 877"/>
                  <a:gd name="T53" fmla="*/ 50 h 826"/>
                  <a:gd name="T54" fmla="*/ 728 w 877"/>
                  <a:gd name="T55" fmla="*/ 63 h 826"/>
                  <a:gd name="T56" fmla="*/ 798 w 877"/>
                  <a:gd name="T57" fmla="*/ 71 h 826"/>
                  <a:gd name="T58" fmla="*/ 830 w 877"/>
                  <a:gd name="T59" fmla="*/ 97 h 826"/>
                  <a:gd name="T60" fmla="*/ 834 w 877"/>
                  <a:gd name="T61" fmla="*/ 117 h 826"/>
                  <a:gd name="T62" fmla="*/ 843 w 877"/>
                  <a:gd name="T63" fmla="*/ 140 h 826"/>
                  <a:gd name="T64" fmla="*/ 836 w 877"/>
                  <a:gd name="T65" fmla="*/ 159 h 826"/>
                  <a:gd name="T66" fmla="*/ 824 w 877"/>
                  <a:gd name="T67" fmla="*/ 170 h 826"/>
                  <a:gd name="T68" fmla="*/ 829 w 877"/>
                  <a:gd name="T69" fmla="*/ 207 h 826"/>
                  <a:gd name="T70" fmla="*/ 858 w 877"/>
                  <a:gd name="T71" fmla="*/ 245 h 826"/>
                  <a:gd name="T72" fmla="*/ 876 w 877"/>
                  <a:gd name="T73" fmla="*/ 687 h 826"/>
                  <a:gd name="T74" fmla="*/ 877 w 877"/>
                  <a:gd name="T75" fmla="*/ 741 h 826"/>
                  <a:gd name="T76" fmla="*/ 870 w 877"/>
                  <a:gd name="T77" fmla="*/ 775 h 826"/>
                  <a:gd name="T78" fmla="*/ 848 w 877"/>
                  <a:gd name="T79" fmla="*/ 783 h 826"/>
                  <a:gd name="T80" fmla="*/ 830 w 877"/>
                  <a:gd name="T81" fmla="*/ 804 h 826"/>
                  <a:gd name="T82" fmla="*/ 366 w 877"/>
                  <a:gd name="T83" fmla="*/ 593 h 826"/>
                  <a:gd name="T84" fmla="*/ 331 w 877"/>
                  <a:gd name="T85" fmla="*/ 607 h 826"/>
                  <a:gd name="T86" fmla="*/ 292 w 877"/>
                  <a:gd name="T87" fmla="*/ 626 h 826"/>
                  <a:gd name="T88" fmla="*/ 263 w 877"/>
                  <a:gd name="T89" fmla="*/ 627 h 826"/>
                  <a:gd name="T90" fmla="*/ 230 w 877"/>
                  <a:gd name="T91" fmla="*/ 609 h 826"/>
                  <a:gd name="T92" fmla="*/ 193 w 877"/>
                  <a:gd name="T93" fmla="*/ 586 h 826"/>
                  <a:gd name="T94" fmla="*/ 152 w 877"/>
                  <a:gd name="T95" fmla="*/ 578 h 826"/>
                  <a:gd name="T96" fmla="*/ 138 w 877"/>
                  <a:gd name="T97" fmla="*/ 577 h 826"/>
                  <a:gd name="T98" fmla="*/ 130 w 877"/>
                  <a:gd name="T99" fmla="*/ 553 h 826"/>
                  <a:gd name="T100" fmla="*/ 109 w 877"/>
                  <a:gd name="T101" fmla="*/ 535 h 826"/>
                  <a:gd name="T102" fmla="*/ 63 w 877"/>
                  <a:gd name="T103" fmla="*/ 517 h 826"/>
                  <a:gd name="T104" fmla="*/ 28 w 877"/>
                  <a:gd name="T105" fmla="*/ 499 h 826"/>
                  <a:gd name="T106" fmla="*/ 16 w 877"/>
                  <a:gd name="T107" fmla="*/ 482 h 826"/>
                  <a:gd name="T108" fmla="*/ 14 w 877"/>
                  <a:gd name="T109" fmla="*/ 439 h 826"/>
                  <a:gd name="T110" fmla="*/ 19 w 877"/>
                  <a:gd name="T111" fmla="*/ 352 h 826"/>
                  <a:gd name="T112" fmla="*/ 17 w 877"/>
                  <a:gd name="T113" fmla="*/ 258 h 826"/>
                  <a:gd name="T114" fmla="*/ 4 w 877"/>
                  <a:gd name="T115" fmla="*/ 20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80" name="Freeform 239"/>
              <p:cNvSpPr>
                <a:spLocks/>
              </p:cNvSpPr>
              <p:nvPr>
                <p:custDataLst>
                  <p:tags r:id="rId164"/>
                </p:custDataLst>
              </p:nvPr>
            </p:nvSpPr>
            <p:spPr bwMode="auto">
              <a:xfrm>
                <a:off x="5676832" y="2870844"/>
                <a:ext cx="149090" cy="304574"/>
              </a:xfrm>
              <a:custGeom>
                <a:avLst/>
                <a:gdLst>
                  <a:gd name="T0" fmla="*/ 103 w 206"/>
                  <a:gd name="T1" fmla="*/ 441 h 455"/>
                  <a:gd name="T2" fmla="*/ 125 w 206"/>
                  <a:gd name="T3" fmla="*/ 420 h 455"/>
                  <a:gd name="T4" fmla="*/ 140 w 206"/>
                  <a:gd name="T5" fmla="*/ 404 h 455"/>
                  <a:gd name="T6" fmla="*/ 147 w 206"/>
                  <a:gd name="T7" fmla="*/ 390 h 455"/>
                  <a:gd name="T8" fmla="*/ 152 w 206"/>
                  <a:gd name="T9" fmla="*/ 373 h 455"/>
                  <a:gd name="T10" fmla="*/ 154 w 206"/>
                  <a:gd name="T11" fmla="*/ 352 h 455"/>
                  <a:gd name="T12" fmla="*/ 153 w 206"/>
                  <a:gd name="T13" fmla="*/ 335 h 455"/>
                  <a:gd name="T14" fmla="*/ 156 w 206"/>
                  <a:gd name="T15" fmla="*/ 331 h 455"/>
                  <a:gd name="T16" fmla="*/ 168 w 206"/>
                  <a:gd name="T17" fmla="*/ 329 h 455"/>
                  <a:gd name="T18" fmla="*/ 185 w 206"/>
                  <a:gd name="T19" fmla="*/ 325 h 455"/>
                  <a:gd name="T20" fmla="*/ 196 w 206"/>
                  <a:gd name="T21" fmla="*/ 318 h 455"/>
                  <a:gd name="T22" fmla="*/ 203 w 206"/>
                  <a:gd name="T23" fmla="*/ 304 h 455"/>
                  <a:gd name="T24" fmla="*/ 206 w 206"/>
                  <a:gd name="T25" fmla="*/ 280 h 455"/>
                  <a:gd name="T26" fmla="*/ 202 w 206"/>
                  <a:gd name="T27" fmla="*/ 265 h 455"/>
                  <a:gd name="T28" fmla="*/ 193 w 206"/>
                  <a:gd name="T29" fmla="*/ 264 h 455"/>
                  <a:gd name="T30" fmla="*/ 177 w 206"/>
                  <a:gd name="T31" fmla="*/ 256 h 455"/>
                  <a:gd name="T32" fmla="*/ 155 w 206"/>
                  <a:gd name="T33" fmla="*/ 242 h 455"/>
                  <a:gd name="T34" fmla="*/ 140 w 206"/>
                  <a:gd name="T35" fmla="*/ 231 h 455"/>
                  <a:gd name="T36" fmla="*/ 130 w 206"/>
                  <a:gd name="T37" fmla="*/ 228 h 455"/>
                  <a:gd name="T38" fmla="*/ 119 w 206"/>
                  <a:gd name="T39" fmla="*/ 222 h 455"/>
                  <a:gd name="T40" fmla="*/ 101 w 206"/>
                  <a:gd name="T41" fmla="*/ 212 h 455"/>
                  <a:gd name="T42" fmla="*/ 95 w 206"/>
                  <a:gd name="T43" fmla="*/ 206 h 455"/>
                  <a:gd name="T44" fmla="*/ 95 w 206"/>
                  <a:gd name="T45" fmla="*/ 199 h 455"/>
                  <a:gd name="T46" fmla="*/ 104 w 206"/>
                  <a:gd name="T47" fmla="*/ 181 h 455"/>
                  <a:gd name="T48" fmla="*/ 119 w 206"/>
                  <a:gd name="T49" fmla="*/ 158 h 455"/>
                  <a:gd name="T50" fmla="*/ 134 w 206"/>
                  <a:gd name="T51" fmla="*/ 140 h 455"/>
                  <a:gd name="T52" fmla="*/ 136 w 206"/>
                  <a:gd name="T53" fmla="*/ 129 h 455"/>
                  <a:gd name="T54" fmla="*/ 126 w 206"/>
                  <a:gd name="T55" fmla="*/ 116 h 455"/>
                  <a:gd name="T56" fmla="*/ 115 w 206"/>
                  <a:gd name="T57" fmla="*/ 105 h 455"/>
                  <a:gd name="T58" fmla="*/ 108 w 206"/>
                  <a:gd name="T59" fmla="*/ 93 h 455"/>
                  <a:gd name="T60" fmla="*/ 107 w 206"/>
                  <a:gd name="T61" fmla="*/ 84 h 455"/>
                  <a:gd name="T62" fmla="*/ 111 w 206"/>
                  <a:gd name="T63" fmla="*/ 78 h 455"/>
                  <a:gd name="T64" fmla="*/ 116 w 206"/>
                  <a:gd name="T65" fmla="*/ 72 h 455"/>
                  <a:gd name="T66" fmla="*/ 123 w 206"/>
                  <a:gd name="T67" fmla="*/ 69 h 455"/>
                  <a:gd name="T68" fmla="*/ 126 w 206"/>
                  <a:gd name="T69" fmla="*/ 37 h 455"/>
                  <a:gd name="T70" fmla="*/ 110 w 206"/>
                  <a:gd name="T71" fmla="*/ 32 h 455"/>
                  <a:gd name="T72" fmla="*/ 87 w 206"/>
                  <a:gd name="T73" fmla="*/ 21 h 455"/>
                  <a:gd name="T74" fmla="*/ 53 w 206"/>
                  <a:gd name="T75" fmla="*/ 0 h 455"/>
                  <a:gd name="T76" fmla="*/ 47 w 206"/>
                  <a:gd name="T77" fmla="*/ 11 h 455"/>
                  <a:gd name="T78" fmla="*/ 34 w 206"/>
                  <a:gd name="T79" fmla="*/ 44 h 455"/>
                  <a:gd name="T80" fmla="*/ 28 w 206"/>
                  <a:gd name="T81" fmla="*/ 70 h 455"/>
                  <a:gd name="T82" fmla="*/ 22 w 206"/>
                  <a:gd name="T83" fmla="*/ 99 h 455"/>
                  <a:gd name="T84" fmla="*/ 20 w 206"/>
                  <a:gd name="T85" fmla="*/ 133 h 455"/>
                  <a:gd name="T86" fmla="*/ 20 w 206"/>
                  <a:gd name="T87" fmla="*/ 172 h 455"/>
                  <a:gd name="T88" fmla="*/ 12 w 206"/>
                  <a:gd name="T89" fmla="*/ 188 h 455"/>
                  <a:gd name="T90" fmla="*/ 8 w 206"/>
                  <a:gd name="T91" fmla="*/ 206 h 455"/>
                  <a:gd name="T92" fmla="*/ 0 w 206"/>
                  <a:gd name="T93" fmla="*/ 235 h 455"/>
                  <a:gd name="T94" fmla="*/ 22 w 206"/>
                  <a:gd name="T95" fmla="*/ 259 h 455"/>
                  <a:gd name="T96" fmla="*/ 41 w 206"/>
                  <a:gd name="T97" fmla="*/ 281 h 455"/>
                  <a:gd name="T98" fmla="*/ 55 w 206"/>
                  <a:gd name="T99" fmla="*/ 305 h 455"/>
                  <a:gd name="T100" fmla="*/ 66 w 206"/>
                  <a:gd name="T101" fmla="*/ 329 h 455"/>
                  <a:gd name="T102" fmla="*/ 75 w 206"/>
                  <a:gd name="T103" fmla="*/ 355 h 455"/>
                  <a:gd name="T104" fmla="*/ 82 w 206"/>
                  <a:gd name="T105" fmla="*/ 384 h 455"/>
                  <a:gd name="T106" fmla="*/ 93 w 20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81" name="Freeform 240"/>
              <p:cNvSpPr>
                <a:spLocks/>
              </p:cNvSpPr>
              <p:nvPr>
                <p:custDataLst>
                  <p:tags r:id="rId165"/>
                </p:custDataLst>
              </p:nvPr>
            </p:nvSpPr>
            <p:spPr bwMode="auto">
              <a:xfrm>
                <a:off x="4693854" y="3271490"/>
                <a:ext cx="368933" cy="277999"/>
              </a:xfrm>
              <a:custGeom>
                <a:avLst/>
                <a:gdLst>
                  <a:gd name="T0" fmla="*/ 326 w 518"/>
                  <a:gd name="T1" fmla="*/ 110 h 406"/>
                  <a:gd name="T2" fmla="*/ 326 w 518"/>
                  <a:gd name="T3" fmla="*/ 259 h 406"/>
                  <a:gd name="T4" fmla="*/ 315 w 518"/>
                  <a:gd name="T5" fmla="*/ 264 h 406"/>
                  <a:gd name="T6" fmla="*/ 291 w 518"/>
                  <a:gd name="T7" fmla="*/ 271 h 406"/>
                  <a:gd name="T8" fmla="*/ 246 w 518"/>
                  <a:gd name="T9" fmla="*/ 283 h 406"/>
                  <a:gd name="T10" fmla="*/ 253 w 518"/>
                  <a:gd name="T11" fmla="*/ 302 h 406"/>
                  <a:gd name="T12" fmla="*/ 265 w 518"/>
                  <a:gd name="T13" fmla="*/ 326 h 406"/>
                  <a:gd name="T14" fmla="*/ 269 w 518"/>
                  <a:gd name="T15" fmla="*/ 353 h 406"/>
                  <a:gd name="T16" fmla="*/ 272 w 518"/>
                  <a:gd name="T17" fmla="*/ 382 h 406"/>
                  <a:gd name="T18" fmla="*/ 52 w 518"/>
                  <a:gd name="T19" fmla="*/ 394 h 406"/>
                  <a:gd name="T20" fmla="*/ 22 w 518"/>
                  <a:gd name="T21" fmla="*/ 406 h 406"/>
                  <a:gd name="T22" fmla="*/ 5 w 518"/>
                  <a:gd name="T23" fmla="*/ 403 h 406"/>
                  <a:gd name="T24" fmla="*/ 1 w 518"/>
                  <a:gd name="T25" fmla="*/ 398 h 406"/>
                  <a:gd name="T26" fmla="*/ 1 w 518"/>
                  <a:gd name="T27" fmla="*/ 385 h 406"/>
                  <a:gd name="T28" fmla="*/ 4 w 518"/>
                  <a:gd name="T29" fmla="*/ 371 h 406"/>
                  <a:gd name="T30" fmla="*/ 11 w 518"/>
                  <a:gd name="T31" fmla="*/ 354 h 406"/>
                  <a:gd name="T32" fmla="*/ 20 w 518"/>
                  <a:gd name="T33" fmla="*/ 341 h 406"/>
                  <a:gd name="T34" fmla="*/ 30 w 518"/>
                  <a:gd name="T35" fmla="*/ 334 h 406"/>
                  <a:gd name="T36" fmla="*/ 38 w 518"/>
                  <a:gd name="T37" fmla="*/ 326 h 406"/>
                  <a:gd name="T38" fmla="*/ 44 w 518"/>
                  <a:gd name="T39" fmla="*/ 317 h 406"/>
                  <a:gd name="T40" fmla="*/ 49 w 518"/>
                  <a:gd name="T41" fmla="*/ 292 h 406"/>
                  <a:gd name="T42" fmla="*/ 56 w 518"/>
                  <a:gd name="T43" fmla="*/ 265 h 406"/>
                  <a:gd name="T44" fmla="*/ 62 w 518"/>
                  <a:gd name="T45" fmla="*/ 257 h 406"/>
                  <a:gd name="T46" fmla="*/ 74 w 518"/>
                  <a:gd name="T47" fmla="*/ 246 h 406"/>
                  <a:gd name="T48" fmla="*/ 92 w 518"/>
                  <a:gd name="T49" fmla="*/ 238 h 406"/>
                  <a:gd name="T50" fmla="*/ 107 w 518"/>
                  <a:gd name="T51" fmla="*/ 231 h 406"/>
                  <a:gd name="T52" fmla="*/ 122 w 518"/>
                  <a:gd name="T53" fmla="*/ 218 h 406"/>
                  <a:gd name="T54" fmla="*/ 136 w 518"/>
                  <a:gd name="T55" fmla="*/ 195 h 406"/>
                  <a:gd name="T56" fmla="*/ 150 w 518"/>
                  <a:gd name="T57" fmla="*/ 156 h 406"/>
                  <a:gd name="T58" fmla="*/ 162 w 518"/>
                  <a:gd name="T59" fmla="*/ 117 h 406"/>
                  <a:gd name="T60" fmla="*/ 172 w 518"/>
                  <a:gd name="T61" fmla="*/ 94 h 406"/>
                  <a:gd name="T62" fmla="*/ 186 w 518"/>
                  <a:gd name="T63" fmla="*/ 73 h 406"/>
                  <a:gd name="T64" fmla="*/ 201 w 518"/>
                  <a:gd name="T65" fmla="*/ 62 h 406"/>
                  <a:gd name="T66" fmla="*/ 213 w 518"/>
                  <a:gd name="T67" fmla="*/ 57 h 406"/>
                  <a:gd name="T68" fmla="*/ 219 w 518"/>
                  <a:gd name="T69" fmla="*/ 44 h 406"/>
                  <a:gd name="T70" fmla="*/ 223 w 518"/>
                  <a:gd name="T71" fmla="*/ 28 h 406"/>
                  <a:gd name="T72" fmla="*/ 228 w 518"/>
                  <a:gd name="T73" fmla="*/ 16 h 406"/>
                  <a:gd name="T74" fmla="*/ 239 w 518"/>
                  <a:gd name="T75" fmla="*/ 8 h 406"/>
                  <a:gd name="T76" fmla="*/ 511 w 518"/>
                  <a:gd name="T77" fmla="*/ 0 h 406"/>
                  <a:gd name="T78" fmla="*/ 515 w 518"/>
                  <a:gd name="T79" fmla="*/ 46 h 406"/>
                  <a:gd name="T80" fmla="*/ 518 w 518"/>
                  <a:gd name="T81" fmla="*/ 11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82" name="Freeform 241"/>
              <p:cNvSpPr>
                <a:spLocks/>
              </p:cNvSpPr>
              <p:nvPr>
                <p:custDataLst>
                  <p:tags r:id="rId166"/>
                </p:custDataLst>
              </p:nvPr>
            </p:nvSpPr>
            <p:spPr bwMode="auto">
              <a:xfrm>
                <a:off x="4643315" y="1736361"/>
                <a:ext cx="303233" cy="120602"/>
              </a:xfrm>
              <a:custGeom>
                <a:avLst/>
                <a:gdLst>
                  <a:gd name="T0" fmla="*/ 34 w 446"/>
                  <a:gd name="T1" fmla="*/ 61 h 178"/>
                  <a:gd name="T2" fmla="*/ 41 w 446"/>
                  <a:gd name="T3" fmla="*/ 42 h 178"/>
                  <a:gd name="T4" fmla="*/ 68 w 446"/>
                  <a:gd name="T5" fmla="*/ 37 h 178"/>
                  <a:gd name="T6" fmla="*/ 80 w 446"/>
                  <a:gd name="T7" fmla="*/ 18 h 178"/>
                  <a:gd name="T8" fmla="*/ 72 w 446"/>
                  <a:gd name="T9" fmla="*/ 14 h 178"/>
                  <a:gd name="T10" fmla="*/ 60 w 446"/>
                  <a:gd name="T11" fmla="*/ 0 h 178"/>
                  <a:gd name="T12" fmla="*/ 85 w 446"/>
                  <a:gd name="T13" fmla="*/ 10 h 178"/>
                  <a:gd name="T14" fmla="*/ 108 w 446"/>
                  <a:gd name="T15" fmla="*/ 39 h 178"/>
                  <a:gd name="T16" fmla="*/ 125 w 446"/>
                  <a:gd name="T17" fmla="*/ 62 h 178"/>
                  <a:gd name="T18" fmla="*/ 139 w 446"/>
                  <a:gd name="T19" fmla="*/ 67 h 178"/>
                  <a:gd name="T20" fmla="*/ 157 w 446"/>
                  <a:gd name="T21" fmla="*/ 63 h 178"/>
                  <a:gd name="T22" fmla="*/ 181 w 446"/>
                  <a:gd name="T23" fmla="*/ 45 h 178"/>
                  <a:gd name="T24" fmla="*/ 205 w 446"/>
                  <a:gd name="T25" fmla="*/ 23 h 178"/>
                  <a:gd name="T26" fmla="*/ 220 w 446"/>
                  <a:gd name="T27" fmla="*/ 31 h 178"/>
                  <a:gd name="T28" fmla="*/ 359 w 446"/>
                  <a:gd name="T29" fmla="*/ 11 h 178"/>
                  <a:gd name="T30" fmla="*/ 376 w 446"/>
                  <a:gd name="T31" fmla="*/ 23 h 178"/>
                  <a:gd name="T32" fmla="*/ 396 w 446"/>
                  <a:gd name="T33" fmla="*/ 22 h 178"/>
                  <a:gd name="T34" fmla="*/ 413 w 446"/>
                  <a:gd name="T35" fmla="*/ 37 h 178"/>
                  <a:gd name="T36" fmla="*/ 415 w 446"/>
                  <a:gd name="T37" fmla="*/ 43 h 178"/>
                  <a:gd name="T38" fmla="*/ 429 w 446"/>
                  <a:gd name="T39" fmla="*/ 54 h 178"/>
                  <a:gd name="T40" fmla="*/ 443 w 446"/>
                  <a:gd name="T41" fmla="*/ 68 h 178"/>
                  <a:gd name="T42" fmla="*/ 446 w 446"/>
                  <a:gd name="T43" fmla="*/ 80 h 178"/>
                  <a:gd name="T44" fmla="*/ 438 w 446"/>
                  <a:gd name="T45" fmla="*/ 96 h 178"/>
                  <a:gd name="T46" fmla="*/ 413 w 446"/>
                  <a:gd name="T47" fmla="*/ 111 h 178"/>
                  <a:gd name="T48" fmla="*/ 397 w 446"/>
                  <a:gd name="T49" fmla="*/ 120 h 178"/>
                  <a:gd name="T50" fmla="*/ 366 w 446"/>
                  <a:gd name="T51" fmla="*/ 123 h 178"/>
                  <a:gd name="T52" fmla="*/ 300 w 446"/>
                  <a:gd name="T53" fmla="*/ 146 h 178"/>
                  <a:gd name="T54" fmla="*/ 234 w 446"/>
                  <a:gd name="T55" fmla="*/ 171 h 178"/>
                  <a:gd name="T56" fmla="*/ 199 w 446"/>
                  <a:gd name="T57" fmla="*/ 178 h 178"/>
                  <a:gd name="T58" fmla="*/ 177 w 446"/>
                  <a:gd name="T59" fmla="*/ 174 h 178"/>
                  <a:gd name="T60" fmla="*/ 172 w 446"/>
                  <a:gd name="T61" fmla="*/ 164 h 178"/>
                  <a:gd name="T62" fmla="*/ 170 w 446"/>
                  <a:gd name="T63" fmla="*/ 161 h 178"/>
                  <a:gd name="T64" fmla="*/ 156 w 446"/>
                  <a:gd name="T65" fmla="*/ 161 h 178"/>
                  <a:gd name="T66" fmla="*/ 139 w 446"/>
                  <a:gd name="T67" fmla="*/ 160 h 178"/>
                  <a:gd name="T68" fmla="*/ 100 w 446"/>
                  <a:gd name="T69" fmla="*/ 147 h 178"/>
                  <a:gd name="T70" fmla="*/ 85 w 446"/>
                  <a:gd name="T71" fmla="*/ 137 h 178"/>
                  <a:gd name="T72" fmla="*/ 81 w 446"/>
                  <a:gd name="T73" fmla="*/ 125 h 178"/>
                  <a:gd name="T74" fmla="*/ 87 w 446"/>
                  <a:gd name="T75" fmla="*/ 111 h 178"/>
                  <a:gd name="T76" fmla="*/ 27 w 446"/>
                  <a:gd name="T77" fmla="*/ 103 h 178"/>
                  <a:gd name="T78" fmla="*/ 9 w 446"/>
                  <a:gd name="T79" fmla="*/ 105 h 178"/>
                  <a:gd name="T80" fmla="*/ 0 w 446"/>
                  <a:gd name="T81" fmla="*/ 80 h 178"/>
                  <a:gd name="T82" fmla="*/ 60 w 446"/>
                  <a:gd name="T83" fmla="*/ 86 h 178"/>
                  <a:gd name="T84" fmla="*/ 87 w 446"/>
                  <a:gd name="T85" fmla="*/ 80 h 178"/>
                  <a:gd name="T86" fmla="*/ 23 w 446"/>
                  <a:gd name="T87" fmla="*/ 68 h 178"/>
                  <a:gd name="T88" fmla="*/ 16 w 446"/>
                  <a:gd name="T89" fmla="*/ 5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FF66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83" name="Freeform 242"/>
              <p:cNvSpPr>
                <a:spLocks/>
              </p:cNvSpPr>
              <p:nvPr>
                <p:custDataLst>
                  <p:tags r:id="rId167"/>
                </p:custDataLst>
              </p:nvPr>
            </p:nvSpPr>
            <p:spPr bwMode="auto">
              <a:xfrm>
                <a:off x="5904256" y="2075684"/>
                <a:ext cx="22743" cy="73588"/>
              </a:xfrm>
              <a:custGeom>
                <a:avLst/>
                <a:gdLst>
                  <a:gd name="T0" fmla="*/ 0 w 28"/>
                  <a:gd name="T1" fmla="*/ 73 h 73"/>
                  <a:gd name="T2" fmla="*/ 2 w 28"/>
                  <a:gd name="T3" fmla="*/ 47 h 73"/>
                  <a:gd name="T4" fmla="*/ 6 w 28"/>
                  <a:gd name="T5" fmla="*/ 28 h 73"/>
                  <a:gd name="T6" fmla="*/ 7 w 28"/>
                  <a:gd name="T7" fmla="*/ 20 h 73"/>
                  <a:gd name="T8" fmla="*/ 6 w 28"/>
                  <a:gd name="T9" fmla="*/ 13 h 73"/>
                  <a:gd name="T10" fmla="*/ 4 w 28"/>
                  <a:gd name="T11" fmla="*/ 7 h 73"/>
                  <a:gd name="T12" fmla="*/ 0 w 28"/>
                  <a:gd name="T13" fmla="*/ 0 h 73"/>
                  <a:gd name="T14" fmla="*/ 28 w 28"/>
                  <a:gd name="T15" fmla="*/ 0 h 73"/>
                  <a:gd name="T16" fmla="*/ 22 w 28"/>
                  <a:gd name="T17" fmla="*/ 16 h 73"/>
                  <a:gd name="T18" fmla="*/ 17 w 28"/>
                  <a:gd name="T19" fmla="*/ 30 h 73"/>
                  <a:gd name="T20" fmla="*/ 12 w 28"/>
                  <a:gd name="T21" fmla="*/ 43 h 73"/>
                  <a:gd name="T22" fmla="*/ 7 w 28"/>
                  <a:gd name="T23" fmla="*/ 55 h 73"/>
                  <a:gd name="T24" fmla="*/ 0 w 28"/>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184" name="Freeform 243"/>
              <p:cNvSpPr>
                <a:spLocks/>
              </p:cNvSpPr>
              <p:nvPr>
                <p:custDataLst>
                  <p:tags r:id="rId168"/>
                </p:custDataLst>
              </p:nvPr>
            </p:nvSpPr>
            <p:spPr bwMode="auto">
              <a:xfrm>
                <a:off x="5724844" y="1642332"/>
                <a:ext cx="373987" cy="508984"/>
              </a:xfrm>
              <a:custGeom>
                <a:avLst/>
                <a:gdLst>
                  <a:gd name="T0" fmla="*/ 419 w 531"/>
                  <a:gd name="T1" fmla="*/ 203 h 757"/>
                  <a:gd name="T2" fmla="*/ 406 w 531"/>
                  <a:gd name="T3" fmla="*/ 221 h 757"/>
                  <a:gd name="T4" fmla="*/ 404 w 531"/>
                  <a:gd name="T5" fmla="*/ 237 h 757"/>
                  <a:gd name="T6" fmla="*/ 382 w 531"/>
                  <a:gd name="T7" fmla="*/ 275 h 757"/>
                  <a:gd name="T8" fmla="*/ 325 w 531"/>
                  <a:gd name="T9" fmla="*/ 306 h 757"/>
                  <a:gd name="T10" fmla="*/ 252 w 531"/>
                  <a:gd name="T11" fmla="*/ 354 h 757"/>
                  <a:gd name="T12" fmla="*/ 237 w 531"/>
                  <a:gd name="T13" fmla="*/ 369 h 757"/>
                  <a:gd name="T14" fmla="*/ 245 w 531"/>
                  <a:gd name="T15" fmla="*/ 381 h 757"/>
                  <a:gd name="T16" fmla="*/ 240 w 531"/>
                  <a:gd name="T17" fmla="*/ 424 h 757"/>
                  <a:gd name="T18" fmla="*/ 239 w 531"/>
                  <a:gd name="T19" fmla="*/ 449 h 757"/>
                  <a:gd name="T20" fmla="*/ 262 w 531"/>
                  <a:gd name="T21" fmla="*/ 468 h 757"/>
                  <a:gd name="T22" fmla="*/ 320 w 531"/>
                  <a:gd name="T23" fmla="*/ 485 h 757"/>
                  <a:gd name="T24" fmla="*/ 332 w 531"/>
                  <a:gd name="T25" fmla="*/ 505 h 757"/>
                  <a:gd name="T26" fmla="*/ 310 w 531"/>
                  <a:gd name="T27" fmla="*/ 531 h 757"/>
                  <a:gd name="T28" fmla="*/ 272 w 531"/>
                  <a:gd name="T29" fmla="*/ 547 h 757"/>
                  <a:gd name="T30" fmla="*/ 265 w 531"/>
                  <a:gd name="T31" fmla="*/ 560 h 757"/>
                  <a:gd name="T32" fmla="*/ 252 w 531"/>
                  <a:gd name="T33" fmla="*/ 631 h 757"/>
                  <a:gd name="T34" fmla="*/ 239 w 531"/>
                  <a:gd name="T35" fmla="*/ 721 h 757"/>
                  <a:gd name="T36" fmla="*/ 173 w 531"/>
                  <a:gd name="T37" fmla="*/ 727 h 757"/>
                  <a:gd name="T38" fmla="*/ 152 w 531"/>
                  <a:gd name="T39" fmla="*/ 738 h 757"/>
                  <a:gd name="T40" fmla="*/ 153 w 531"/>
                  <a:gd name="T41" fmla="*/ 757 h 757"/>
                  <a:gd name="T42" fmla="*/ 106 w 531"/>
                  <a:gd name="T43" fmla="*/ 757 h 757"/>
                  <a:gd name="T44" fmla="*/ 95 w 531"/>
                  <a:gd name="T45" fmla="*/ 752 h 757"/>
                  <a:gd name="T46" fmla="*/ 71 w 531"/>
                  <a:gd name="T47" fmla="*/ 718 h 757"/>
                  <a:gd name="T48" fmla="*/ 41 w 531"/>
                  <a:gd name="T49" fmla="*/ 640 h 757"/>
                  <a:gd name="T50" fmla="*/ 34 w 531"/>
                  <a:gd name="T51" fmla="*/ 597 h 757"/>
                  <a:gd name="T52" fmla="*/ 14 w 531"/>
                  <a:gd name="T53" fmla="*/ 586 h 757"/>
                  <a:gd name="T54" fmla="*/ 19 w 531"/>
                  <a:gd name="T55" fmla="*/ 561 h 757"/>
                  <a:gd name="T56" fmla="*/ 36 w 531"/>
                  <a:gd name="T57" fmla="*/ 538 h 757"/>
                  <a:gd name="T58" fmla="*/ 53 w 531"/>
                  <a:gd name="T59" fmla="*/ 504 h 757"/>
                  <a:gd name="T60" fmla="*/ 61 w 531"/>
                  <a:gd name="T61" fmla="*/ 471 h 757"/>
                  <a:gd name="T62" fmla="*/ 64 w 531"/>
                  <a:gd name="T63" fmla="*/ 441 h 757"/>
                  <a:gd name="T64" fmla="*/ 58 w 531"/>
                  <a:gd name="T65" fmla="*/ 408 h 757"/>
                  <a:gd name="T66" fmla="*/ 43 w 531"/>
                  <a:gd name="T67" fmla="*/ 377 h 757"/>
                  <a:gd name="T68" fmla="*/ 74 w 531"/>
                  <a:gd name="T69" fmla="*/ 276 h 757"/>
                  <a:gd name="T70" fmla="*/ 103 w 531"/>
                  <a:gd name="T71" fmla="*/ 275 h 757"/>
                  <a:gd name="T72" fmla="*/ 113 w 531"/>
                  <a:gd name="T73" fmla="*/ 234 h 757"/>
                  <a:gd name="T74" fmla="*/ 137 w 531"/>
                  <a:gd name="T75" fmla="*/ 192 h 757"/>
                  <a:gd name="T76" fmla="*/ 180 w 531"/>
                  <a:gd name="T77" fmla="*/ 145 h 757"/>
                  <a:gd name="T78" fmla="*/ 198 w 531"/>
                  <a:gd name="T79" fmla="*/ 111 h 757"/>
                  <a:gd name="T80" fmla="*/ 228 w 531"/>
                  <a:gd name="T81" fmla="*/ 60 h 757"/>
                  <a:gd name="T82" fmla="*/ 249 w 531"/>
                  <a:gd name="T83" fmla="*/ 43 h 757"/>
                  <a:gd name="T84" fmla="*/ 309 w 531"/>
                  <a:gd name="T85" fmla="*/ 29 h 757"/>
                  <a:gd name="T86" fmla="*/ 368 w 531"/>
                  <a:gd name="T87" fmla="*/ 13 h 757"/>
                  <a:gd name="T88" fmla="*/ 401 w 531"/>
                  <a:gd name="T89" fmla="*/ 5 h 757"/>
                  <a:gd name="T90" fmla="*/ 431 w 531"/>
                  <a:gd name="T91" fmla="*/ 32 h 757"/>
                  <a:gd name="T92" fmla="*/ 457 w 531"/>
                  <a:gd name="T93" fmla="*/ 42 h 757"/>
                  <a:gd name="T94" fmla="*/ 513 w 531"/>
                  <a:gd name="T95" fmla="*/ 111 h 757"/>
                  <a:gd name="T96" fmla="*/ 528 w 531"/>
                  <a:gd name="T97" fmla="*/ 15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185" name="Freeform 244"/>
              <p:cNvSpPr>
                <a:spLocks/>
              </p:cNvSpPr>
              <p:nvPr>
                <p:custDataLst>
                  <p:tags r:id="rId169"/>
                </p:custDataLst>
              </p:nvPr>
            </p:nvSpPr>
            <p:spPr bwMode="auto">
              <a:xfrm>
                <a:off x="5944687" y="2047067"/>
                <a:ext cx="42959" cy="73588"/>
              </a:xfrm>
              <a:custGeom>
                <a:avLst/>
                <a:gdLst>
                  <a:gd name="T0" fmla="*/ 0 w 60"/>
                  <a:gd name="T1" fmla="*/ 37 h 51"/>
                  <a:gd name="T2" fmla="*/ 6 w 60"/>
                  <a:gd name="T3" fmla="*/ 30 h 51"/>
                  <a:gd name="T4" fmla="*/ 15 w 60"/>
                  <a:gd name="T5" fmla="*/ 19 h 51"/>
                  <a:gd name="T6" fmla="*/ 20 w 60"/>
                  <a:gd name="T7" fmla="*/ 13 h 51"/>
                  <a:gd name="T8" fmla="*/ 27 w 60"/>
                  <a:gd name="T9" fmla="*/ 8 h 51"/>
                  <a:gd name="T10" fmla="*/ 33 w 60"/>
                  <a:gd name="T11" fmla="*/ 4 h 51"/>
                  <a:gd name="T12" fmla="*/ 40 w 60"/>
                  <a:gd name="T13" fmla="*/ 0 h 51"/>
                  <a:gd name="T14" fmla="*/ 50 w 60"/>
                  <a:gd name="T15" fmla="*/ 7 h 51"/>
                  <a:gd name="T16" fmla="*/ 60 w 60"/>
                  <a:gd name="T17" fmla="*/ 13 h 51"/>
                  <a:gd name="T18" fmla="*/ 59 w 60"/>
                  <a:gd name="T19" fmla="*/ 20 h 51"/>
                  <a:gd name="T20" fmla="*/ 56 w 60"/>
                  <a:gd name="T21" fmla="*/ 29 h 51"/>
                  <a:gd name="T22" fmla="*/ 54 w 60"/>
                  <a:gd name="T23" fmla="*/ 34 h 51"/>
                  <a:gd name="T24" fmla="*/ 52 w 60"/>
                  <a:gd name="T25" fmla="*/ 38 h 51"/>
                  <a:gd name="T26" fmla="*/ 49 w 60"/>
                  <a:gd name="T27" fmla="*/ 42 h 51"/>
                  <a:gd name="T28" fmla="*/ 45 w 60"/>
                  <a:gd name="T29" fmla="*/ 45 h 51"/>
                  <a:gd name="T30" fmla="*/ 41 w 60"/>
                  <a:gd name="T31" fmla="*/ 48 h 51"/>
                  <a:gd name="T32" fmla="*/ 37 w 60"/>
                  <a:gd name="T33" fmla="*/ 50 h 51"/>
                  <a:gd name="T34" fmla="*/ 31 w 60"/>
                  <a:gd name="T35" fmla="*/ 51 h 51"/>
                  <a:gd name="T36" fmla="*/ 27 w 60"/>
                  <a:gd name="T37" fmla="*/ 51 h 51"/>
                  <a:gd name="T38" fmla="*/ 20 w 60"/>
                  <a:gd name="T39" fmla="*/ 50 h 51"/>
                  <a:gd name="T40" fmla="*/ 15 w 60"/>
                  <a:gd name="T41" fmla="*/ 47 h 51"/>
                  <a:gd name="T42" fmla="*/ 7 w 60"/>
                  <a:gd name="T43" fmla="*/ 43 h 51"/>
                  <a:gd name="T44" fmla="*/ 0 w 60"/>
                  <a:gd name="T45"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186" name="Freeform 245"/>
              <p:cNvSpPr>
                <a:spLocks/>
              </p:cNvSpPr>
              <p:nvPr>
                <p:custDataLst>
                  <p:tags r:id="rId170"/>
                </p:custDataLst>
              </p:nvPr>
            </p:nvSpPr>
            <p:spPr bwMode="auto">
              <a:xfrm>
                <a:off x="5060259" y="2255566"/>
                <a:ext cx="45485" cy="73588"/>
              </a:xfrm>
              <a:custGeom>
                <a:avLst/>
                <a:gdLst>
                  <a:gd name="T0" fmla="*/ 59 w 66"/>
                  <a:gd name="T1" fmla="*/ 48 h 51"/>
                  <a:gd name="T2" fmla="*/ 42 w 66"/>
                  <a:gd name="T3" fmla="*/ 50 h 51"/>
                  <a:gd name="T4" fmla="*/ 22 w 66"/>
                  <a:gd name="T5" fmla="*/ 51 h 51"/>
                  <a:gd name="T6" fmla="*/ 17 w 66"/>
                  <a:gd name="T7" fmla="*/ 50 h 51"/>
                  <a:gd name="T8" fmla="*/ 13 w 66"/>
                  <a:gd name="T9" fmla="*/ 49 h 51"/>
                  <a:gd name="T10" fmla="*/ 10 w 66"/>
                  <a:gd name="T11" fmla="*/ 48 h 51"/>
                  <a:gd name="T12" fmla="*/ 7 w 66"/>
                  <a:gd name="T13" fmla="*/ 46 h 51"/>
                  <a:gd name="T14" fmla="*/ 3 w 66"/>
                  <a:gd name="T15" fmla="*/ 43 h 51"/>
                  <a:gd name="T16" fmla="*/ 1 w 66"/>
                  <a:gd name="T17" fmla="*/ 40 h 51"/>
                  <a:gd name="T18" fmla="*/ 0 w 66"/>
                  <a:gd name="T19" fmla="*/ 35 h 51"/>
                  <a:gd name="T20" fmla="*/ 0 w 66"/>
                  <a:gd name="T21" fmla="*/ 30 h 51"/>
                  <a:gd name="T22" fmla="*/ 4 w 66"/>
                  <a:gd name="T23" fmla="*/ 29 h 51"/>
                  <a:gd name="T24" fmla="*/ 10 w 66"/>
                  <a:gd name="T25" fmla="*/ 27 h 51"/>
                  <a:gd name="T26" fmla="*/ 14 w 66"/>
                  <a:gd name="T27" fmla="*/ 24 h 51"/>
                  <a:gd name="T28" fmla="*/ 19 w 66"/>
                  <a:gd name="T29" fmla="*/ 20 h 51"/>
                  <a:gd name="T30" fmla="*/ 26 w 66"/>
                  <a:gd name="T31" fmla="*/ 10 h 51"/>
                  <a:gd name="T32" fmla="*/ 33 w 66"/>
                  <a:gd name="T33" fmla="*/ 0 h 51"/>
                  <a:gd name="T34" fmla="*/ 46 w 66"/>
                  <a:gd name="T35" fmla="*/ 1 h 51"/>
                  <a:gd name="T36" fmla="*/ 52 w 66"/>
                  <a:gd name="T37" fmla="*/ 2 h 51"/>
                  <a:gd name="T38" fmla="*/ 56 w 66"/>
                  <a:gd name="T39" fmla="*/ 3 h 51"/>
                  <a:gd name="T40" fmla="*/ 66 w 66"/>
                  <a:gd name="T41" fmla="*/ 0 h 51"/>
                  <a:gd name="T42" fmla="*/ 65 w 66"/>
                  <a:gd name="T43" fmla="*/ 13 h 51"/>
                  <a:gd name="T44" fmla="*/ 63 w 66"/>
                  <a:gd name="T45" fmla="*/ 24 h 51"/>
                  <a:gd name="T46" fmla="*/ 60 w 66"/>
                  <a:gd name="T47" fmla="*/ 36 h 51"/>
                  <a:gd name="T48" fmla="*/ 59 w 66"/>
                  <a:gd name="T49"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187" name="Freeform 246"/>
              <p:cNvSpPr>
                <a:spLocks/>
              </p:cNvSpPr>
              <p:nvPr>
                <p:custDataLst>
                  <p:tags r:id="rId171"/>
                </p:custDataLst>
              </p:nvPr>
            </p:nvSpPr>
            <p:spPr bwMode="auto">
              <a:xfrm>
                <a:off x="6576421" y="2936255"/>
                <a:ext cx="80862" cy="73588"/>
              </a:xfrm>
              <a:custGeom>
                <a:avLst/>
                <a:gdLst>
                  <a:gd name="T0" fmla="*/ 0 w 113"/>
                  <a:gd name="T1" fmla="*/ 44 h 74"/>
                  <a:gd name="T2" fmla="*/ 20 w 113"/>
                  <a:gd name="T3" fmla="*/ 74 h 74"/>
                  <a:gd name="T4" fmla="*/ 37 w 113"/>
                  <a:gd name="T5" fmla="*/ 69 h 74"/>
                  <a:gd name="T6" fmla="*/ 51 w 113"/>
                  <a:gd name="T7" fmla="*/ 65 h 74"/>
                  <a:gd name="T8" fmla="*/ 64 w 113"/>
                  <a:gd name="T9" fmla="*/ 59 h 74"/>
                  <a:gd name="T10" fmla="*/ 74 w 113"/>
                  <a:gd name="T11" fmla="*/ 53 h 74"/>
                  <a:gd name="T12" fmla="*/ 78 w 113"/>
                  <a:gd name="T13" fmla="*/ 49 h 74"/>
                  <a:gd name="T14" fmla="*/ 83 w 113"/>
                  <a:gd name="T15" fmla="*/ 45 h 74"/>
                  <a:gd name="T16" fmla="*/ 86 w 113"/>
                  <a:gd name="T17" fmla="*/ 41 h 74"/>
                  <a:gd name="T18" fmla="*/ 88 w 113"/>
                  <a:gd name="T19" fmla="*/ 37 h 74"/>
                  <a:gd name="T20" fmla="*/ 90 w 113"/>
                  <a:gd name="T21" fmla="*/ 32 h 74"/>
                  <a:gd name="T22" fmla="*/ 91 w 113"/>
                  <a:gd name="T23" fmla="*/ 26 h 74"/>
                  <a:gd name="T24" fmla="*/ 93 w 113"/>
                  <a:gd name="T25" fmla="*/ 19 h 74"/>
                  <a:gd name="T26" fmla="*/ 94 w 113"/>
                  <a:gd name="T27" fmla="*/ 13 h 74"/>
                  <a:gd name="T28" fmla="*/ 99 w 113"/>
                  <a:gd name="T29" fmla="*/ 12 h 74"/>
                  <a:gd name="T30" fmla="*/ 106 w 113"/>
                  <a:gd name="T31" fmla="*/ 9 h 74"/>
                  <a:gd name="T32" fmla="*/ 108 w 113"/>
                  <a:gd name="T33" fmla="*/ 7 h 74"/>
                  <a:gd name="T34" fmla="*/ 111 w 113"/>
                  <a:gd name="T35" fmla="*/ 5 h 74"/>
                  <a:gd name="T36" fmla="*/ 112 w 113"/>
                  <a:gd name="T37" fmla="*/ 3 h 74"/>
                  <a:gd name="T38" fmla="*/ 113 w 113"/>
                  <a:gd name="T39" fmla="*/ 0 h 74"/>
                  <a:gd name="T40" fmla="*/ 98 w 113"/>
                  <a:gd name="T41" fmla="*/ 4 h 74"/>
                  <a:gd name="T42" fmla="*/ 82 w 113"/>
                  <a:gd name="T43" fmla="*/ 8 h 74"/>
                  <a:gd name="T44" fmla="*/ 65 w 113"/>
                  <a:gd name="T45" fmla="*/ 13 h 74"/>
                  <a:gd name="T46" fmla="*/ 49 w 113"/>
                  <a:gd name="T47" fmla="*/ 19 h 74"/>
                  <a:gd name="T48" fmla="*/ 20 w 113"/>
                  <a:gd name="T49" fmla="*/ 33 h 74"/>
                  <a:gd name="T50" fmla="*/ 0 w 113"/>
                  <a:gd name="T51"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FF66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88" name="Freeform 247"/>
              <p:cNvSpPr>
                <a:spLocks/>
              </p:cNvSpPr>
              <p:nvPr>
                <p:custDataLst>
                  <p:tags r:id="rId172"/>
                </p:custDataLst>
              </p:nvPr>
            </p:nvSpPr>
            <p:spPr bwMode="auto">
              <a:xfrm>
                <a:off x="5952269" y="3956268"/>
                <a:ext cx="518021" cy="314793"/>
              </a:xfrm>
              <a:custGeom>
                <a:avLst/>
                <a:gdLst>
                  <a:gd name="T0" fmla="*/ 98 w 746"/>
                  <a:gd name="T1" fmla="*/ 452 h 469"/>
                  <a:gd name="T2" fmla="*/ 54 w 746"/>
                  <a:gd name="T3" fmla="*/ 440 h 469"/>
                  <a:gd name="T4" fmla="*/ 21 w 746"/>
                  <a:gd name="T5" fmla="*/ 429 h 469"/>
                  <a:gd name="T6" fmla="*/ 5 w 746"/>
                  <a:gd name="T7" fmla="*/ 413 h 469"/>
                  <a:gd name="T8" fmla="*/ 0 w 746"/>
                  <a:gd name="T9" fmla="*/ 363 h 469"/>
                  <a:gd name="T10" fmla="*/ 5 w 746"/>
                  <a:gd name="T11" fmla="*/ 309 h 469"/>
                  <a:gd name="T12" fmla="*/ 23 w 746"/>
                  <a:gd name="T13" fmla="*/ 273 h 469"/>
                  <a:gd name="T14" fmla="*/ 56 w 746"/>
                  <a:gd name="T15" fmla="*/ 228 h 469"/>
                  <a:gd name="T16" fmla="*/ 121 w 746"/>
                  <a:gd name="T17" fmla="*/ 204 h 469"/>
                  <a:gd name="T18" fmla="*/ 166 w 746"/>
                  <a:gd name="T19" fmla="*/ 188 h 469"/>
                  <a:gd name="T20" fmla="*/ 235 w 746"/>
                  <a:gd name="T21" fmla="*/ 173 h 469"/>
                  <a:gd name="T22" fmla="*/ 262 w 746"/>
                  <a:gd name="T23" fmla="*/ 153 h 469"/>
                  <a:gd name="T24" fmla="*/ 267 w 746"/>
                  <a:gd name="T25" fmla="*/ 136 h 469"/>
                  <a:gd name="T26" fmla="*/ 292 w 746"/>
                  <a:gd name="T27" fmla="*/ 120 h 469"/>
                  <a:gd name="T28" fmla="*/ 332 w 746"/>
                  <a:gd name="T29" fmla="*/ 115 h 469"/>
                  <a:gd name="T30" fmla="*/ 359 w 746"/>
                  <a:gd name="T31" fmla="*/ 101 h 469"/>
                  <a:gd name="T32" fmla="*/ 389 w 746"/>
                  <a:gd name="T33" fmla="*/ 67 h 469"/>
                  <a:gd name="T34" fmla="*/ 425 w 746"/>
                  <a:gd name="T35" fmla="*/ 22 h 469"/>
                  <a:gd name="T36" fmla="*/ 450 w 746"/>
                  <a:gd name="T37" fmla="*/ 6 h 469"/>
                  <a:gd name="T38" fmla="*/ 486 w 746"/>
                  <a:gd name="T39" fmla="*/ 0 h 469"/>
                  <a:gd name="T40" fmla="*/ 507 w 746"/>
                  <a:gd name="T41" fmla="*/ 29 h 469"/>
                  <a:gd name="T42" fmla="*/ 532 w 746"/>
                  <a:gd name="T43" fmla="*/ 53 h 469"/>
                  <a:gd name="T44" fmla="*/ 553 w 746"/>
                  <a:gd name="T45" fmla="*/ 107 h 469"/>
                  <a:gd name="T46" fmla="*/ 579 w 746"/>
                  <a:gd name="T47" fmla="*/ 159 h 469"/>
                  <a:gd name="T48" fmla="*/ 613 w 746"/>
                  <a:gd name="T49" fmla="*/ 172 h 469"/>
                  <a:gd name="T50" fmla="*/ 628 w 746"/>
                  <a:gd name="T51" fmla="*/ 193 h 469"/>
                  <a:gd name="T52" fmla="*/ 650 w 746"/>
                  <a:gd name="T53" fmla="*/ 233 h 469"/>
                  <a:gd name="T54" fmla="*/ 702 w 746"/>
                  <a:gd name="T55" fmla="*/ 279 h 469"/>
                  <a:gd name="T56" fmla="*/ 741 w 746"/>
                  <a:gd name="T57" fmla="*/ 315 h 469"/>
                  <a:gd name="T58" fmla="*/ 711 w 746"/>
                  <a:gd name="T59" fmla="*/ 345 h 469"/>
                  <a:gd name="T60" fmla="*/ 691 w 746"/>
                  <a:gd name="T61" fmla="*/ 342 h 469"/>
                  <a:gd name="T62" fmla="*/ 679 w 746"/>
                  <a:gd name="T63" fmla="*/ 321 h 469"/>
                  <a:gd name="T64" fmla="*/ 651 w 746"/>
                  <a:gd name="T65" fmla="*/ 330 h 469"/>
                  <a:gd name="T66" fmla="*/ 639 w 746"/>
                  <a:gd name="T67" fmla="*/ 352 h 469"/>
                  <a:gd name="T68" fmla="*/ 604 w 746"/>
                  <a:gd name="T69" fmla="*/ 356 h 469"/>
                  <a:gd name="T70" fmla="*/ 553 w 746"/>
                  <a:gd name="T71" fmla="*/ 356 h 469"/>
                  <a:gd name="T72" fmla="*/ 522 w 746"/>
                  <a:gd name="T73" fmla="*/ 365 h 469"/>
                  <a:gd name="T74" fmla="*/ 496 w 746"/>
                  <a:gd name="T75" fmla="*/ 387 h 469"/>
                  <a:gd name="T76" fmla="*/ 486 w 746"/>
                  <a:gd name="T77" fmla="*/ 394 h 469"/>
                  <a:gd name="T78" fmla="*/ 426 w 746"/>
                  <a:gd name="T79" fmla="*/ 400 h 469"/>
                  <a:gd name="T80" fmla="*/ 396 w 746"/>
                  <a:gd name="T81" fmla="*/ 392 h 469"/>
                  <a:gd name="T82" fmla="*/ 349 w 746"/>
                  <a:gd name="T83" fmla="*/ 354 h 469"/>
                  <a:gd name="T84" fmla="*/ 319 w 746"/>
                  <a:gd name="T85" fmla="*/ 345 h 469"/>
                  <a:gd name="T86" fmla="*/ 291 w 746"/>
                  <a:gd name="T87" fmla="*/ 355 h 469"/>
                  <a:gd name="T88" fmla="*/ 266 w 746"/>
                  <a:gd name="T89" fmla="*/ 377 h 469"/>
                  <a:gd name="T90" fmla="*/ 227 w 746"/>
                  <a:gd name="T91" fmla="*/ 437 h 469"/>
                  <a:gd name="T92" fmla="*/ 150 w 746"/>
                  <a:gd name="T93" fmla="*/ 439 h 469"/>
                  <a:gd name="T94" fmla="*/ 135 w 746"/>
                  <a:gd name="T95" fmla="*/ 44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89" name="Freeform 248"/>
              <p:cNvSpPr>
                <a:spLocks/>
              </p:cNvSpPr>
              <p:nvPr>
                <p:custDataLst>
                  <p:tags r:id="rId173"/>
                </p:custDataLst>
              </p:nvPr>
            </p:nvSpPr>
            <p:spPr bwMode="auto">
              <a:xfrm>
                <a:off x="5851191" y="4172944"/>
                <a:ext cx="795985" cy="711351"/>
              </a:xfrm>
              <a:custGeom>
                <a:avLst/>
                <a:gdLst>
                  <a:gd name="T0" fmla="*/ 902 w 1145"/>
                  <a:gd name="T1" fmla="*/ 57 h 1053"/>
                  <a:gd name="T2" fmla="*/ 993 w 1145"/>
                  <a:gd name="T3" fmla="*/ 66 h 1053"/>
                  <a:gd name="T4" fmla="*/ 1080 w 1145"/>
                  <a:gd name="T5" fmla="*/ 81 h 1053"/>
                  <a:gd name="T6" fmla="*/ 1126 w 1145"/>
                  <a:gd name="T7" fmla="*/ 175 h 1053"/>
                  <a:gd name="T8" fmla="*/ 1133 w 1145"/>
                  <a:gd name="T9" fmla="*/ 211 h 1053"/>
                  <a:gd name="T10" fmla="*/ 1058 w 1145"/>
                  <a:gd name="T11" fmla="*/ 272 h 1053"/>
                  <a:gd name="T12" fmla="*/ 1045 w 1145"/>
                  <a:gd name="T13" fmla="*/ 360 h 1053"/>
                  <a:gd name="T14" fmla="*/ 1003 w 1145"/>
                  <a:gd name="T15" fmla="*/ 440 h 1053"/>
                  <a:gd name="T16" fmla="*/ 990 w 1145"/>
                  <a:gd name="T17" fmla="*/ 476 h 1053"/>
                  <a:gd name="T18" fmla="*/ 1019 w 1145"/>
                  <a:gd name="T19" fmla="*/ 576 h 1053"/>
                  <a:gd name="T20" fmla="*/ 1026 w 1145"/>
                  <a:gd name="T21" fmla="*/ 664 h 1053"/>
                  <a:gd name="T22" fmla="*/ 1047 w 1145"/>
                  <a:gd name="T23" fmla="*/ 731 h 1053"/>
                  <a:gd name="T24" fmla="*/ 1079 w 1145"/>
                  <a:gd name="T25" fmla="*/ 765 h 1053"/>
                  <a:gd name="T26" fmla="*/ 1092 w 1145"/>
                  <a:gd name="T27" fmla="*/ 825 h 1053"/>
                  <a:gd name="T28" fmla="*/ 1040 w 1145"/>
                  <a:gd name="T29" fmla="*/ 844 h 1053"/>
                  <a:gd name="T30" fmla="*/ 997 w 1145"/>
                  <a:gd name="T31" fmla="*/ 856 h 1053"/>
                  <a:gd name="T32" fmla="*/ 960 w 1145"/>
                  <a:gd name="T33" fmla="*/ 992 h 1053"/>
                  <a:gd name="T34" fmla="*/ 930 w 1145"/>
                  <a:gd name="T35" fmla="*/ 1026 h 1053"/>
                  <a:gd name="T36" fmla="*/ 902 w 1145"/>
                  <a:gd name="T37" fmla="*/ 1031 h 1053"/>
                  <a:gd name="T38" fmla="*/ 840 w 1145"/>
                  <a:gd name="T39" fmla="*/ 1053 h 1053"/>
                  <a:gd name="T40" fmla="*/ 782 w 1145"/>
                  <a:gd name="T41" fmla="*/ 1037 h 1053"/>
                  <a:gd name="T42" fmla="*/ 743 w 1145"/>
                  <a:gd name="T43" fmla="*/ 1014 h 1053"/>
                  <a:gd name="T44" fmla="*/ 707 w 1145"/>
                  <a:gd name="T45" fmla="*/ 997 h 1053"/>
                  <a:gd name="T46" fmla="*/ 674 w 1145"/>
                  <a:gd name="T47" fmla="*/ 986 h 1053"/>
                  <a:gd name="T48" fmla="*/ 608 w 1145"/>
                  <a:gd name="T49" fmla="*/ 987 h 1053"/>
                  <a:gd name="T50" fmla="*/ 594 w 1145"/>
                  <a:gd name="T51" fmla="*/ 942 h 1053"/>
                  <a:gd name="T52" fmla="*/ 575 w 1145"/>
                  <a:gd name="T53" fmla="*/ 884 h 1053"/>
                  <a:gd name="T54" fmla="*/ 590 w 1145"/>
                  <a:gd name="T55" fmla="*/ 846 h 1053"/>
                  <a:gd name="T56" fmla="*/ 590 w 1145"/>
                  <a:gd name="T57" fmla="*/ 779 h 1053"/>
                  <a:gd name="T58" fmla="*/ 454 w 1145"/>
                  <a:gd name="T59" fmla="*/ 755 h 1053"/>
                  <a:gd name="T60" fmla="*/ 443 w 1145"/>
                  <a:gd name="T61" fmla="*/ 785 h 1053"/>
                  <a:gd name="T62" fmla="*/ 396 w 1145"/>
                  <a:gd name="T63" fmla="*/ 817 h 1053"/>
                  <a:gd name="T64" fmla="*/ 337 w 1145"/>
                  <a:gd name="T65" fmla="*/ 797 h 1053"/>
                  <a:gd name="T66" fmla="*/ 297 w 1145"/>
                  <a:gd name="T67" fmla="*/ 708 h 1053"/>
                  <a:gd name="T68" fmla="*/ 3 w 1145"/>
                  <a:gd name="T69" fmla="*/ 671 h 1053"/>
                  <a:gd name="T70" fmla="*/ 45 w 1145"/>
                  <a:gd name="T71" fmla="*/ 667 h 1053"/>
                  <a:gd name="T72" fmla="*/ 26 w 1145"/>
                  <a:gd name="T73" fmla="*/ 631 h 1053"/>
                  <a:gd name="T74" fmla="*/ 75 w 1145"/>
                  <a:gd name="T75" fmla="*/ 615 h 1053"/>
                  <a:gd name="T76" fmla="*/ 145 w 1145"/>
                  <a:gd name="T77" fmla="*/ 614 h 1053"/>
                  <a:gd name="T78" fmla="*/ 183 w 1145"/>
                  <a:gd name="T79" fmla="*/ 620 h 1053"/>
                  <a:gd name="T80" fmla="*/ 220 w 1145"/>
                  <a:gd name="T81" fmla="*/ 574 h 1053"/>
                  <a:gd name="T82" fmla="*/ 260 w 1145"/>
                  <a:gd name="T83" fmla="*/ 555 h 1053"/>
                  <a:gd name="T84" fmla="*/ 281 w 1145"/>
                  <a:gd name="T85" fmla="*/ 440 h 1053"/>
                  <a:gd name="T86" fmla="*/ 346 w 1145"/>
                  <a:gd name="T87" fmla="*/ 370 h 1053"/>
                  <a:gd name="T88" fmla="*/ 370 w 1145"/>
                  <a:gd name="T89" fmla="*/ 276 h 1053"/>
                  <a:gd name="T90" fmla="*/ 372 w 1145"/>
                  <a:gd name="T91" fmla="*/ 180 h 1053"/>
                  <a:gd name="T92" fmla="*/ 383 w 1145"/>
                  <a:gd name="T93" fmla="*/ 122 h 1053"/>
                  <a:gd name="T94" fmla="*/ 440 w 1145"/>
                  <a:gd name="T95" fmla="*/ 35 h 1053"/>
                  <a:gd name="T96" fmla="*/ 491 w 1145"/>
                  <a:gd name="T97" fmla="*/ 30 h 1053"/>
                  <a:gd name="T98" fmla="*/ 558 w 1145"/>
                  <a:gd name="T99" fmla="*/ 77 h 1053"/>
                  <a:gd name="T100" fmla="*/ 637 w 1145"/>
                  <a:gd name="T101" fmla="*/ 73 h 1053"/>
                  <a:gd name="T102" fmla="*/ 670 w 1145"/>
                  <a:gd name="T103" fmla="*/ 44 h 1053"/>
                  <a:gd name="T104" fmla="*/ 734 w 1145"/>
                  <a:gd name="T105" fmla="*/ 34 h 1053"/>
                  <a:gd name="T106" fmla="*/ 795 w 1145"/>
                  <a:gd name="T107" fmla="*/ 17 h 1053"/>
                  <a:gd name="T108" fmla="*/ 828 w 1145"/>
                  <a:gd name="T109" fmla="*/ 8 h 1053"/>
                  <a:gd name="T110" fmla="*/ 859 w 1145"/>
                  <a:gd name="T111" fmla="*/ 24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90" name="Freeform 249"/>
              <p:cNvSpPr>
                <a:spLocks/>
              </p:cNvSpPr>
              <p:nvPr>
                <p:custDataLst>
                  <p:tags r:id="rId174"/>
                </p:custDataLst>
              </p:nvPr>
            </p:nvSpPr>
            <p:spPr bwMode="auto">
              <a:xfrm>
                <a:off x="5750114" y="4301723"/>
                <a:ext cx="88442" cy="71545"/>
              </a:xfrm>
              <a:custGeom>
                <a:avLst/>
                <a:gdLst>
                  <a:gd name="T0" fmla="*/ 120 w 125"/>
                  <a:gd name="T1" fmla="*/ 0 h 81"/>
                  <a:gd name="T2" fmla="*/ 121 w 125"/>
                  <a:gd name="T3" fmla="*/ 27 h 81"/>
                  <a:gd name="T4" fmla="*/ 124 w 125"/>
                  <a:gd name="T5" fmla="*/ 46 h 81"/>
                  <a:gd name="T6" fmla="*/ 125 w 125"/>
                  <a:gd name="T7" fmla="*/ 53 h 81"/>
                  <a:gd name="T8" fmla="*/ 125 w 125"/>
                  <a:gd name="T9" fmla="*/ 59 h 81"/>
                  <a:gd name="T10" fmla="*/ 125 w 125"/>
                  <a:gd name="T11" fmla="*/ 65 h 81"/>
                  <a:gd name="T12" fmla="*/ 123 w 125"/>
                  <a:gd name="T13" fmla="*/ 69 h 81"/>
                  <a:gd name="T14" fmla="*/ 119 w 125"/>
                  <a:gd name="T15" fmla="*/ 72 h 81"/>
                  <a:gd name="T16" fmla="*/ 112 w 125"/>
                  <a:gd name="T17" fmla="*/ 74 h 81"/>
                  <a:gd name="T18" fmla="*/ 103 w 125"/>
                  <a:gd name="T19" fmla="*/ 76 h 81"/>
                  <a:gd name="T20" fmla="*/ 91 w 125"/>
                  <a:gd name="T21" fmla="*/ 77 h 81"/>
                  <a:gd name="T22" fmla="*/ 57 w 125"/>
                  <a:gd name="T23" fmla="*/ 79 h 81"/>
                  <a:gd name="T24" fmla="*/ 7 w 125"/>
                  <a:gd name="T25" fmla="*/ 81 h 81"/>
                  <a:gd name="T26" fmla="*/ 5 w 125"/>
                  <a:gd name="T27" fmla="*/ 79 h 81"/>
                  <a:gd name="T28" fmla="*/ 3 w 125"/>
                  <a:gd name="T29" fmla="*/ 72 h 81"/>
                  <a:gd name="T30" fmla="*/ 1 w 125"/>
                  <a:gd name="T31" fmla="*/ 59 h 81"/>
                  <a:gd name="T32" fmla="*/ 0 w 125"/>
                  <a:gd name="T33" fmla="*/ 43 h 81"/>
                  <a:gd name="T34" fmla="*/ 0 w 125"/>
                  <a:gd name="T35" fmla="*/ 37 h 81"/>
                  <a:gd name="T36" fmla="*/ 1 w 125"/>
                  <a:gd name="T37" fmla="*/ 31 h 81"/>
                  <a:gd name="T38" fmla="*/ 2 w 125"/>
                  <a:gd name="T39" fmla="*/ 25 h 81"/>
                  <a:gd name="T40" fmla="*/ 4 w 125"/>
                  <a:gd name="T41" fmla="*/ 20 h 81"/>
                  <a:gd name="T42" fmla="*/ 8 w 125"/>
                  <a:gd name="T43" fmla="*/ 15 h 81"/>
                  <a:gd name="T44" fmla="*/ 11 w 125"/>
                  <a:gd name="T45" fmla="*/ 10 h 81"/>
                  <a:gd name="T46" fmla="*/ 14 w 125"/>
                  <a:gd name="T47" fmla="*/ 5 h 81"/>
                  <a:gd name="T48" fmla="*/ 20 w 125"/>
                  <a:gd name="T49" fmla="*/ 0 h 81"/>
                  <a:gd name="T50" fmla="*/ 120 w 125"/>
                  <a:gd name="T5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91" name="Freeform 250"/>
              <p:cNvSpPr>
                <a:spLocks/>
              </p:cNvSpPr>
              <p:nvPr>
                <p:custDataLst>
                  <p:tags r:id="rId175"/>
                </p:custDataLst>
              </p:nvPr>
            </p:nvSpPr>
            <p:spPr bwMode="auto">
              <a:xfrm>
                <a:off x="5722317" y="4301723"/>
                <a:ext cx="242586" cy="259603"/>
              </a:xfrm>
              <a:custGeom>
                <a:avLst/>
                <a:gdLst>
                  <a:gd name="T0" fmla="*/ 262 w 355"/>
                  <a:gd name="T1" fmla="*/ 15 h 388"/>
                  <a:gd name="T2" fmla="*/ 257 w 355"/>
                  <a:gd name="T3" fmla="*/ 37 h 388"/>
                  <a:gd name="T4" fmla="*/ 264 w 355"/>
                  <a:gd name="T5" fmla="*/ 51 h 388"/>
                  <a:gd name="T6" fmla="*/ 283 w 355"/>
                  <a:gd name="T7" fmla="*/ 60 h 388"/>
                  <a:gd name="T8" fmla="*/ 319 w 355"/>
                  <a:gd name="T9" fmla="*/ 55 h 388"/>
                  <a:gd name="T10" fmla="*/ 332 w 355"/>
                  <a:gd name="T11" fmla="*/ 57 h 388"/>
                  <a:gd name="T12" fmla="*/ 340 w 355"/>
                  <a:gd name="T13" fmla="*/ 68 h 388"/>
                  <a:gd name="T14" fmla="*/ 345 w 355"/>
                  <a:gd name="T15" fmla="*/ 83 h 388"/>
                  <a:gd name="T16" fmla="*/ 351 w 355"/>
                  <a:gd name="T17" fmla="*/ 94 h 388"/>
                  <a:gd name="T18" fmla="*/ 345 w 355"/>
                  <a:gd name="T19" fmla="*/ 108 h 388"/>
                  <a:gd name="T20" fmla="*/ 320 w 355"/>
                  <a:gd name="T21" fmla="*/ 136 h 388"/>
                  <a:gd name="T22" fmla="*/ 348 w 355"/>
                  <a:gd name="T23" fmla="*/ 175 h 388"/>
                  <a:gd name="T24" fmla="*/ 355 w 355"/>
                  <a:gd name="T25" fmla="*/ 202 h 388"/>
                  <a:gd name="T26" fmla="*/ 353 w 355"/>
                  <a:gd name="T27" fmla="*/ 219 h 388"/>
                  <a:gd name="T28" fmla="*/ 345 w 355"/>
                  <a:gd name="T29" fmla="*/ 254 h 388"/>
                  <a:gd name="T30" fmla="*/ 333 w 355"/>
                  <a:gd name="T31" fmla="*/ 271 h 388"/>
                  <a:gd name="T32" fmla="*/ 312 w 355"/>
                  <a:gd name="T33" fmla="*/ 280 h 388"/>
                  <a:gd name="T34" fmla="*/ 286 w 355"/>
                  <a:gd name="T35" fmla="*/ 282 h 388"/>
                  <a:gd name="T36" fmla="*/ 270 w 355"/>
                  <a:gd name="T37" fmla="*/ 282 h 388"/>
                  <a:gd name="T38" fmla="*/ 252 w 355"/>
                  <a:gd name="T39" fmla="*/ 265 h 388"/>
                  <a:gd name="T40" fmla="*/ 240 w 355"/>
                  <a:gd name="T41" fmla="*/ 259 h 388"/>
                  <a:gd name="T42" fmla="*/ 221 w 355"/>
                  <a:gd name="T43" fmla="*/ 269 h 388"/>
                  <a:gd name="T44" fmla="*/ 205 w 355"/>
                  <a:gd name="T45" fmla="*/ 279 h 388"/>
                  <a:gd name="T46" fmla="*/ 194 w 355"/>
                  <a:gd name="T47" fmla="*/ 285 h 388"/>
                  <a:gd name="T48" fmla="*/ 185 w 355"/>
                  <a:gd name="T49" fmla="*/ 298 h 388"/>
                  <a:gd name="T50" fmla="*/ 187 w 355"/>
                  <a:gd name="T51" fmla="*/ 321 h 388"/>
                  <a:gd name="T52" fmla="*/ 207 w 355"/>
                  <a:gd name="T53" fmla="*/ 358 h 388"/>
                  <a:gd name="T54" fmla="*/ 195 w 355"/>
                  <a:gd name="T55" fmla="*/ 353 h 388"/>
                  <a:gd name="T56" fmla="*/ 177 w 355"/>
                  <a:gd name="T57" fmla="*/ 355 h 388"/>
                  <a:gd name="T58" fmla="*/ 162 w 355"/>
                  <a:gd name="T59" fmla="*/ 365 h 388"/>
                  <a:gd name="T60" fmla="*/ 146 w 355"/>
                  <a:gd name="T61" fmla="*/ 388 h 388"/>
                  <a:gd name="T62" fmla="*/ 123 w 355"/>
                  <a:gd name="T63" fmla="*/ 370 h 388"/>
                  <a:gd name="T64" fmla="*/ 113 w 355"/>
                  <a:gd name="T65" fmla="*/ 358 h 388"/>
                  <a:gd name="T66" fmla="*/ 96 w 355"/>
                  <a:gd name="T67" fmla="*/ 324 h 388"/>
                  <a:gd name="T68" fmla="*/ 50 w 355"/>
                  <a:gd name="T69" fmla="*/ 280 h 388"/>
                  <a:gd name="T70" fmla="*/ 22 w 355"/>
                  <a:gd name="T71" fmla="*/ 254 h 388"/>
                  <a:gd name="T72" fmla="*/ 5 w 355"/>
                  <a:gd name="T73" fmla="*/ 223 h 388"/>
                  <a:gd name="T74" fmla="*/ 1 w 355"/>
                  <a:gd name="T75" fmla="*/ 187 h 388"/>
                  <a:gd name="T76" fmla="*/ 11 w 355"/>
                  <a:gd name="T77" fmla="*/ 162 h 388"/>
                  <a:gd name="T78" fmla="*/ 41 w 355"/>
                  <a:gd name="T79" fmla="*/ 134 h 388"/>
                  <a:gd name="T80" fmla="*/ 54 w 355"/>
                  <a:gd name="T81" fmla="*/ 116 h 388"/>
                  <a:gd name="T82" fmla="*/ 56 w 355"/>
                  <a:gd name="T83" fmla="*/ 91 h 388"/>
                  <a:gd name="T84" fmla="*/ 108 w 355"/>
                  <a:gd name="T85" fmla="*/ 83 h 388"/>
                  <a:gd name="T86" fmla="*/ 156 w 355"/>
                  <a:gd name="T87" fmla="*/ 80 h 388"/>
                  <a:gd name="T88" fmla="*/ 172 w 355"/>
                  <a:gd name="T89" fmla="*/ 73 h 388"/>
                  <a:gd name="T90" fmla="*/ 177 w 355"/>
                  <a:gd name="T91" fmla="*/ 63 h 388"/>
                  <a:gd name="T92" fmla="*/ 174 w 355"/>
                  <a:gd name="T93" fmla="*/ 41 h 388"/>
                  <a:gd name="T94" fmla="*/ 167 w 355"/>
                  <a:gd name="T95" fmla="*/ 1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92" name="Freeform 251"/>
              <p:cNvSpPr>
                <a:spLocks/>
              </p:cNvSpPr>
              <p:nvPr>
                <p:custDataLst>
                  <p:tags r:id="rId176"/>
                </p:custDataLst>
              </p:nvPr>
            </p:nvSpPr>
            <p:spPr bwMode="auto">
              <a:xfrm>
                <a:off x="6571368" y="4822972"/>
                <a:ext cx="414418" cy="670469"/>
              </a:xfrm>
              <a:custGeom>
                <a:avLst/>
                <a:gdLst>
                  <a:gd name="T0" fmla="*/ 0 w 599"/>
                  <a:gd name="T1" fmla="*/ 259 h 993"/>
                  <a:gd name="T2" fmla="*/ 182 w 599"/>
                  <a:gd name="T3" fmla="*/ 224 h 993"/>
                  <a:gd name="T4" fmla="*/ 230 w 599"/>
                  <a:gd name="T5" fmla="*/ 240 h 993"/>
                  <a:gd name="T6" fmla="*/ 258 w 599"/>
                  <a:gd name="T7" fmla="*/ 258 h 993"/>
                  <a:gd name="T8" fmla="*/ 252 w 599"/>
                  <a:gd name="T9" fmla="*/ 296 h 993"/>
                  <a:gd name="T10" fmla="*/ 234 w 599"/>
                  <a:gd name="T11" fmla="*/ 327 h 993"/>
                  <a:gd name="T12" fmla="*/ 250 w 599"/>
                  <a:gd name="T13" fmla="*/ 357 h 993"/>
                  <a:gd name="T14" fmla="*/ 294 w 599"/>
                  <a:gd name="T15" fmla="*/ 365 h 993"/>
                  <a:gd name="T16" fmla="*/ 319 w 599"/>
                  <a:gd name="T17" fmla="*/ 340 h 993"/>
                  <a:gd name="T18" fmla="*/ 338 w 599"/>
                  <a:gd name="T19" fmla="*/ 317 h 993"/>
                  <a:gd name="T20" fmla="*/ 332 w 599"/>
                  <a:gd name="T21" fmla="*/ 261 h 993"/>
                  <a:gd name="T22" fmla="*/ 314 w 599"/>
                  <a:gd name="T23" fmla="*/ 204 h 993"/>
                  <a:gd name="T24" fmla="*/ 271 w 599"/>
                  <a:gd name="T25" fmla="*/ 157 h 993"/>
                  <a:gd name="T26" fmla="*/ 254 w 599"/>
                  <a:gd name="T27" fmla="*/ 125 h 993"/>
                  <a:gd name="T28" fmla="*/ 270 w 599"/>
                  <a:gd name="T29" fmla="*/ 62 h 993"/>
                  <a:gd name="T30" fmla="*/ 320 w 599"/>
                  <a:gd name="T31" fmla="*/ 55 h 993"/>
                  <a:gd name="T32" fmla="*/ 418 w 599"/>
                  <a:gd name="T33" fmla="*/ 60 h 993"/>
                  <a:gd name="T34" fmla="*/ 521 w 599"/>
                  <a:gd name="T35" fmla="*/ 36 h 993"/>
                  <a:gd name="T36" fmla="*/ 597 w 599"/>
                  <a:gd name="T37" fmla="*/ 3 h 993"/>
                  <a:gd name="T38" fmla="*/ 597 w 599"/>
                  <a:gd name="T39" fmla="*/ 30 h 993"/>
                  <a:gd name="T40" fmla="*/ 597 w 599"/>
                  <a:gd name="T41" fmla="*/ 126 h 993"/>
                  <a:gd name="T42" fmla="*/ 592 w 599"/>
                  <a:gd name="T43" fmla="*/ 228 h 993"/>
                  <a:gd name="T44" fmla="*/ 585 w 599"/>
                  <a:gd name="T45" fmla="*/ 276 h 993"/>
                  <a:gd name="T46" fmla="*/ 550 w 599"/>
                  <a:gd name="T47" fmla="*/ 337 h 993"/>
                  <a:gd name="T48" fmla="*/ 468 w 599"/>
                  <a:gd name="T49" fmla="*/ 402 h 993"/>
                  <a:gd name="T50" fmla="*/ 374 w 599"/>
                  <a:gd name="T51" fmla="*/ 426 h 993"/>
                  <a:gd name="T52" fmla="*/ 353 w 599"/>
                  <a:gd name="T53" fmla="*/ 464 h 993"/>
                  <a:gd name="T54" fmla="*/ 293 w 599"/>
                  <a:gd name="T55" fmla="*/ 507 h 993"/>
                  <a:gd name="T56" fmla="*/ 243 w 599"/>
                  <a:gd name="T57" fmla="*/ 549 h 993"/>
                  <a:gd name="T58" fmla="*/ 229 w 599"/>
                  <a:gd name="T59" fmla="*/ 582 h 993"/>
                  <a:gd name="T60" fmla="*/ 237 w 599"/>
                  <a:gd name="T61" fmla="*/ 619 h 993"/>
                  <a:gd name="T62" fmla="*/ 267 w 599"/>
                  <a:gd name="T63" fmla="*/ 654 h 993"/>
                  <a:gd name="T64" fmla="*/ 254 w 599"/>
                  <a:gd name="T65" fmla="*/ 694 h 993"/>
                  <a:gd name="T66" fmla="*/ 265 w 599"/>
                  <a:gd name="T67" fmla="*/ 729 h 993"/>
                  <a:gd name="T68" fmla="*/ 267 w 599"/>
                  <a:gd name="T69" fmla="*/ 790 h 993"/>
                  <a:gd name="T70" fmla="*/ 256 w 599"/>
                  <a:gd name="T71" fmla="*/ 814 h 993"/>
                  <a:gd name="T72" fmla="*/ 193 w 599"/>
                  <a:gd name="T73" fmla="*/ 873 h 993"/>
                  <a:gd name="T74" fmla="*/ 147 w 599"/>
                  <a:gd name="T75" fmla="*/ 887 h 993"/>
                  <a:gd name="T76" fmla="*/ 102 w 599"/>
                  <a:gd name="T77" fmla="*/ 894 h 993"/>
                  <a:gd name="T78" fmla="*/ 87 w 599"/>
                  <a:gd name="T79" fmla="*/ 913 h 993"/>
                  <a:gd name="T80" fmla="*/ 95 w 599"/>
                  <a:gd name="T81" fmla="*/ 939 h 993"/>
                  <a:gd name="T82" fmla="*/ 91 w 599"/>
                  <a:gd name="T83" fmla="*/ 992 h 993"/>
                  <a:gd name="T84" fmla="*/ 74 w 599"/>
                  <a:gd name="T85" fmla="*/ 810 h 993"/>
                  <a:gd name="T86" fmla="*/ 58 w 599"/>
                  <a:gd name="T87" fmla="*/ 765 h 993"/>
                  <a:gd name="T88" fmla="*/ 41 w 599"/>
                  <a:gd name="T89" fmla="*/ 720 h 993"/>
                  <a:gd name="T90" fmla="*/ 108 w 599"/>
                  <a:gd name="T91" fmla="*/ 666 h 993"/>
                  <a:gd name="T92" fmla="*/ 109 w 599"/>
                  <a:gd name="T93" fmla="*/ 614 h 993"/>
                  <a:gd name="T94" fmla="*/ 149 w 599"/>
                  <a:gd name="T95" fmla="*/ 571 h 993"/>
                  <a:gd name="T96" fmla="*/ 174 w 599"/>
                  <a:gd name="T97" fmla="*/ 526 h 993"/>
                  <a:gd name="T98" fmla="*/ 168 w 599"/>
                  <a:gd name="T99" fmla="*/ 441 h 993"/>
                  <a:gd name="T100" fmla="*/ 152 w 599"/>
                  <a:gd name="T101" fmla="*/ 364 h 993"/>
                  <a:gd name="T102" fmla="*/ 81 w 599"/>
                  <a:gd name="T103" fmla="*/ 341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93" name="Freeform 252"/>
              <p:cNvSpPr>
                <a:spLocks/>
              </p:cNvSpPr>
              <p:nvPr>
                <p:custDataLst>
                  <p:tags r:id="rId177"/>
                </p:custDataLst>
              </p:nvPr>
            </p:nvSpPr>
            <p:spPr bwMode="auto">
              <a:xfrm>
                <a:off x="6149370" y="5131633"/>
                <a:ext cx="379041" cy="369985"/>
              </a:xfrm>
              <a:custGeom>
                <a:avLst/>
                <a:gdLst>
                  <a:gd name="T0" fmla="*/ 30 w 545"/>
                  <a:gd name="T1" fmla="*/ 428 h 549"/>
                  <a:gd name="T2" fmla="*/ 46 w 545"/>
                  <a:gd name="T3" fmla="*/ 454 h 549"/>
                  <a:gd name="T4" fmla="*/ 46 w 545"/>
                  <a:gd name="T5" fmla="*/ 512 h 549"/>
                  <a:gd name="T6" fmla="*/ 48 w 545"/>
                  <a:gd name="T7" fmla="*/ 527 h 549"/>
                  <a:gd name="T8" fmla="*/ 55 w 545"/>
                  <a:gd name="T9" fmla="*/ 537 h 549"/>
                  <a:gd name="T10" fmla="*/ 68 w 545"/>
                  <a:gd name="T11" fmla="*/ 545 h 549"/>
                  <a:gd name="T12" fmla="*/ 100 w 545"/>
                  <a:gd name="T13" fmla="*/ 549 h 549"/>
                  <a:gd name="T14" fmla="*/ 113 w 545"/>
                  <a:gd name="T15" fmla="*/ 546 h 549"/>
                  <a:gd name="T16" fmla="*/ 130 w 545"/>
                  <a:gd name="T17" fmla="*/ 533 h 549"/>
                  <a:gd name="T18" fmla="*/ 143 w 545"/>
                  <a:gd name="T19" fmla="*/ 507 h 549"/>
                  <a:gd name="T20" fmla="*/ 154 w 545"/>
                  <a:gd name="T21" fmla="*/ 477 h 549"/>
                  <a:gd name="T22" fmla="*/ 169 w 545"/>
                  <a:gd name="T23" fmla="*/ 454 h 549"/>
                  <a:gd name="T24" fmla="*/ 183 w 545"/>
                  <a:gd name="T25" fmla="*/ 445 h 549"/>
                  <a:gd name="T26" fmla="*/ 201 w 545"/>
                  <a:gd name="T27" fmla="*/ 444 h 549"/>
                  <a:gd name="T28" fmla="*/ 222 w 545"/>
                  <a:gd name="T29" fmla="*/ 448 h 549"/>
                  <a:gd name="T30" fmla="*/ 252 w 545"/>
                  <a:gd name="T31" fmla="*/ 461 h 549"/>
                  <a:gd name="T32" fmla="*/ 272 w 545"/>
                  <a:gd name="T33" fmla="*/ 468 h 549"/>
                  <a:gd name="T34" fmla="*/ 297 w 545"/>
                  <a:gd name="T35" fmla="*/ 469 h 549"/>
                  <a:gd name="T36" fmla="*/ 319 w 545"/>
                  <a:gd name="T37" fmla="*/ 464 h 549"/>
                  <a:gd name="T38" fmla="*/ 332 w 545"/>
                  <a:gd name="T39" fmla="*/ 453 h 549"/>
                  <a:gd name="T40" fmla="*/ 359 w 545"/>
                  <a:gd name="T41" fmla="*/ 388 h 549"/>
                  <a:gd name="T42" fmla="*/ 382 w 545"/>
                  <a:gd name="T43" fmla="*/ 363 h 549"/>
                  <a:gd name="T44" fmla="*/ 447 w 545"/>
                  <a:gd name="T45" fmla="*/ 314 h 549"/>
                  <a:gd name="T46" fmla="*/ 527 w 545"/>
                  <a:gd name="T47" fmla="*/ 264 h 549"/>
                  <a:gd name="T48" fmla="*/ 528 w 545"/>
                  <a:gd name="T49" fmla="*/ 232 h 549"/>
                  <a:gd name="T50" fmla="*/ 503 w 545"/>
                  <a:gd name="T51" fmla="*/ 218 h 549"/>
                  <a:gd name="T52" fmla="*/ 485 w 545"/>
                  <a:gd name="T53" fmla="*/ 199 h 549"/>
                  <a:gd name="T54" fmla="*/ 460 w 545"/>
                  <a:gd name="T55" fmla="*/ 157 h 549"/>
                  <a:gd name="T56" fmla="*/ 440 w 545"/>
                  <a:gd name="T57" fmla="*/ 132 h 549"/>
                  <a:gd name="T58" fmla="*/ 377 w 545"/>
                  <a:gd name="T59" fmla="*/ 76 h 549"/>
                  <a:gd name="T60" fmla="*/ 359 w 545"/>
                  <a:gd name="T61" fmla="*/ 53 h 549"/>
                  <a:gd name="T62" fmla="*/ 348 w 545"/>
                  <a:gd name="T63" fmla="*/ 24 h 549"/>
                  <a:gd name="T64" fmla="*/ 319 w 545"/>
                  <a:gd name="T65" fmla="*/ 0 h 549"/>
                  <a:gd name="T66" fmla="*/ 244 w 545"/>
                  <a:gd name="T67" fmla="*/ 2 h 549"/>
                  <a:gd name="T68" fmla="*/ 176 w 545"/>
                  <a:gd name="T69" fmla="*/ 13 h 549"/>
                  <a:gd name="T70" fmla="*/ 95 w 545"/>
                  <a:gd name="T71" fmla="*/ 22 h 549"/>
                  <a:gd name="T72" fmla="*/ 71 w 545"/>
                  <a:gd name="T73" fmla="*/ 27 h 549"/>
                  <a:gd name="T74" fmla="*/ 67 w 545"/>
                  <a:gd name="T75" fmla="*/ 38 h 549"/>
                  <a:gd name="T76" fmla="*/ 73 w 545"/>
                  <a:gd name="T77" fmla="*/ 56 h 549"/>
                  <a:gd name="T78" fmla="*/ 84 w 545"/>
                  <a:gd name="T79" fmla="*/ 74 h 549"/>
                  <a:gd name="T80" fmla="*/ 86 w 545"/>
                  <a:gd name="T81" fmla="*/ 107 h 549"/>
                  <a:gd name="T82" fmla="*/ 74 w 545"/>
                  <a:gd name="T83" fmla="*/ 171 h 549"/>
                  <a:gd name="T84" fmla="*/ 62 w 545"/>
                  <a:gd name="T85" fmla="*/ 237 h 549"/>
                  <a:gd name="T86" fmla="*/ 47 w 545"/>
                  <a:gd name="T87" fmla="*/ 263 h 549"/>
                  <a:gd name="T88" fmla="*/ 26 w 545"/>
                  <a:gd name="T89" fmla="*/ 277 h 549"/>
                  <a:gd name="T90" fmla="*/ 5 w 545"/>
                  <a:gd name="T91" fmla="*/ 307 h 549"/>
                  <a:gd name="T92" fmla="*/ 1 w 545"/>
                  <a:gd name="T93" fmla="*/ 339 h 549"/>
                  <a:gd name="T94" fmla="*/ 8 w 545"/>
                  <a:gd name="T95" fmla="*/ 367 h 549"/>
                  <a:gd name="T96" fmla="*/ 8 w 545"/>
                  <a:gd name="T97" fmla="*/ 391 h 549"/>
                  <a:gd name="T98" fmla="*/ 0 w 545"/>
                  <a:gd name="T99" fmla="*/ 40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94" name="Freeform 253"/>
              <p:cNvSpPr>
                <a:spLocks/>
              </p:cNvSpPr>
              <p:nvPr>
                <p:custDataLst>
                  <p:tags r:id="rId178"/>
                </p:custDataLst>
              </p:nvPr>
            </p:nvSpPr>
            <p:spPr bwMode="auto">
              <a:xfrm>
                <a:off x="7061593" y="4876119"/>
                <a:ext cx="313340" cy="560087"/>
              </a:xfrm>
              <a:custGeom>
                <a:avLst/>
                <a:gdLst>
                  <a:gd name="T0" fmla="*/ 112 w 452"/>
                  <a:gd name="T1" fmla="*/ 261 h 832"/>
                  <a:gd name="T2" fmla="*/ 138 w 452"/>
                  <a:gd name="T3" fmla="*/ 248 h 832"/>
                  <a:gd name="T4" fmla="*/ 165 w 452"/>
                  <a:gd name="T5" fmla="*/ 240 h 832"/>
                  <a:gd name="T6" fmla="*/ 192 w 452"/>
                  <a:gd name="T7" fmla="*/ 232 h 832"/>
                  <a:gd name="T8" fmla="*/ 215 w 452"/>
                  <a:gd name="T9" fmla="*/ 217 h 832"/>
                  <a:gd name="T10" fmla="*/ 232 w 452"/>
                  <a:gd name="T11" fmla="*/ 200 h 832"/>
                  <a:gd name="T12" fmla="*/ 232 w 452"/>
                  <a:gd name="T13" fmla="*/ 179 h 832"/>
                  <a:gd name="T14" fmla="*/ 265 w 452"/>
                  <a:gd name="T15" fmla="*/ 178 h 832"/>
                  <a:gd name="T16" fmla="*/ 282 w 452"/>
                  <a:gd name="T17" fmla="*/ 173 h 832"/>
                  <a:gd name="T18" fmla="*/ 298 w 452"/>
                  <a:gd name="T19" fmla="*/ 162 h 832"/>
                  <a:gd name="T20" fmla="*/ 320 w 452"/>
                  <a:gd name="T21" fmla="*/ 133 h 832"/>
                  <a:gd name="T22" fmla="*/ 350 w 452"/>
                  <a:gd name="T23" fmla="*/ 75 h 832"/>
                  <a:gd name="T24" fmla="*/ 378 w 452"/>
                  <a:gd name="T25" fmla="*/ 0 h 832"/>
                  <a:gd name="T26" fmla="*/ 385 w 452"/>
                  <a:gd name="T27" fmla="*/ 19 h 832"/>
                  <a:gd name="T28" fmla="*/ 407 w 452"/>
                  <a:gd name="T29" fmla="*/ 47 h 832"/>
                  <a:gd name="T30" fmla="*/ 448 w 452"/>
                  <a:gd name="T31" fmla="*/ 85 h 832"/>
                  <a:gd name="T32" fmla="*/ 440 w 452"/>
                  <a:gd name="T33" fmla="*/ 103 h 832"/>
                  <a:gd name="T34" fmla="*/ 444 w 452"/>
                  <a:gd name="T35" fmla="*/ 138 h 832"/>
                  <a:gd name="T36" fmla="*/ 452 w 452"/>
                  <a:gd name="T37" fmla="*/ 185 h 832"/>
                  <a:gd name="T38" fmla="*/ 448 w 452"/>
                  <a:gd name="T39" fmla="*/ 206 h 832"/>
                  <a:gd name="T40" fmla="*/ 428 w 452"/>
                  <a:gd name="T41" fmla="*/ 234 h 832"/>
                  <a:gd name="T42" fmla="*/ 409 w 452"/>
                  <a:gd name="T43" fmla="*/ 261 h 832"/>
                  <a:gd name="T44" fmla="*/ 405 w 452"/>
                  <a:gd name="T45" fmla="*/ 283 h 832"/>
                  <a:gd name="T46" fmla="*/ 393 w 452"/>
                  <a:gd name="T47" fmla="*/ 308 h 832"/>
                  <a:gd name="T48" fmla="*/ 383 w 452"/>
                  <a:gd name="T49" fmla="*/ 318 h 832"/>
                  <a:gd name="T50" fmla="*/ 377 w 452"/>
                  <a:gd name="T51" fmla="*/ 332 h 832"/>
                  <a:gd name="T52" fmla="*/ 368 w 452"/>
                  <a:gd name="T53" fmla="*/ 364 h 832"/>
                  <a:gd name="T54" fmla="*/ 338 w 452"/>
                  <a:gd name="T55" fmla="*/ 427 h 832"/>
                  <a:gd name="T56" fmla="*/ 321 w 452"/>
                  <a:gd name="T57" fmla="*/ 470 h 832"/>
                  <a:gd name="T58" fmla="*/ 318 w 452"/>
                  <a:gd name="T59" fmla="*/ 500 h 832"/>
                  <a:gd name="T60" fmla="*/ 310 w 452"/>
                  <a:gd name="T61" fmla="*/ 531 h 832"/>
                  <a:gd name="T62" fmla="*/ 281 w 452"/>
                  <a:gd name="T63" fmla="*/ 602 h 832"/>
                  <a:gd name="T64" fmla="*/ 260 w 452"/>
                  <a:gd name="T65" fmla="*/ 637 h 832"/>
                  <a:gd name="T66" fmla="*/ 242 w 452"/>
                  <a:gd name="T67" fmla="*/ 655 h 832"/>
                  <a:gd name="T68" fmla="*/ 232 w 452"/>
                  <a:gd name="T69" fmla="*/ 660 h 832"/>
                  <a:gd name="T70" fmla="*/ 228 w 452"/>
                  <a:gd name="T71" fmla="*/ 714 h 832"/>
                  <a:gd name="T72" fmla="*/ 215 w 452"/>
                  <a:gd name="T73" fmla="*/ 759 h 832"/>
                  <a:gd name="T74" fmla="*/ 191 w 452"/>
                  <a:gd name="T75" fmla="*/ 795 h 832"/>
                  <a:gd name="T76" fmla="*/ 157 w 452"/>
                  <a:gd name="T77" fmla="*/ 819 h 832"/>
                  <a:gd name="T78" fmla="*/ 110 w 452"/>
                  <a:gd name="T79" fmla="*/ 831 h 832"/>
                  <a:gd name="T80" fmla="*/ 80 w 452"/>
                  <a:gd name="T81" fmla="*/ 827 h 832"/>
                  <a:gd name="T82" fmla="*/ 73 w 452"/>
                  <a:gd name="T83" fmla="*/ 817 h 832"/>
                  <a:gd name="T84" fmla="*/ 50 w 452"/>
                  <a:gd name="T85" fmla="*/ 810 h 832"/>
                  <a:gd name="T86" fmla="*/ 26 w 452"/>
                  <a:gd name="T87" fmla="*/ 798 h 832"/>
                  <a:gd name="T88" fmla="*/ 12 w 452"/>
                  <a:gd name="T89" fmla="*/ 777 h 832"/>
                  <a:gd name="T90" fmla="*/ 3 w 452"/>
                  <a:gd name="T91" fmla="*/ 752 h 832"/>
                  <a:gd name="T92" fmla="*/ 0 w 452"/>
                  <a:gd name="T93" fmla="*/ 708 h 832"/>
                  <a:gd name="T94" fmla="*/ 4 w 452"/>
                  <a:gd name="T95" fmla="*/ 694 h 832"/>
                  <a:gd name="T96" fmla="*/ 19 w 452"/>
                  <a:gd name="T97" fmla="*/ 678 h 832"/>
                  <a:gd name="T98" fmla="*/ 11 w 452"/>
                  <a:gd name="T99" fmla="*/ 672 h 832"/>
                  <a:gd name="T100" fmla="*/ 0 w 452"/>
                  <a:gd name="T101" fmla="*/ 652 h 832"/>
                  <a:gd name="T102" fmla="*/ 5 w 452"/>
                  <a:gd name="T103" fmla="*/ 628 h 832"/>
                  <a:gd name="T104" fmla="*/ 8 w 452"/>
                  <a:gd name="T105" fmla="*/ 610 h 832"/>
                  <a:gd name="T106" fmla="*/ 5 w 452"/>
                  <a:gd name="T107" fmla="*/ 591 h 832"/>
                  <a:gd name="T108" fmla="*/ 18 w 452"/>
                  <a:gd name="T109" fmla="*/ 587 h 832"/>
                  <a:gd name="T110" fmla="*/ 43 w 452"/>
                  <a:gd name="T111" fmla="*/ 568 h 832"/>
                  <a:gd name="T112" fmla="*/ 63 w 452"/>
                  <a:gd name="T113" fmla="*/ 538 h 832"/>
                  <a:gd name="T114" fmla="*/ 76 w 452"/>
                  <a:gd name="T115" fmla="*/ 506 h 832"/>
                  <a:gd name="T116" fmla="*/ 86 w 452"/>
                  <a:gd name="T117" fmla="*/ 462 h 832"/>
                  <a:gd name="T118" fmla="*/ 83 w 452"/>
                  <a:gd name="T119" fmla="*/ 438 h 832"/>
                  <a:gd name="T120" fmla="*/ 70 w 452"/>
                  <a:gd name="T121" fmla="*/ 408 h 832"/>
                  <a:gd name="T122" fmla="*/ 56 w 452"/>
                  <a:gd name="T123" fmla="*/ 382 h 832"/>
                  <a:gd name="T124" fmla="*/ 53 w 452"/>
                  <a:gd name="T125" fmla="*/ 363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95" name="Freeform 254"/>
              <p:cNvSpPr>
                <a:spLocks/>
              </p:cNvSpPr>
              <p:nvPr>
                <p:custDataLst>
                  <p:tags r:id="rId179"/>
                </p:custDataLst>
              </p:nvPr>
            </p:nvSpPr>
            <p:spPr bwMode="auto">
              <a:xfrm>
                <a:off x="6546098" y="4487738"/>
                <a:ext cx="58120" cy="85853"/>
              </a:xfrm>
              <a:custGeom>
                <a:avLst/>
                <a:gdLst>
                  <a:gd name="T0" fmla="*/ 80 w 80"/>
                  <a:gd name="T1" fmla="*/ 2 h 126"/>
                  <a:gd name="T2" fmla="*/ 80 w 80"/>
                  <a:gd name="T3" fmla="*/ 101 h 126"/>
                  <a:gd name="T4" fmla="*/ 78 w 80"/>
                  <a:gd name="T5" fmla="*/ 104 h 126"/>
                  <a:gd name="T6" fmla="*/ 75 w 80"/>
                  <a:gd name="T7" fmla="*/ 107 h 126"/>
                  <a:gd name="T8" fmla="*/ 70 w 80"/>
                  <a:gd name="T9" fmla="*/ 109 h 126"/>
                  <a:gd name="T10" fmla="*/ 67 w 80"/>
                  <a:gd name="T11" fmla="*/ 111 h 126"/>
                  <a:gd name="T12" fmla="*/ 58 w 80"/>
                  <a:gd name="T13" fmla="*/ 114 h 126"/>
                  <a:gd name="T14" fmla="*/ 48 w 80"/>
                  <a:gd name="T15" fmla="*/ 116 h 126"/>
                  <a:gd name="T16" fmla="*/ 36 w 80"/>
                  <a:gd name="T17" fmla="*/ 117 h 126"/>
                  <a:gd name="T18" fmla="*/ 25 w 80"/>
                  <a:gd name="T19" fmla="*/ 119 h 126"/>
                  <a:gd name="T20" fmla="*/ 13 w 80"/>
                  <a:gd name="T21" fmla="*/ 123 h 126"/>
                  <a:gd name="T22" fmla="*/ 0 w 80"/>
                  <a:gd name="T23" fmla="*/ 126 h 126"/>
                  <a:gd name="T24" fmla="*/ 7 w 80"/>
                  <a:gd name="T25" fmla="*/ 40 h 126"/>
                  <a:gd name="T26" fmla="*/ 23 w 80"/>
                  <a:gd name="T27" fmla="*/ 27 h 126"/>
                  <a:gd name="T28" fmla="*/ 41 w 80"/>
                  <a:gd name="T29" fmla="*/ 12 h 126"/>
                  <a:gd name="T30" fmla="*/ 51 w 80"/>
                  <a:gd name="T31" fmla="*/ 5 h 126"/>
                  <a:gd name="T32" fmla="*/ 60 w 80"/>
                  <a:gd name="T33" fmla="*/ 1 h 126"/>
                  <a:gd name="T34" fmla="*/ 65 w 80"/>
                  <a:gd name="T35" fmla="*/ 0 h 126"/>
                  <a:gd name="T36" fmla="*/ 70 w 80"/>
                  <a:gd name="T37" fmla="*/ 0 h 126"/>
                  <a:gd name="T38" fmla="*/ 75 w 80"/>
                  <a:gd name="T39" fmla="*/ 1 h 126"/>
                  <a:gd name="T40" fmla="*/ 80 w 80"/>
                  <a:gd name="T41" fmla="*/ 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96" name="Freeform 255"/>
              <p:cNvSpPr>
                <a:spLocks/>
              </p:cNvSpPr>
              <p:nvPr>
                <p:custDataLst>
                  <p:tags r:id="rId180"/>
                </p:custDataLst>
              </p:nvPr>
            </p:nvSpPr>
            <p:spPr bwMode="auto">
              <a:xfrm>
                <a:off x="6528410" y="4436634"/>
                <a:ext cx="88442" cy="77676"/>
              </a:xfrm>
              <a:custGeom>
                <a:avLst/>
                <a:gdLst>
                  <a:gd name="T0" fmla="*/ 113 w 124"/>
                  <a:gd name="T1" fmla="*/ 0 h 117"/>
                  <a:gd name="T2" fmla="*/ 116 w 124"/>
                  <a:gd name="T3" fmla="*/ 15 h 117"/>
                  <a:gd name="T4" fmla="*/ 122 w 124"/>
                  <a:gd name="T5" fmla="*/ 35 h 117"/>
                  <a:gd name="T6" fmla="*/ 124 w 124"/>
                  <a:gd name="T7" fmla="*/ 45 h 117"/>
                  <a:gd name="T8" fmla="*/ 124 w 124"/>
                  <a:gd name="T9" fmla="*/ 54 h 117"/>
                  <a:gd name="T10" fmla="*/ 124 w 124"/>
                  <a:gd name="T11" fmla="*/ 59 h 117"/>
                  <a:gd name="T12" fmla="*/ 123 w 124"/>
                  <a:gd name="T13" fmla="*/ 64 h 117"/>
                  <a:gd name="T14" fmla="*/ 122 w 124"/>
                  <a:gd name="T15" fmla="*/ 69 h 117"/>
                  <a:gd name="T16" fmla="*/ 119 w 124"/>
                  <a:gd name="T17" fmla="*/ 73 h 117"/>
                  <a:gd name="T18" fmla="*/ 114 w 124"/>
                  <a:gd name="T19" fmla="*/ 72 h 117"/>
                  <a:gd name="T20" fmla="*/ 108 w 124"/>
                  <a:gd name="T21" fmla="*/ 71 h 117"/>
                  <a:gd name="T22" fmla="*/ 103 w 124"/>
                  <a:gd name="T23" fmla="*/ 72 h 117"/>
                  <a:gd name="T24" fmla="*/ 96 w 124"/>
                  <a:gd name="T25" fmla="*/ 73 h 117"/>
                  <a:gd name="T26" fmla="*/ 83 w 124"/>
                  <a:gd name="T27" fmla="*/ 78 h 117"/>
                  <a:gd name="T28" fmla="*/ 71 w 124"/>
                  <a:gd name="T29" fmla="*/ 85 h 117"/>
                  <a:gd name="T30" fmla="*/ 46 w 124"/>
                  <a:gd name="T31" fmla="*/ 103 h 117"/>
                  <a:gd name="T32" fmla="*/ 26 w 124"/>
                  <a:gd name="T33" fmla="*/ 117 h 117"/>
                  <a:gd name="T34" fmla="*/ 23 w 124"/>
                  <a:gd name="T35" fmla="*/ 112 h 117"/>
                  <a:gd name="T36" fmla="*/ 13 w 124"/>
                  <a:gd name="T37" fmla="*/ 101 h 117"/>
                  <a:gd name="T38" fmla="*/ 4 w 124"/>
                  <a:gd name="T39" fmla="*/ 89 h 117"/>
                  <a:gd name="T40" fmla="*/ 0 w 124"/>
                  <a:gd name="T41" fmla="*/ 79 h 117"/>
                  <a:gd name="T42" fmla="*/ 1 w 124"/>
                  <a:gd name="T43" fmla="*/ 76 h 117"/>
                  <a:gd name="T44" fmla="*/ 2 w 124"/>
                  <a:gd name="T45" fmla="*/ 72 h 117"/>
                  <a:gd name="T46" fmla="*/ 5 w 124"/>
                  <a:gd name="T47" fmla="*/ 67 h 117"/>
                  <a:gd name="T48" fmla="*/ 9 w 124"/>
                  <a:gd name="T49" fmla="*/ 62 h 117"/>
                  <a:gd name="T50" fmla="*/ 17 w 124"/>
                  <a:gd name="T51" fmla="*/ 52 h 117"/>
                  <a:gd name="T52" fmla="*/ 27 w 124"/>
                  <a:gd name="T53" fmla="*/ 42 h 117"/>
                  <a:gd name="T54" fmla="*/ 48 w 124"/>
                  <a:gd name="T55" fmla="*/ 22 h 117"/>
                  <a:gd name="T56" fmla="*/ 60 w 124"/>
                  <a:gd name="T57" fmla="*/ 12 h 117"/>
                  <a:gd name="T58" fmla="*/ 73 w 124"/>
                  <a:gd name="T59" fmla="*/ 12 h 117"/>
                  <a:gd name="T60" fmla="*/ 86 w 124"/>
                  <a:gd name="T61" fmla="*/ 12 h 117"/>
                  <a:gd name="T62" fmla="*/ 100 w 124"/>
                  <a:gd name="T63" fmla="*/ 6 h 117"/>
                  <a:gd name="T64" fmla="*/ 113 w 124"/>
                  <a:gd name="T6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97" name="Freeform 256"/>
              <p:cNvSpPr>
                <a:spLocks/>
              </p:cNvSpPr>
              <p:nvPr>
                <p:custDataLst>
                  <p:tags r:id="rId181"/>
                </p:custDataLst>
              </p:nvPr>
            </p:nvSpPr>
            <p:spPr bwMode="auto">
              <a:xfrm>
                <a:off x="7021162" y="2762506"/>
                <a:ext cx="801040" cy="609146"/>
              </a:xfrm>
              <a:custGeom>
                <a:avLst/>
                <a:gdLst>
                  <a:gd name="T0" fmla="*/ 928 w 1156"/>
                  <a:gd name="T1" fmla="*/ 191 h 900"/>
                  <a:gd name="T2" fmla="*/ 859 w 1156"/>
                  <a:gd name="T3" fmla="*/ 162 h 900"/>
                  <a:gd name="T4" fmla="*/ 773 w 1156"/>
                  <a:gd name="T5" fmla="*/ 111 h 900"/>
                  <a:gd name="T6" fmla="*/ 617 w 1156"/>
                  <a:gd name="T7" fmla="*/ 104 h 900"/>
                  <a:gd name="T8" fmla="*/ 551 w 1156"/>
                  <a:gd name="T9" fmla="*/ 154 h 900"/>
                  <a:gd name="T10" fmla="*/ 504 w 1156"/>
                  <a:gd name="T11" fmla="*/ 179 h 900"/>
                  <a:gd name="T12" fmla="*/ 426 w 1156"/>
                  <a:gd name="T13" fmla="*/ 197 h 900"/>
                  <a:gd name="T14" fmla="*/ 383 w 1156"/>
                  <a:gd name="T15" fmla="*/ 199 h 900"/>
                  <a:gd name="T16" fmla="*/ 355 w 1156"/>
                  <a:gd name="T17" fmla="*/ 173 h 900"/>
                  <a:gd name="T18" fmla="*/ 260 w 1156"/>
                  <a:gd name="T19" fmla="*/ 136 h 900"/>
                  <a:gd name="T20" fmla="*/ 228 w 1156"/>
                  <a:gd name="T21" fmla="*/ 86 h 900"/>
                  <a:gd name="T22" fmla="*/ 220 w 1156"/>
                  <a:gd name="T23" fmla="*/ 23 h 900"/>
                  <a:gd name="T24" fmla="*/ 188 w 1156"/>
                  <a:gd name="T25" fmla="*/ 1 h 900"/>
                  <a:gd name="T26" fmla="*/ 155 w 1156"/>
                  <a:gd name="T27" fmla="*/ 21 h 900"/>
                  <a:gd name="T28" fmla="*/ 136 w 1156"/>
                  <a:gd name="T29" fmla="*/ 67 h 900"/>
                  <a:gd name="T30" fmla="*/ 79 w 1156"/>
                  <a:gd name="T31" fmla="*/ 54 h 900"/>
                  <a:gd name="T32" fmla="*/ 4 w 1156"/>
                  <a:gd name="T33" fmla="*/ 16 h 900"/>
                  <a:gd name="T34" fmla="*/ 5 w 1156"/>
                  <a:gd name="T35" fmla="*/ 72 h 900"/>
                  <a:gd name="T36" fmla="*/ 45 w 1156"/>
                  <a:gd name="T37" fmla="*/ 146 h 900"/>
                  <a:gd name="T38" fmla="*/ 73 w 1156"/>
                  <a:gd name="T39" fmla="*/ 205 h 900"/>
                  <a:gd name="T40" fmla="*/ 135 w 1156"/>
                  <a:gd name="T41" fmla="*/ 284 h 900"/>
                  <a:gd name="T42" fmla="*/ 122 w 1156"/>
                  <a:gd name="T43" fmla="*/ 316 h 900"/>
                  <a:gd name="T44" fmla="*/ 133 w 1156"/>
                  <a:gd name="T45" fmla="*/ 370 h 900"/>
                  <a:gd name="T46" fmla="*/ 188 w 1156"/>
                  <a:gd name="T47" fmla="*/ 428 h 900"/>
                  <a:gd name="T48" fmla="*/ 259 w 1156"/>
                  <a:gd name="T49" fmla="*/ 456 h 900"/>
                  <a:gd name="T50" fmla="*/ 259 w 1156"/>
                  <a:gd name="T51" fmla="*/ 524 h 900"/>
                  <a:gd name="T52" fmla="*/ 335 w 1156"/>
                  <a:gd name="T53" fmla="*/ 581 h 900"/>
                  <a:gd name="T54" fmla="*/ 423 w 1156"/>
                  <a:gd name="T55" fmla="*/ 664 h 900"/>
                  <a:gd name="T56" fmla="*/ 471 w 1156"/>
                  <a:gd name="T57" fmla="*/ 720 h 900"/>
                  <a:gd name="T58" fmla="*/ 504 w 1156"/>
                  <a:gd name="T59" fmla="*/ 733 h 900"/>
                  <a:gd name="T60" fmla="*/ 542 w 1156"/>
                  <a:gd name="T61" fmla="*/ 755 h 900"/>
                  <a:gd name="T62" fmla="*/ 598 w 1156"/>
                  <a:gd name="T63" fmla="*/ 787 h 900"/>
                  <a:gd name="T64" fmla="*/ 685 w 1156"/>
                  <a:gd name="T65" fmla="*/ 795 h 900"/>
                  <a:gd name="T66" fmla="*/ 732 w 1156"/>
                  <a:gd name="T67" fmla="*/ 780 h 900"/>
                  <a:gd name="T68" fmla="*/ 779 w 1156"/>
                  <a:gd name="T69" fmla="*/ 764 h 900"/>
                  <a:gd name="T70" fmla="*/ 801 w 1156"/>
                  <a:gd name="T71" fmla="*/ 796 h 900"/>
                  <a:gd name="T72" fmla="*/ 813 w 1156"/>
                  <a:gd name="T73" fmla="*/ 857 h 900"/>
                  <a:gd name="T74" fmla="*/ 874 w 1156"/>
                  <a:gd name="T75" fmla="*/ 874 h 900"/>
                  <a:gd name="T76" fmla="*/ 1011 w 1156"/>
                  <a:gd name="T77" fmla="*/ 892 h 900"/>
                  <a:gd name="T78" fmla="*/ 1091 w 1156"/>
                  <a:gd name="T79" fmla="*/ 879 h 900"/>
                  <a:gd name="T80" fmla="*/ 1099 w 1156"/>
                  <a:gd name="T81" fmla="*/ 831 h 900"/>
                  <a:gd name="T82" fmla="*/ 1156 w 1156"/>
                  <a:gd name="T83" fmla="*/ 770 h 900"/>
                  <a:gd name="T84" fmla="*/ 1132 w 1156"/>
                  <a:gd name="T85" fmla="*/ 750 h 900"/>
                  <a:gd name="T86" fmla="*/ 1096 w 1156"/>
                  <a:gd name="T87" fmla="*/ 708 h 900"/>
                  <a:gd name="T88" fmla="*/ 1031 w 1156"/>
                  <a:gd name="T89" fmla="*/ 643 h 900"/>
                  <a:gd name="T90" fmla="*/ 1018 w 1156"/>
                  <a:gd name="T91" fmla="*/ 603 h 900"/>
                  <a:gd name="T92" fmla="*/ 1044 w 1156"/>
                  <a:gd name="T93" fmla="*/ 559 h 900"/>
                  <a:gd name="T94" fmla="*/ 1048 w 1156"/>
                  <a:gd name="T95" fmla="*/ 526 h 900"/>
                  <a:gd name="T96" fmla="*/ 1030 w 1156"/>
                  <a:gd name="T97" fmla="*/ 512 h 900"/>
                  <a:gd name="T98" fmla="*/ 983 w 1156"/>
                  <a:gd name="T99" fmla="*/ 507 h 900"/>
                  <a:gd name="T100" fmla="*/ 954 w 1156"/>
                  <a:gd name="T101" fmla="*/ 453 h 900"/>
                  <a:gd name="T102" fmla="*/ 937 w 1156"/>
                  <a:gd name="T103" fmla="*/ 373 h 900"/>
                  <a:gd name="T104" fmla="*/ 924 w 1156"/>
                  <a:gd name="T105" fmla="*/ 357 h 900"/>
                  <a:gd name="T106" fmla="*/ 940 w 1156"/>
                  <a:gd name="T107" fmla="*/ 334 h 900"/>
                  <a:gd name="T108" fmla="*/ 960 w 1156"/>
                  <a:gd name="T109" fmla="*/ 293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98" name="Freeform 257"/>
              <p:cNvSpPr>
                <a:spLocks/>
              </p:cNvSpPr>
              <p:nvPr>
                <p:custDataLst>
                  <p:tags r:id="rId182"/>
                </p:custDataLst>
              </p:nvPr>
            </p:nvSpPr>
            <p:spPr bwMode="auto">
              <a:xfrm>
                <a:off x="7059067" y="3608769"/>
                <a:ext cx="394202" cy="294352"/>
              </a:xfrm>
              <a:custGeom>
                <a:avLst/>
                <a:gdLst>
                  <a:gd name="T0" fmla="*/ 26 w 571"/>
                  <a:gd name="T1" fmla="*/ 190 h 443"/>
                  <a:gd name="T2" fmla="*/ 37 w 571"/>
                  <a:gd name="T3" fmla="*/ 177 h 443"/>
                  <a:gd name="T4" fmla="*/ 41 w 571"/>
                  <a:gd name="T5" fmla="*/ 164 h 443"/>
                  <a:gd name="T6" fmla="*/ 39 w 571"/>
                  <a:gd name="T7" fmla="*/ 129 h 443"/>
                  <a:gd name="T8" fmla="*/ 44 w 571"/>
                  <a:gd name="T9" fmla="*/ 120 h 443"/>
                  <a:gd name="T10" fmla="*/ 55 w 571"/>
                  <a:gd name="T11" fmla="*/ 112 h 443"/>
                  <a:gd name="T12" fmla="*/ 68 w 571"/>
                  <a:gd name="T13" fmla="*/ 107 h 443"/>
                  <a:gd name="T14" fmla="*/ 80 w 571"/>
                  <a:gd name="T15" fmla="*/ 104 h 443"/>
                  <a:gd name="T16" fmla="*/ 103 w 571"/>
                  <a:gd name="T17" fmla="*/ 106 h 443"/>
                  <a:gd name="T18" fmla="*/ 124 w 571"/>
                  <a:gd name="T19" fmla="*/ 109 h 443"/>
                  <a:gd name="T20" fmla="*/ 158 w 571"/>
                  <a:gd name="T21" fmla="*/ 120 h 443"/>
                  <a:gd name="T22" fmla="*/ 184 w 571"/>
                  <a:gd name="T23" fmla="*/ 135 h 443"/>
                  <a:gd name="T24" fmla="*/ 206 w 571"/>
                  <a:gd name="T25" fmla="*/ 154 h 443"/>
                  <a:gd name="T26" fmla="*/ 254 w 571"/>
                  <a:gd name="T27" fmla="*/ 92 h 443"/>
                  <a:gd name="T28" fmla="*/ 285 w 571"/>
                  <a:gd name="T29" fmla="*/ 49 h 443"/>
                  <a:gd name="T30" fmla="*/ 538 w 571"/>
                  <a:gd name="T31" fmla="*/ 43 h 443"/>
                  <a:gd name="T32" fmla="*/ 557 w 571"/>
                  <a:gd name="T33" fmla="*/ 78 h 443"/>
                  <a:gd name="T34" fmla="*/ 562 w 571"/>
                  <a:gd name="T35" fmla="*/ 98 h 443"/>
                  <a:gd name="T36" fmla="*/ 564 w 571"/>
                  <a:gd name="T37" fmla="*/ 123 h 443"/>
                  <a:gd name="T38" fmla="*/ 568 w 571"/>
                  <a:gd name="T39" fmla="*/ 151 h 443"/>
                  <a:gd name="T40" fmla="*/ 571 w 571"/>
                  <a:gd name="T41" fmla="*/ 178 h 443"/>
                  <a:gd name="T42" fmla="*/ 564 w 571"/>
                  <a:gd name="T43" fmla="*/ 180 h 443"/>
                  <a:gd name="T44" fmla="*/ 562 w 571"/>
                  <a:gd name="T45" fmla="*/ 179 h 443"/>
                  <a:gd name="T46" fmla="*/ 558 w 571"/>
                  <a:gd name="T47" fmla="*/ 184 h 443"/>
                  <a:gd name="T48" fmla="*/ 548 w 571"/>
                  <a:gd name="T49" fmla="*/ 207 h 443"/>
                  <a:gd name="T50" fmla="*/ 534 w 571"/>
                  <a:gd name="T51" fmla="*/ 225 h 443"/>
                  <a:gd name="T52" fmla="*/ 515 w 571"/>
                  <a:gd name="T53" fmla="*/ 239 h 443"/>
                  <a:gd name="T54" fmla="*/ 494 w 571"/>
                  <a:gd name="T55" fmla="*/ 249 h 443"/>
                  <a:gd name="T56" fmla="*/ 405 w 571"/>
                  <a:gd name="T57" fmla="*/ 283 h 443"/>
                  <a:gd name="T58" fmla="*/ 347 w 571"/>
                  <a:gd name="T59" fmla="*/ 307 h 443"/>
                  <a:gd name="T60" fmla="*/ 295 w 571"/>
                  <a:gd name="T61" fmla="*/ 328 h 443"/>
                  <a:gd name="T62" fmla="*/ 245 w 571"/>
                  <a:gd name="T63" fmla="*/ 345 h 443"/>
                  <a:gd name="T64" fmla="*/ 186 w 571"/>
                  <a:gd name="T65" fmla="*/ 363 h 443"/>
                  <a:gd name="T66" fmla="*/ 167 w 571"/>
                  <a:gd name="T67" fmla="*/ 371 h 443"/>
                  <a:gd name="T68" fmla="*/ 149 w 571"/>
                  <a:gd name="T69" fmla="*/ 381 h 443"/>
                  <a:gd name="T70" fmla="*/ 119 w 571"/>
                  <a:gd name="T71" fmla="*/ 403 h 443"/>
                  <a:gd name="T72" fmla="*/ 92 w 571"/>
                  <a:gd name="T73" fmla="*/ 426 h 443"/>
                  <a:gd name="T74" fmla="*/ 67 w 571"/>
                  <a:gd name="T75" fmla="*/ 443 h 443"/>
                  <a:gd name="T76" fmla="*/ 50 w 571"/>
                  <a:gd name="T77" fmla="*/ 378 h 443"/>
                  <a:gd name="T78" fmla="*/ 33 w 571"/>
                  <a:gd name="T79" fmla="*/ 313 h 443"/>
                  <a:gd name="T80" fmla="*/ 16 w 571"/>
                  <a:gd name="T81" fmla="*/ 251 h 443"/>
                  <a:gd name="T82" fmla="*/ 0 w 571"/>
                  <a:gd name="T83" fmla="*/ 19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199" name="Freeform 258"/>
              <p:cNvSpPr>
                <a:spLocks/>
              </p:cNvSpPr>
              <p:nvPr>
                <p:custDataLst>
                  <p:tags r:id="rId183"/>
                </p:custDataLst>
              </p:nvPr>
            </p:nvSpPr>
            <p:spPr bwMode="auto">
              <a:xfrm>
                <a:off x="7369880" y="3318505"/>
                <a:ext cx="192047" cy="155353"/>
              </a:xfrm>
              <a:custGeom>
                <a:avLst/>
                <a:gdLst>
                  <a:gd name="T0" fmla="*/ 0 w 286"/>
                  <a:gd name="T1" fmla="*/ 111 h 228"/>
                  <a:gd name="T2" fmla="*/ 4 w 286"/>
                  <a:gd name="T3" fmla="*/ 109 h 228"/>
                  <a:gd name="T4" fmla="*/ 7 w 286"/>
                  <a:gd name="T5" fmla="*/ 109 h 228"/>
                  <a:gd name="T6" fmla="*/ 10 w 286"/>
                  <a:gd name="T7" fmla="*/ 110 h 228"/>
                  <a:gd name="T8" fmla="*/ 11 w 286"/>
                  <a:gd name="T9" fmla="*/ 111 h 228"/>
                  <a:gd name="T10" fmla="*/ 12 w 286"/>
                  <a:gd name="T11" fmla="*/ 117 h 228"/>
                  <a:gd name="T12" fmla="*/ 13 w 286"/>
                  <a:gd name="T13" fmla="*/ 123 h 228"/>
                  <a:gd name="T14" fmla="*/ 14 w 286"/>
                  <a:gd name="T15" fmla="*/ 128 h 228"/>
                  <a:gd name="T16" fmla="*/ 16 w 286"/>
                  <a:gd name="T17" fmla="*/ 131 h 228"/>
                  <a:gd name="T18" fmla="*/ 19 w 286"/>
                  <a:gd name="T19" fmla="*/ 134 h 228"/>
                  <a:gd name="T20" fmla="*/ 24 w 286"/>
                  <a:gd name="T21" fmla="*/ 136 h 228"/>
                  <a:gd name="T22" fmla="*/ 29 w 286"/>
                  <a:gd name="T23" fmla="*/ 137 h 228"/>
                  <a:gd name="T24" fmla="*/ 37 w 286"/>
                  <a:gd name="T25" fmla="*/ 138 h 228"/>
                  <a:gd name="T26" fmla="*/ 48 w 286"/>
                  <a:gd name="T27" fmla="*/ 138 h 228"/>
                  <a:gd name="T28" fmla="*/ 60 w 286"/>
                  <a:gd name="T29" fmla="*/ 136 h 228"/>
                  <a:gd name="T30" fmla="*/ 98 w 286"/>
                  <a:gd name="T31" fmla="*/ 130 h 228"/>
                  <a:gd name="T32" fmla="*/ 129 w 286"/>
                  <a:gd name="T33" fmla="*/ 122 h 228"/>
                  <a:gd name="T34" fmla="*/ 143 w 286"/>
                  <a:gd name="T35" fmla="*/ 118 h 228"/>
                  <a:gd name="T36" fmla="*/ 156 w 286"/>
                  <a:gd name="T37" fmla="*/ 114 h 228"/>
                  <a:gd name="T38" fmla="*/ 167 w 286"/>
                  <a:gd name="T39" fmla="*/ 109 h 228"/>
                  <a:gd name="T40" fmla="*/ 178 w 286"/>
                  <a:gd name="T41" fmla="*/ 103 h 228"/>
                  <a:gd name="T42" fmla="*/ 188 w 286"/>
                  <a:gd name="T43" fmla="*/ 96 h 228"/>
                  <a:gd name="T44" fmla="*/ 198 w 286"/>
                  <a:gd name="T45" fmla="*/ 87 h 228"/>
                  <a:gd name="T46" fmla="*/ 208 w 286"/>
                  <a:gd name="T47" fmla="*/ 78 h 228"/>
                  <a:gd name="T48" fmla="*/ 219 w 286"/>
                  <a:gd name="T49" fmla="*/ 65 h 228"/>
                  <a:gd name="T50" fmla="*/ 229 w 286"/>
                  <a:gd name="T51" fmla="*/ 52 h 228"/>
                  <a:gd name="T52" fmla="*/ 241 w 286"/>
                  <a:gd name="T53" fmla="*/ 37 h 228"/>
                  <a:gd name="T54" fmla="*/ 253 w 286"/>
                  <a:gd name="T55" fmla="*/ 20 h 228"/>
                  <a:gd name="T56" fmla="*/ 266 w 286"/>
                  <a:gd name="T57" fmla="*/ 0 h 228"/>
                  <a:gd name="T58" fmla="*/ 270 w 286"/>
                  <a:gd name="T59" fmla="*/ 7 h 228"/>
                  <a:gd name="T60" fmla="*/ 274 w 286"/>
                  <a:gd name="T61" fmla="*/ 13 h 228"/>
                  <a:gd name="T62" fmla="*/ 276 w 286"/>
                  <a:gd name="T63" fmla="*/ 20 h 228"/>
                  <a:gd name="T64" fmla="*/ 279 w 286"/>
                  <a:gd name="T65" fmla="*/ 27 h 228"/>
                  <a:gd name="T66" fmla="*/ 282 w 286"/>
                  <a:gd name="T67" fmla="*/ 42 h 228"/>
                  <a:gd name="T68" fmla="*/ 286 w 286"/>
                  <a:gd name="T69" fmla="*/ 62 h 228"/>
                  <a:gd name="T70" fmla="*/ 246 w 286"/>
                  <a:gd name="T71" fmla="*/ 198 h 228"/>
                  <a:gd name="T72" fmla="*/ 226 w 286"/>
                  <a:gd name="T73" fmla="*/ 228 h 228"/>
                  <a:gd name="T74" fmla="*/ 53 w 286"/>
                  <a:gd name="T75" fmla="*/ 210 h 228"/>
                  <a:gd name="T76" fmla="*/ 0 w 286"/>
                  <a:gd name="T77" fmla="*/ 11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FFC0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00" name="Freeform 259"/>
              <p:cNvSpPr>
                <a:spLocks/>
              </p:cNvSpPr>
              <p:nvPr>
                <p:custDataLst>
                  <p:tags r:id="rId184"/>
                </p:custDataLst>
              </p:nvPr>
            </p:nvSpPr>
            <p:spPr bwMode="auto">
              <a:xfrm>
                <a:off x="6872074" y="2870844"/>
                <a:ext cx="353771" cy="339323"/>
              </a:xfrm>
              <a:custGeom>
                <a:avLst/>
                <a:gdLst>
                  <a:gd name="T0" fmla="*/ 478 w 524"/>
                  <a:gd name="T1" fmla="*/ 370 h 505"/>
                  <a:gd name="T2" fmla="*/ 484 w 524"/>
                  <a:gd name="T3" fmla="*/ 346 h 505"/>
                  <a:gd name="T4" fmla="*/ 483 w 524"/>
                  <a:gd name="T5" fmla="*/ 329 h 505"/>
                  <a:gd name="T6" fmla="*/ 478 w 524"/>
                  <a:gd name="T7" fmla="*/ 302 h 505"/>
                  <a:gd name="T8" fmla="*/ 455 w 524"/>
                  <a:gd name="T9" fmla="*/ 299 h 505"/>
                  <a:gd name="T10" fmla="*/ 431 w 524"/>
                  <a:gd name="T11" fmla="*/ 288 h 505"/>
                  <a:gd name="T12" fmla="*/ 407 w 524"/>
                  <a:gd name="T13" fmla="*/ 274 h 505"/>
                  <a:gd name="T14" fmla="*/ 386 w 524"/>
                  <a:gd name="T15" fmla="*/ 256 h 505"/>
                  <a:gd name="T16" fmla="*/ 366 w 524"/>
                  <a:gd name="T17" fmla="*/ 237 h 505"/>
                  <a:gd name="T18" fmla="*/ 352 w 524"/>
                  <a:gd name="T19" fmla="*/ 216 h 505"/>
                  <a:gd name="T20" fmla="*/ 342 w 524"/>
                  <a:gd name="T21" fmla="*/ 196 h 505"/>
                  <a:gd name="T22" fmla="*/ 339 w 524"/>
                  <a:gd name="T23" fmla="*/ 178 h 505"/>
                  <a:gd name="T24" fmla="*/ 341 w 524"/>
                  <a:gd name="T25" fmla="*/ 162 h 505"/>
                  <a:gd name="T26" fmla="*/ 349 w 524"/>
                  <a:gd name="T27" fmla="*/ 150 h 505"/>
                  <a:gd name="T28" fmla="*/ 365 w 524"/>
                  <a:gd name="T29" fmla="*/ 136 h 505"/>
                  <a:gd name="T30" fmla="*/ 354 w 524"/>
                  <a:gd name="T31" fmla="*/ 130 h 505"/>
                  <a:gd name="T32" fmla="*/ 341 w 524"/>
                  <a:gd name="T33" fmla="*/ 119 h 505"/>
                  <a:gd name="T34" fmla="*/ 315 w 524"/>
                  <a:gd name="T35" fmla="*/ 87 h 505"/>
                  <a:gd name="T36" fmla="*/ 292 w 524"/>
                  <a:gd name="T37" fmla="*/ 51 h 505"/>
                  <a:gd name="T38" fmla="*/ 279 w 524"/>
                  <a:gd name="T39" fmla="*/ 25 h 505"/>
                  <a:gd name="T40" fmla="*/ 260 w 524"/>
                  <a:gd name="T41" fmla="*/ 24 h 505"/>
                  <a:gd name="T42" fmla="*/ 239 w 524"/>
                  <a:gd name="T43" fmla="*/ 19 h 505"/>
                  <a:gd name="T44" fmla="*/ 219 w 524"/>
                  <a:gd name="T45" fmla="*/ 11 h 505"/>
                  <a:gd name="T46" fmla="*/ 197 w 524"/>
                  <a:gd name="T47" fmla="*/ 6 h 505"/>
                  <a:gd name="T48" fmla="*/ 170 w 524"/>
                  <a:gd name="T49" fmla="*/ 3 h 505"/>
                  <a:gd name="T50" fmla="*/ 149 w 524"/>
                  <a:gd name="T51" fmla="*/ 8 h 505"/>
                  <a:gd name="T52" fmla="*/ 114 w 524"/>
                  <a:gd name="T53" fmla="*/ 41 h 505"/>
                  <a:gd name="T54" fmla="*/ 98 w 524"/>
                  <a:gd name="T55" fmla="*/ 57 h 505"/>
                  <a:gd name="T56" fmla="*/ 93 w 524"/>
                  <a:gd name="T57" fmla="*/ 64 h 505"/>
                  <a:gd name="T58" fmla="*/ 94 w 524"/>
                  <a:gd name="T59" fmla="*/ 94 h 505"/>
                  <a:gd name="T60" fmla="*/ 95 w 524"/>
                  <a:gd name="T61" fmla="*/ 140 h 505"/>
                  <a:gd name="T62" fmla="*/ 94 w 524"/>
                  <a:gd name="T63" fmla="*/ 164 h 505"/>
                  <a:gd name="T64" fmla="*/ 86 w 524"/>
                  <a:gd name="T65" fmla="*/ 180 h 505"/>
                  <a:gd name="T66" fmla="*/ 67 w 524"/>
                  <a:gd name="T67" fmla="*/ 197 h 505"/>
                  <a:gd name="T68" fmla="*/ 40 w 524"/>
                  <a:gd name="T69" fmla="*/ 214 h 505"/>
                  <a:gd name="T70" fmla="*/ 13 w 524"/>
                  <a:gd name="T71" fmla="*/ 228 h 505"/>
                  <a:gd name="T72" fmla="*/ 2 w 524"/>
                  <a:gd name="T73" fmla="*/ 246 h 505"/>
                  <a:gd name="T74" fmla="*/ 2 w 524"/>
                  <a:gd name="T75" fmla="*/ 264 h 505"/>
                  <a:gd name="T76" fmla="*/ 0 w 524"/>
                  <a:gd name="T77" fmla="*/ 278 h 505"/>
                  <a:gd name="T78" fmla="*/ 0 w 524"/>
                  <a:gd name="T79" fmla="*/ 289 h 505"/>
                  <a:gd name="T80" fmla="*/ 7 w 524"/>
                  <a:gd name="T81" fmla="*/ 301 h 505"/>
                  <a:gd name="T82" fmla="*/ 26 w 524"/>
                  <a:gd name="T83" fmla="*/ 314 h 505"/>
                  <a:gd name="T84" fmla="*/ 62 w 524"/>
                  <a:gd name="T85" fmla="*/ 331 h 505"/>
                  <a:gd name="T86" fmla="*/ 120 w 524"/>
                  <a:gd name="T87" fmla="*/ 355 h 505"/>
                  <a:gd name="T88" fmla="*/ 180 w 524"/>
                  <a:gd name="T89" fmla="*/ 374 h 505"/>
                  <a:gd name="T90" fmla="*/ 214 w 524"/>
                  <a:gd name="T91" fmla="*/ 385 h 505"/>
                  <a:gd name="T92" fmla="*/ 237 w 524"/>
                  <a:gd name="T93" fmla="*/ 400 h 505"/>
                  <a:gd name="T94" fmla="*/ 252 w 524"/>
                  <a:gd name="T95" fmla="*/ 418 h 505"/>
                  <a:gd name="T96" fmla="*/ 262 w 524"/>
                  <a:gd name="T97" fmla="*/ 435 h 505"/>
                  <a:gd name="T98" fmla="*/ 266 w 524"/>
                  <a:gd name="T99" fmla="*/ 451 h 505"/>
                  <a:gd name="T100" fmla="*/ 270 w 524"/>
                  <a:gd name="T101" fmla="*/ 469 h 505"/>
                  <a:gd name="T102" fmla="*/ 277 w 524"/>
                  <a:gd name="T103" fmla="*/ 481 h 505"/>
                  <a:gd name="T104" fmla="*/ 287 w 524"/>
                  <a:gd name="T105" fmla="*/ 489 h 505"/>
                  <a:gd name="T106" fmla="*/ 307 w 524"/>
                  <a:gd name="T107" fmla="*/ 497 h 505"/>
                  <a:gd name="T108" fmla="*/ 328 w 524"/>
                  <a:gd name="T109" fmla="*/ 503 h 505"/>
                  <a:gd name="T110" fmla="*/ 335 w 524"/>
                  <a:gd name="T111" fmla="*/ 500 h 505"/>
                  <a:gd name="T112" fmla="*/ 346 w 524"/>
                  <a:gd name="T113" fmla="*/ 499 h 505"/>
                  <a:gd name="T114" fmla="*/ 366 w 524"/>
                  <a:gd name="T115" fmla="*/ 503 h 505"/>
                  <a:gd name="T116" fmla="*/ 383 w 524"/>
                  <a:gd name="T117" fmla="*/ 505 h 505"/>
                  <a:gd name="T118" fmla="*/ 437 w 524"/>
                  <a:gd name="T119" fmla="*/ 505 h 505"/>
                  <a:gd name="T120" fmla="*/ 465 w 524"/>
                  <a:gd name="T121" fmla="*/ 449 h 505"/>
                  <a:gd name="T122" fmla="*/ 492 w 524"/>
                  <a:gd name="T123" fmla="*/ 43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01" name="Freeform 260"/>
              <p:cNvSpPr>
                <a:spLocks/>
              </p:cNvSpPr>
              <p:nvPr>
                <p:custDataLst>
                  <p:tags r:id="rId185"/>
                </p:custDataLst>
              </p:nvPr>
            </p:nvSpPr>
            <p:spPr bwMode="auto">
              <a:xfrm>
                <a:off x="7668058" y="2819741"/>
                <a:ext cx="528131" cy="374072"/>
              </a:xfrm>
              <a:custGeom>
                <a:avLst/>
                <a:gdLst>
                  <a:gd name="T0" fmla="*/ 62 w 764"/>
                  <a:gd name="T1" fmla="*/ 196 h 555"/>
                  <a:gd name="T2" fmla="*/ 93 w 764"/>
                  <a:gd name="T3" fmla="*/ 190 h 555"/>
                  <a:gd name="T4" fmla="*/ 128 w 764"/>
                  <a:gd name="T5" fmla="*/ 182 h 555"/>
                  <a:gd name="T6" fmla="*/ 175 w 764"/>
                  <a:gd name="T7" fmla="*/ 151 h 555"/>
                  <a:gd name="T8" fmla="*/ 194 w 764"/>
                  <a:gd name="T9" fmla="*/ 126 h 555"/>
                  <a:gd name="T10" fmla="*/ 199 w 764"/>
                  <a:gd name="T11" fmla="*/ 88 h 555"/>
                  <a:gd name="T12" fmla="*/ 208 w 764"/>
                  <a:gd name="T13" fmla="*/ 69 h 555"/>
                  <a:gd name="T14" fmla="*/ 240 w 764"/>
                  <a:gd name="T15" fmla="*/ 60 h 555"/>
                  <a:gd name="T16" fmla="*/ 294 w 764"/>
                  <a:gd name="T17" fmla="*/ 62 h 555"/>
                  <a:gd name="T18" fmla="*/ 329 w 764"/>
                  <a:gd name="T19" fmla="*/ 71 h 555"/>
                  <a:gd name="T20" fmla="*/ 362 w 764"/>
                  <a:gd name="T21" fmla="*/ 90 h 555"/>
                  <a:gd name="T22" fmla="*/ 386 w 764"/>
                  <a:gd name="T23" fmla="*/ 93 h 555"/>
                  <a:gd name="T24" fmla="*/ 419 w 764"/>
                  <a:gd name="T25" fmla="*/ 84 h 555"/>
                  <a:gd name="T26" fmla="*/ 460 w 764"/>
                  <a:gd name="T27" fmla="*/ 61 h 555"/>
                  <a:gd name="T28" fmla="*/ 479 w 764"/>
                  <a:gd name="T29" fmla="*/ 33 h 555"/>
                  <a:gd name="T30" fmla="*/ 508 w 764"/>
                  <a:gd name="T31" fmla="*/ 4 h 555"/>
                  <a:gd name="T32" fmla="*/ 530 w 764"/>
                  <a:gd name="T33" fmla="*/ 19 h 555"/>
                  <a:gd name="T34" fmla="*/ 550 w 764"/>
                  <a:gd name="T35" fmla="*/ 45 h 555"/>
                  <a:gd name="T36" fmla="*/ 561 w 764"/>
                  <a:gd name="T37" fmla="*/ 87 h 555"/>
                  <a:gd name="T38" fmla="*/ 570 w 764"/>
                  <a:gd name="T39" fmla="*/ 101 h 555"/>
                  <a:gd name="T40" fmla="*/ 589 w 764"/>
                  <a:gd name="T41" fmla="*/ 104 h 555"/>
                  <a:gd name="T42" fmla="*/ 622 w 764"/>
                  <a:gd name="T43" fmla="*/ 73 h 555"/>
                  <a:gd name="T44" fmla="*/ 743 w 764"/>
                  <a:gd name="T45" fmla="*/ 66 h 555"/>
                  <a:gd name="T46" fmla="*/ 759 w 764"/>
                  <a:gd name="T47" fmla="*/ 87 h 555"/>
                  <a:gd name="T48" fmla="*/ 679 w 764"/>
                  <a:gd name="T49" fmla="*/ 100 h 555"/>
                  <a:gd name="T50" fmla="*/ 605 w 764"/>
                  <a:gd name="T51" fmla="*/ 112 h 555"/>
                  <a:gd name="T52" fmla="*/ 574 w 764"/>
                  <a:gd name="T53" fmla="*/ 130 h 555"/>
                  <a:gd name="T54" fmla="*/ 571 w 764"/>
                  <a:gd name="T55" fmla="*/ 147 h 555"/>
                  <a:gd name="T56" fmla="*/ 582 w 764"/>
                  <a:gd name="T57" fmla="*/ 164 h 555"/>
                  <a:gd name="T58" fmla="*/ 601 w 764"/>
                  <a:gd name="T59" fmla="*/ 180 h 555"/>
                  <a:gd name="T60" fmla="*/ 604 w 764"/>
                  <a:gd name="T61" fmla="*/ 195 h 555"/>
                  <a:gd name="T62" fmla="*/ 594 w 764"/>
                  <a:gd name="T63" fmla="*/ 213 h 555"/>
                  <a:gd name="T64" fmla="*/ 574 w 764"/>
                  <a:gd name="T65" fmla="*/ 237 h 555"/>
                  <a:gd name="T66" fmla="*/ 565 w 764"/>
                  <a:gd name="T67" fmla="*/ 255 h 555"/>
                  <a:gd name="T68" fmla="*/ 542 w 764"/>
                  <a:gd name="T69" fmla="*/ 269 h 555"/>
                  <a:gd name="T70" fmla="*/ 519 w 764"/>
                  <a:gd name="T71" fmla="*/ 310 h 555"/>
                  <a:gd name="T72" fmla="*/ 508 w 764"/>
                  <a:gd name="T73" fmla="*/ 363 h 555"/>
                  <a:gd name="T74" fmla="*/ 497 w 764"/>
                  <a:gd name="T75" fmla="*/ 425 h 555"/>
                  <a:gd name="T76" fmla="*/ 477 w 764"/>
                  <a:gd name="T77" fmla="*/ 412 h 555"/>
                  <a:gd name="T78" fmla="*/ 460 w 764"/>
                  <a:gd name="T79" fmla="*/ 407 h 555"/>
                  <a:gd name="T80" fmla="*/ 439 w 764"/>
                  <a:gd name="T81" fmla="*/ 418 h 555"/>
                  <a:gd name="T82" fmla="*/ 411 w 764"/>
                  <a:gd name="T83" fmla="*/ 440 h 555"/>
                  <a:gd name="T84" fmla="*/ 393 w 764"/>
                  <a:gd name="T85" fmla="*/ 444 h 555"/>
                  <a:gd name="T86" fmla="*/ 375 w 764"/>
                  <a:gd name="T87" fmla="*/ 463 h 555"/>
                  <a:gd name="T88" fmla="*/ 365 w 764"/>
                  <a:gd name="T89" fmla="*/ 511 h 555"/>
                  <a:gd name="T90" fmla="*/ 350 w 764"/>
                  <a:gd name="T91" fmla="*/ 525 h 555"/>
                  <a:gd name="T92" fmla="*/ 270 w 764"/>
                  <a:gd name="T93" fmla="*/ 546 h 555"/>
                  <a:gd name="T94" fmla="*/ 194 w 764"/>
                  <a:gd name="T95" fmla="*/ 554 h 555"/>
                  <a:gd name="T96" fmla="*/ 113 w 764"/>
                  <a:gd name="T97" fmla="*/ 542 h 555"/>
                  <a:gd name="T98" fmla="*/ 95 w 764"/>
                  <a:gd name="T99" fmla="*/ 518 h 555"/>
                  <a:gd name="T100" fmla="*/ 115 w 764"/>
                  <a:gd name="T101" fmla="*/ 488 h 555"/>
                  <a:gd name="T102" fmla="*/ 125 w 764"/>
                  <a:gd name="T103" fmla="*/ 462 h 555"/>
                  <a:gd name="T104" fmla="*/ 123 w 764"/>
                  <a:gd name="T105" fmla="*/ 442 h 555"/>
                  <a:gd name="T106" fmla="*/ 111 w 764"/>
                  <a:gd name="T107" fmla="*/ 433 h 555"/>
                  <a:gd name="T108" fmla="*/ 69 w 764"/>
                  <a:gd name="T109" fmla="*/ 431 h 555"/>
                  <a:gd name="T110" fmla="*/ 52 w 764"/>
                  <a:gd name="T111" fmla="*/ 421 h 555"/>
                  <a:gd name="T112" fmla="*/ 34 w 764"/>
                  <a:gd name="T113" fmla="*/ 384 h 555"/>
                  <a:gd name="T114" fmla="*/ 19 w 764"/>
                  <a:gd name="T115" fmla="*/ 309 h 555"/>
                  <a:gd name="T116" fmla="*/ 10 w 764"/>
                  <a:gd name="T117" fmla="*/ 291 h 555"/>
                  <a:gd name="T118" fmla="*/ 0 w 764"/>
                  <a:gd name="T119" fmla="*/ 280 h 555"/>
                  <a:gd name="T120" fmla="*/ 2 w 764"/>
                  <a:gd name="T121" fmla="*/ 268 h 555"/>
                  <a:gd name="T122" fmla="*/ 22 w 764"/>
                  <a:gd name="T123" fmla="*/ 248 h 555"/>
                  <a:gd name="T124" fmla="*/ 34 w 764"/>
                  <a:gd name="T125" fmla="*/ 221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02" name="Freeform 261"/>
              <p:cNvSpPr>
                <a:spLocks/>
              </p:cNvSpPr>
              <p:nvPr>
                <p:custDataLst>
                  <p:tags r:id="rId186"/>
                </p:custDataLst>
              </p:nvPr>
            </p:nvSpPr>
            <p:spPr bwMode="auto">
              <a:xfrm>
                <a:off x="7718597" y="2883108"/>
                <a:ext cx="581196" cy="545779"/>
              </a:xfrm>
              <a:custGeom>
                <a:avLst/>
                <a:gdLst>
                  <a:gd name="T0" fmla="*/ 779 w 831"/>
                  <a:gd name="T1" fmla="*/ 82 h 812"/>
                  <a:gd name="T2" fmla="*/ 707 w 831"/>
                  <a:gd name="T3" fmla="*/ 29 h 812"/>
                  <a:gd name="T4" fmla="*/ 562 w 831"/>
                  <a:gd name="T5" fmla="*/ 10 h 812"/>
                  <a:gd name="T6" fmla="*/ 499 w 831"/>
                  <a:gd name="T7" fmla="*/ 29 h 812"/>
                  <a:gd name="T8" fmla="*/ 486 w 831"/>
                  <a:gd name="T9" fmla="*/ 49 h 812"/>
                  <a:gd name="T10" fmla="*/ 497 w 831"/>
                  <a:gd name="T11" fmla="*/ 71 h 812"/>
                  <a:gd name="T12" fmla="*/ 517 w 831"/>
                  <a:gd name="T13" fmla="*/ 90 h 812"/>
                  <a:gd name="T14" fmla="*/ 516 w 831"/>
                  <a:gd name="T15" fmla="*/ 111 h 812"/>
                  <a:gd name="T16" fmla="*/ 491 w 831"/>
                  <a:gd name="T17" fmla="*/ 140 h 812"/>
                  <a:gd name="T18" fmla="*/ 480 w 831"/>
                  <a:gd name="T19" fmla="*/ 162 h 812"/>
                  <a:gd name="T20" fmla="*/ 450 w 831"/>
                  <a:gd name="T21" fmla="*/ 184 h 812"/>
                  <a:gd name="T22" fmla="*/ 427 w 831"/>
                  <a:gd name="T23" fmla="*/ 243 h 812"/>
                  <a:gd name="T24" fmla="*/ 420 w 831"/>
                  <a:gd name="T25" fmla="*/ 332 h 812"/>
                  <a:gd name="T26" fmla="*/ 392 w 831"/>
                  <a:gd name="T27" fmla="*/ 319 h 812"/>
                  <a:gd name="T28" fmla="*/ 370 w 831"/>
                  <a:gd name="T29" fmla="*/ 315 h 812"/>
                  <a:gd name="T30" fmla="*/ 338 w 831"/>
                  <a:gd name="T31" fmla="*/ 339 h 812"/>
                  <a:gd name="T32" fmla="*/ 313 w 831"/>
                  <a:gd name="T33" fmla="*/ 351 h 812"/>
                  <a:gd name="T34" fmla="*/ 290 w 831"/>
                  <a:gd name="T35" fmla="*/ 370 h 812"/>
                  <a:gd name="T36" fmla="*/ 280 w 831"/>
                  <a:gd name="T37" fmla="*/ 424 h 812"/>
                  <a:gd name="T38" fmla="*/ 235 w 831"/>
                  <a:gd name="T39" fmla="*/ 442 h 812"/>
                  <a:gd name="T40" fmla="*/ 127 w 831"/>
                  <a:gd name="T41" fmla="*/ 462 h 812"/>
                  <a:gd name="T42" fmla="*/ 26 w 831"/>
                  <a:gd name="T43" fmla="*/ 449 h 812"/>
                  <a:gd name="T44" fmla="*/ 51 w 831"/>
                  <a:gd name="T45" fmla="*/ 505 h 812"/>
                  <a:gd name="T46" fmla="*/ 96 w 831"/>
                  <a:gd name="T47" fmla="*/ 540 h 812"/>
                  <a:gd name="T48" fmla="*/ 123 w 831"/>
                  <a:gd name="T49" fmla="*/ 577 h 812"/>
                  <a:gd name="T50" fmla="*/ 142 w 831"/>
                  <a:gd name="T51" fmla="*/ 596 h 812"/>
                  <a:gd name="T52" fmla="*/ 99 w 831"/>
                  <a:gd name="T53" fmla="*/ 647 h 812"/>
                  <a:gd name="T54" fmla="*/ 87 w 831"/>
                  <a:gd name="T55" fmla="*/ 671 h 812"/>
                  <a:gd name="T56" fmla="*/ 109 w 831"/>
                  <a:gd name="T57" fmla="*/ 720 h 812"/>
                  <a:gd name="T58" fmla="*/ 222 w 831"/>
                  <a:gd name="T59" fmla="*/ 710 h 812"/>
                  <a:gd name="T60" fmla="*/ 302 w 831"/>
                  <a:gd name="T61" fmla="*/ 705 h 812"/>
                  <a:gd name="T62" fmla="*/ 330 w 831"/>
                  <a:gd name="T63" fmla="*/ 721 h 812"/>
                  <a:gd name="T64" fmla="*/ 359 w 831"/>
                  <a:gd name="T65" fmla="*/ 756 h 812"/>
                  <a:gd name="T66" fmla="*/ 408 w 831"/>
                  <a:gd name="T67" fmla="*/ 785 h 812"/>
                  <a:gd name="T68" fmla="*/ 449 w 831"/>
                  <a:gd name="T69" fmla="*/ 803 h 812"/>
                  <a:gd name="T70" fmla="*/ 460 w 831"/>
                  <a:gd name="T71" fmla="*/ 791 h 812"/>
                  <a:gd name="T72" fmla="*/ 487 w 831"/>
                  <a:gd name="T73" fmla="*/ 774 h 812"/>
                  <a:gd name="T74" fmla="*/ 554 w 831"/>
                  <a:gd name="T75" fmla="*/ 764 h 812"/>
                  <a:gd name="T76" fmla="*/ 597 w 831"/>
                  <a:gd name="T77" fmla="*/ 750 h 812"/>
                  <a:gd name="T78" fmla="*/ 618 w 831"/>
                  <a:gd name="T79" fmla="*/ 727 h 812"/>
                  <a:gd name="T80" fmla="*/ 584 w 831"/>
                  <a:gd name="T81" fmla="*/ 700 h 812"/>
                  <a:gd name="T82" fmla="*/ 542 w 831"/>
                  <a:gd name="T83" fmla="*/ 641 h 812"/>
                  <a:gd name="T84" fmla="*/ 526 w 831"/>
                  <a:gd name="T85" fmla="*/ 624 h 812"/>
                  <a:gd name="T86" fmla="*/ 526 w 831"/>
                  <a:gd name="T87" fmla="*/ 578 h 812"/>
                  <a:gd name="T88" fmla="*/ 582 w 831"/>
                  <a:gd name="T89" fmla="*/ 563 h 812"/>
                  <a:gd name="T90" fmla="*/ 622 w 831"/>
                  <a:gd name="T91" fmla="*/ 531 h 812"/>
                  <a:gd name="T92" fmla="*/ 688 w 831"/>
                  <a:gd name="T93" fmla="*/ 417 h 812"/>
                  <a:gd name="T94" fmla="*/ 730 w 831"/>
                  <a:gd name="T95" fmla="*/ 368 h 812"/>
                  <a:gd name="T96" fmla="*/ 725 w 831"/>
                  <a:gd name="T97" fmla="*/ 330 h 812"/>
                  <a:gd name="T98" fmla="*/ 729 w 831"/>
                  <a:gd name="T99" fmla="*/ 305 h 812"/>
                  <a:gd name="T100" fmla="*/ 751 w 831"/>
                  <a:gd name="T101" fmla="*/ 289 h 812"/>
                  <a:gd name="T102" fmla="*/ 670 w 831"/>
                  <a:gd name="T103" fmla="*/ 207 h 812"/>
                  <a:gd name="T104" fmla="*/ 758 w 831"/>
                  <a:gd name="T105" fmla="*/ 140 h 812"/>
                  <a:gd name="T106" fmla="*/ 805 w 831"/>
                  <a:gd name="T107" fmla="*/ 123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03" name="Freeform 262"/>
              <p:cNvSpPr>
                <a:spLocks/>
              </p:cNvSpPr>
              <p:nvPr>
                <p:custDataLst>
                  <p:tags r:id="rId187"/>
                </p:custDataLst>
              </p:nvPr>
            </p:nvSpPr>
            <p:spPr bwMode="auto">
              <a:xfrm>
                <a:off x="8977012" y="3228564"/>
                <a:ext cx="351245" cy="754277"/>
              </a:xfrm>
              <a:custGeom>
                <a:avLst/>
                <a:gdLst>
                  <a:gd name="T0" fmla="*/ 438 w 505"/>
                  <a:gd name="T1" fmla="*/ 1067 h 1121"/>
                  <a:gd name="T2" fmla="*/ 443 w 505"/>
                  <a:gd name="T3" fmla="*/ 1028 h 1121"/>
                  <a:gd name="T4" fmla="*/ 399 w 505"/>
                  <a:gd name="T5" fmla="*/ 1022 h 1121"/>
                  <a:gd name="T6" fmla="*/ 405 w 505"/>
                  <a:gd name="T7" fmla="*/ 957 h 1121"/>
                  <a:gd name="T8" fmla="*/ 419 w 505"/>
                  <a:gd name="T9" fmla="*/ 931 h 1121"/>
                  <a:gd name="T10" fmla="*/ 413 w 505"/>
                  <a:gd name="T11" fmla="*/ 899 h 1121"/>
                  <a:gd name="T12" fmla="*/ 398 w 505"/>
                  <a:gd name="T13" fmla="*/ 893 h 1121"/>
                  <a:gd name="T14" fmla="*/ 382 w 505"/>
                  <a:gd name="T15" fmla="*/ 838 h 1121"/>
                  <a:gd name="T16" fmla="*/ 324 w 505"/>
                  <a:gd name="T17" fmla="*/ 719 h 1121"/>
                  <a:gd name="T18" fmla="*/ 296 w 505"/>
                  <a:gd name="T19" fmla="*/ 703 h 1121"/>
                  <a:gd name="T20" fmla="*/ 282 w 505"/>
                  <a:gd name="T21" fmla="*/ 718 h 1121"/>
                  <a:gd name="T22" fmla="*/ 226 w 505"/>
                  <a:gd name="T23" fmla="*/ 742 h 1121"/>
                  <a:gd name="T24" fmla="*/ 169 w 505"/>
                  <a:gd name="T25" fmla="*/ 736 h 1121"/>
                  <a:gd name="T26" fmla="*/ 133 w 505"/>
                  <a:gd name="T27" fmla="*/ 567 h 1121"/>
                  <a:gd name="T28" fmla="*/ 101 w 505"/>
                  <a:gd name="T29" fmla="*/ 520 h 1121"/>
                  <a:gd name="T30" fmla="*/ 51 w 505"/>
                  <a:gd name="T31" fmla="*/ 502 h 1121"/>
                  <a:gd name="T32" fmla="*/ 8 w 505"/>
                  <a:gd name="T33" fmla="*/ 471 h 1121"/>
                  <a:gd name="T34" fmla="*/ 23 w 505"/>
                  <a:gd name="T35" fmla="*/ 445 h 1121"/>
                  <a:gd name="T36" fmla="*/ 58 w 505"/>
                  <a:gd name="T37" fmla="*/ 361 h 1121"/>
                  <a:gd name="T38" fmla="*/ 67 w 505"/>
                  <a:gd name="T39" fmla="*/ 277 h 1121"/>
                  <a:gd name="T40" fmla="*/ 80 w 505"/>
                  <a:gd name="T41" fmla="*/ 265 h 1121"/>
                  <a:gd name="T42" fmla="*/ 113 w 505"/>
                  <a:gd name="T43" fmla="*/ 258 h 1121"/>
                  <a:gd name="T44" fmla="*/ 134 w 505"/>
                  <a:gd name="T45" fmla="*/ 222 h 1121"/>
                  <a:gd name="T46" fmla="*/ 140 w 505"/>
                  <a:gd name="T47" fmla="*/ 117 h 1121"/>
                  <a:gd name="T48" fmla="*/ 159 w 505"/>
                  <a:gd name="T49" fmla="*/ 98 h 1121"/>
                  <a:gd name="T50" fmla="*/ 213 w 505"/>
                  <a:gd name="T51" fmla="*/ 74 h 1121"/>
                  <a:gd name="T52" fmla="*/ 234 w 505"/>
                  <a:gd name="T53" fmla="*/ 21 h 1121"/>
                  <a:gd name="T54" fmla="*/ 277 w 505"/>
                  <a:gd name="T55" fmla="*/ 31 h 1121"/>
                  <a:gd name="T56" fmla="*/ 312 w 505"/>
                  <a:gd name="T57" fmla="*/ 49 h 1121"/>
                  <a:gd name="T58" fmla="*/ 337 w 505"/>
                  <a:gd name="T59" fmla="*/ 122 h 1121"/>
                  <a:gd name="T60" fmla="*/ 335 w 505"/>
                  <a:gd name="T61" fmla="*/ 167 h 1121"/>
                  <a:gd name="T62" fmla="*/ 300 w 505"/>
                  <a:gd name="T63" fmla="*/ 216 h 1121"/>
                  <a:gd name="T64" fmla="*/ 293 w 505"/>
                  <a:gd name="T65" fmla="*/ 245 h 1121"/>
                  <a:gd name="T66" fmla="*/ 309 w 505"/>
                  <a:gd name="T67" fmla="*/ 261 h 1121"/>
                  <a:gd name="T68" fmla="*/ 346 w 505"/>
                  <a:gd name="T69" fmla="*/ 270 h 1121"/>
                  <a:gd name="T70" fmla="*/ 371 w 505"/>
                  <a:gd name="T71" fmla="*/ 291 h 1121"/>
                  <a:gd name="T72" fmla="*/ 398 w 505"/>
                  <a:gd name="T73" fmla="*/ 345 h 1121"/>
                  <a:gd name="T74" fmla="*/ 430 w 505"/>
                  <a:gd name="T75" fmla="*/ 400 h 1121"/>
                  <a:gd name="T76" fmla="*/ 464 w 505"/>
                  <a:gd name="T77" fmla="*/ 418 h 1121"/>
                  <a:gd name="T78" fmla="*/ 505 w 505"/>
                  <a:gd name="T79" fmla="*/ 418 h 1121"/>
                  <a:gd name="T80" fmla="*/ 476 w 505"/>
                  <a:gd name="T81" fmla="*/ 494 h 1121"/>
                  <a:gd name="T82" fmla="*/ 427 w 505"/>
                  <a:gd name="T83" fmla="*/ 510 h 1121"/>
                  <a:gd name="T84" fmla="*/ 383 w 505"/>
                  <a:gd name="T85" fmla="*/ 528 h 1121"/>
                  <a:gd name="T86" fmla="*/ 360 w 505"/>
                  <a:gd name="T87" fmla="*/ 572 h 1121"/>
                  <a:gd name="T88" fmla="*/ 370 w 505"/>
                  <a:gd name="T89" fmla="*/ 637 h 1121"/>
                  <a:gd name="T90" fmla="*/ 402 w 505"/>
                  <a:gd name="T91" fmla="*/ 683 h 1121"/>
                  <a:gd name="T92" fmla="*/ 430 w 505"/>
                  <a:gd name="T93" fmla="*/ 735 h 1121"/>
                  <a:gd name="T94" fmla="*/ 428 w 505"/>
                  <a:gd name="T95" fmla="*/ 776 h 1121"/>
                  <a:gd name="T96" fmla="*/ 419 w 505"/>
                  <a:gd name="T97" fmla="*/ 801 h 1121"/>
                  <a:gd name="T98" fmla="*/ 435 w 505"/>
                  <a:gd name="T99" fmla="*/ 851 h 1121"/>
                  <a:gd name="T100" fmla="*/ 483 w 505"/>
                  <a:gd name="T101" fmla="*/ 965 h 1121"/>
                  <a:gd name="T102" fmla="*/ 458 w 505"/>
                  <a:gd name="T103" fmla="*/ 1082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04" name="Freeform 263"/>
              <p:cNvSpPr>
                <a:spLocks/>
              </p:cNvSpPr>
              <p:nvPr>
                <p:custDataLst>
                  <p:tags r:id="rId188"/>
                </p:custDataLst>
              </p:nvPr>
            </p:nvSpPr>
            <p:spPr bwMode="auto">
              <a:xfrm>
                <a:off x="4716595" y="3884724"/>
                <a:ext cx="128875" cy="75633"/>
              </a:xfrm>
              <a:custGeom>
                <a:avLst/>
                <a:gdLst>
                  <a:gd name="T0" fmla="*/ 180 w 180"/>
                  <a:gd name="T1" fmla="*/ 7 h 112"/>
                  <a:gd name="T2" fmla="*/ 171 w 180"/>
                  <a:gd name="T3" fmla="*/ 24 h 112"/>
                  <a:gd name="T4" fmla="*/ 163 w 180"/>
                  <a:gd name="T5" fmla="*/ 39 h 112"/>
                  <a:gd name="T6" fmla="*/ 152 w 180"/>
                  <a:gd name="T7" fmla="*/ 53 h 112"/>
                  <a:gd name="T8" fmla="*/ 141 w 180"/>
                  <a:gd name="T9" fmla="*/ 66 h 112"/>
                  <a:gd name="T10" fmla="*/ 129 w 180"/>
                  <a:gd name="T11" fmla="*/ 80 h 112"/>
                  <a:gd name="T12" fmla="*/ 115 w 180"/>
                  <a:gd name="T13" fmla="*/ 92 h 112"/>
                  <a:gd name="T14" fmla="*/ 101 w 180"/>
                  <a:gd name="T15" fmla="*/ 102 h 112"/>
                  <a:gd name="T16" fmla="*/ 87 w 180"/>
                  <a:gd name="T17" fmla="*/ 112 h 112"/>
                  <a:gd name="T18" fmla="*/ 82 w 180"/>
                  <a:gd name="T19" fmla="*/ 107 h 112"/>
                  <a:gd name="T20" fmla="*/ 79 w 180"/>
                  <a:gd name="T21" fmla="*/ 101 h 112"/>
                  <a:gd name="T22" fmla="*/ 76 w 180"/>
                  <a:gd name="T23" fmla="*/ 95 h 112"/>
                  <a:gd name="T24" fmla="*/ 74 w 180"/>
                  <a:gd name="T25" fmla="*/ 88 h 112"/>
                  <a:gd name="T26" fmla="*/ 70 w 180"/>
                  <a:gd name="T27" fmla="*/ 81 h 112"/>
                  <a:gd name="T28" fmla="*/ 68 w 180"/>
                  <a:gd name="T29" fmla="*/ 74 h 112"/>
                  <a:gd name="T30" fmla="*/ 65 w 180"/>
                  <a:gd name="T31" fmla="*/ 69 h 112"/>
                  <a:gd name="T32" fmla="*/ 60 w 180"/>
                  <a:gd name="T33" fmla="*/ 63 h 112"/>
                  <a:gd name="T34" fmla="*/ 45 w 180"/>
                  <a:gd name="T35" fmla="*/ 48 h 112"/>
                  <a:gd name="T36" fmla="*/ 36 w 180"/>
                  <a:gd name="T37" fmla="*/ 38 h 112"/>
                  <a:gd name="T38" fmla="*/ 30 w 180"/>
                  <a:gd name="T39" fmla="*/ 33 h 112"/>
                  <a:gd name="T40" fmla="*/ 25 w 180"/>
                  <a:gd name="T41" fmla="*/ 31 h 112"/>
                  <a:gd name="T42" fmla="*/ 18 w 180"/>
                  <a:gd name="T43" fmla="*/ 30 h 112"/>
                  <a:gd name="T44" fmla="*/ 0 w 180"/>
                  <a:gd name="T45" fmla="*/ 26 h 112"/>
                  <a:gd name="T46" fmla="*/ 26 w 180"/>
                  <a:gd name="T47" fmla="*/ 14 h 112"/>
                  <a:gd name="T48" fmla="*/ 41 w 180"/>
                  <a:gd name="T49" fmla="*/ 9 h 112"/>
                  <a:gd name="T50" fmla="*/ 56 w 180"/>
                  <a:gd name="T51" fmla="*/ 5 h 112"/>
                  <a:gd name="T52" fmla="*/ 74 w 180"/>
                  <a:gd name="T53" fmla="*/ 3 h 112"/>
                  <a:gd name="T54" fmla="*/ 93 w 180"/>
                  <a:gd name="T55" fmla="*/ 1 h 112"/>
                  <a:gd name="T56" fmla="*/ 114 w 180"/>
                  <a:gd name="T57" fmla="*/ 0 h 112"/>
                  <a:gd name="T58" fmla="*/ 135 w 180"/>
                  <a:gd name="T59" fmla="*/ 1 h 112"/>
                  <a:gd name="T60" fmla="*/ 157 w 180"/>
                  <a:gd name="T61" fmla="*/ 3 h 112"/>
                  <a:gd name="T62" fmla="*/ 180 w 180"/>
                  <a:gd name="T63" fmla="*/ 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05" name="Freeform 264"/>
              <p:cNvSpPr>
                <a:spLocks/>
              </p:cNvSpPr>
              <p:nvPr>
                <p:custDataLst>
                  <p:tags r:id="rId189"/>
                </p:custDataLst>
              </p:nvPr>
            </p:nvSpPr>
            <p:spPr bwMode="auto">
              <a:xfrm>
                <a:off x="4850524" y="3991018"/>
                <a:ext cx="118765" cy="128780"/>
              </a:xfrm>
              <a:custGeom>
                <a:avLst/>
                <a:gdLst>
                  <a:gd name="T0" fmla="*/ 0 w 173"/>
                  <a:gd name="T1" fmla="*/ 68 h 192"/>
                  <a:gd name="T2" fmla="*/ 27 w 173"/>
                  <a:gd name="T3" fmla="*/ 42 h 192"/>
                  <a:gd name="T4" fmla="*/ 51 w 173"/>
                  <a:gd name="T5" fmla="*/ 21 h 192"/>
                  <a:gd name="T6" fmla="*/ 56 w 173"/>
                  <a:gd name="T7" fmla="*/ 16 h 192"/>
                  <a:gd name="T8" fmla="*/ 63 w 173"/>
                  <a:gd name="T9" fmla="*/ 12 h 192"/>
                  <a:gd name="T10" fmla="*/ 70 w 173"/>
                  <a:gd name="T11" fmla="*/ 8 h 192"/>
                  <a:gd name="T12" fmla="*/ 76 w 173"/>
                  <a:gd name="T13" fmla="*/ 6 h 192"/>
                  <a:gd name="T14" fmla="*/ 83 w 173"/>
                  <a:gd name="T15" fmla="*/ 3 h 192"/>
                  <a:gd name="T16" fmla="*/ 90 w 173"/>
                  <a:gd name="T17" fmla="*/ 2 h 192"/>
                  <a:gd name="T18" fmla="*/ 98 w 173"/>
                  <a:gd name="T19" fmla="*/ 1 h 192"/>
                  <a:gd name="T20" fmla="*/ 107 w 173"/>
                  <a:gd name="T21" fmla="*/ 0 h 192"/>
                  <a:gd name="T22" fmla="*/ 116 w 173"/>
                  <a:gd name="T23" fmla="*/ 1 h 192"/>
                  <a:gd name="T24" fmla="*/ 124 w 173"/>
                  <a:gd name="T25" fmla="*/ 2 h 192"/>
                  <a:gd name="T26" fmla="*/ 132 w 173"/>
                  <a:gd name="T27" fmla="*/ 5 h 192"/>
                  <a:gd name="T28" fmla="*/ 139 w 173"/>
                  <a:gd name="T29" fmla="*/ 8 h 192"/>
                  <a:gd name="T30" fmla="*/ 145 w 173"/>
                  <a:gd name="T31" fmla="*/ 13 h 192"/>
                  <a:gd name="T32" fmla="*/ 151 w 173"/>
                  <a:gd name="T33" fmla="*/ 19 h 192"/>
                  <a:gd name="T34" fmla="*/ 155 w 173"/>
                  <a:gd name="T35" fmla="*/ 24 h 192"/>
                  <a:gd name="T36" fmla="*/ 160 w 173"/>
                  <a:gd name="T37" fmla="*/ 30 h 192"/>
                  <a:gd name="T38" fmla="*/ 163 w 173"/>
                  <a:gd name="T39" fmla="*/ 37 h 192"/>
                  <a:gd name="T40" fmla="*/ 166 w 173"/>
                  <a:gd name="T41" fmla="*/ 43 h 192"/>
                  <a:gd name="T42" fmla="*/ 168 w 173"/>
                  <a:gd name="T43" fmla="*/ 50 h 192"/>
                  <a:gd name="T44" fmla="*/ 169 w 173"/>
                  <a:gd name="T45" fmla="*/ 57 h 192"/>
                  <a:gd name="T46" fmla="*/ 172 w 173"/>
                  <a:gd name="T47" fmla="*/ 72 h 192"/>
                  <a:gd name="T48" fmla="*/ 173 w 173"/>
                  <a:gd name="T49" fmla="*/ 87 h 192"/>
                  <a:gd name="T50" fmla="*/ 157 w 173"/>
                  <a:gd name="T51" fmla="*/ 114 h 192"/>
                  <a:gd name="T52" fmla="*/ 146 w 173"/>
                  <a:gd name="T53" fmla="*/ 137 h 192"/>
                  <a:gd name="T54" fmla="*/ 139 w 173"/>
                  <a:gd name="T55" fmla="*/ 148 h 192"/>
                  <a:gd name="T56" fmla="*/ 130 w 173"/>
                  <a:gd name="T57" fmla="*/ 160 h 192"/>
                  <a:gd name="T58" fmla="*/ 117 w 173"/>
                  <a:gd name="T59" fmla="*/ 174 h 192"/>
                  <a:gd name="T60" fmla="*/ 99 w 173"/>
                  <a:gd name="T61" fmla="*/ 192 h 192"/>
                  <a:gd name="T62" fmla="*/ 86 w 173"/>
                  <a:gd name="T63" fmla="*/ 183 h 192"/>
                  <a:gd name="T64" fmla="*/ 74 w 173"/>
                  <a:gd name="T65" fmla="*/ 176 h 192"/>
                  <a:gd name="T66" fmla="*/ 63 w 173"/>
                  <a:gd name="T67" fmla="*/ 169 h 192"/>
                  <a:gd name="T68" fmla="*/ 54 w 173"/>
                  <a:gd name="T69" fmla="*/ 163 h 192"/>
                  <a:gd name="T70" fmla="*/ 46 w 173"/>
                  <a:gd name="T71" fmla="*/ 156 h 192"/>
                  <a:gd name="T72" fmla="*/ 40 w 173"/>
                  <a:gd name="T73" fmla="*/ 150 h 192"/>
                  <a:gd name="T74" fmla="*/ 34 w 173"/>
                  <a:gd name="T75" fmla="*/ 144 h 192"/>
                  <a:gd name="T76" fmla="*/ 30 w 173"/>
                  <a:gd name="T77" fmla="*/ 137 h 192"/>
                  <a:gd name="T78" fmla="*/ 22 w 173"/>
                  <a:gd name="T79" fmla="*/ 123 h 192"/>
                  <a:gd name="T80" fmla="*/ 16 w 173"/>
                  <a:gd name="T81" fmla="*/ 107 h 192"/>
                  <a:gd name="T82" fmla="*/ 9 w 173"/>
                  <a:gd name="T83" fmla="*/ 90 h 192"/>
                  <a:gd name="T84" fmla="*/ 0 w 173"/>
                  <a:gd name="T85" fmla="*/ 6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06" name="Freeform 265"/>
              <p:cNvSpPr>
                <a:spLocks/>
              </p:cNvSpPr>
              <p:nvPr>
                <p:custDataLst>
                  <p:tags r:id="rId190"/>
                </p:custDataLst>
              </p:nvPr>
            </p:nvSpPr>
            <p:spPr bwMode="auto">
              <a:xfrm>
                <a:off x="4918750" y="4056429"/>
                <a:ext cx="166778" cy="169662"/>
              </a:xfrm>
              <a:custGeom>
                <a:avLst/>
                <a:gdLst>
                  <a:gd name="T0" fmla="*/ 74 w 233"/>
                  <a:gd name="T1" fmla="*/ 0 h 252"/>
                  <a:gd name="T2" fmla="*/ 83 w 233"/>
                  <a:gd name="T3" fmla="*/ 2 h 252"/>
                  <a:gd name="T4" fmla="*/ 89 w 233"/>
                  <a:gd name="T5" fmla="*/ 3 h 252"/>
                  <a:gd name="T6" fmla="*/ 95 w 233"/>
                  <a:gd name="T7" fmla="*/ 3 h 252"/>
                  <a:gd name="T8" fmla="*/ 99 w 233"/>
                  <a:gd name="T9" fmla="*/ 2 h 252"/>
                  <a:gd name="T10" fmla="*/ 106 w 233"/>
                  <a:gd name="T11" fmla="*/ 1 h 252"/>
                  <a:gd name="T12" fmla="*/ 113 w 233"/>
                  <a:gd name="T13" fmla="*/ 0 h 252"/>
                  <a:gd name="T14" fmla="*/ 125 w 233"/>
                  <a:gd name="T15" fmla="*/ 17 h 252"/>
                  <a:gd name="T16" fmla="*/ 140 w 233"/>
                  <a:gd name="T17" fmla="*/ 37 h 252"/>
                  <a:gd name="T18" fmla="*/ 144 w 233"/>
                  <a:gd name="T19" fmla="*/ 42 h 252"/>
                  <a:gd name="T20" fmla="*/ 148 w 233"/>
                  <a:gd name="T21" fmla="*/ 46 h 252"/>
                  <a:gd name="T22" fmla="*/ 153 w 233"/>
                  <a:gd name="T23" fmla="*/ 49 h 252"/>
                  <a:gd name="T24" fmla="*/ 157 w 233"/>
                  <a:gd name="T25" fmla="*/ 52 h 252"/>
                  <a:gd name="T26" fmla="*/ 163 w 233"/>
                  <a:gd name="T27" fmla="*/ 54 h 252"/>
                  <a:gd name="T28" fmla="*/ 168 w 233"/>
                  <a:gd name="T29" fmla="*/ 56 h 252"/>
                  <a:gd name="T30" fmla="*/ 174 w 233"/>
                  <a:gd name="T31" fmla="*/ 56 h 252"/>
                  <a:gd name="T32" fmla="*/ 180 w 233"/>
                  <a:gd name="T33" fmla="*/ 56 h 252"/>
                  <a:gd name="T34" fmla="*/ 180 w 233"/>
                  <a:gd name="T35" fmla="*/ 80 h 252"/>
                  <a:gd name="T36" fmla="*/ 193 w 233"/>
                  <a:gd name="T37" fmla="*/ 103 h 252"/>
                  <a:gd name="T38" fmla="*/ 212 w 233"/>
                  <a:gd name="T39" fmla="*/ 128 h 252"/>
                  <a:gd name="T40" fmla="*/ 215 w 233"/>
                  <a:gd name="T41" fmla="*/ 135 h 252"/>
                  <a:gd name="T42" fmla="*/ 220 w 233"/>
                  <a:gd name="T43" fmla="*/ 142 h 252"/>
                  <a:gd name="T44" fmla="*/ 223 w 233"/>
                  <a:gd name="T45" fmla="*/ 151 h 252"/>
                  <a:gd name="T46" fmla="*/ 226 w 233"/>
                  <a:gd name="T47" fmla="*/ 160 h 252"/>
                  <a:gd name="T48" fmla="*/ 230 w 233"/>
                  <a:gd name="T49" fmla="*/ 170 h 252"/>
                  <a:gd name="T50" fmla="*/ 232 w 233"/>
                  <a:gd name="T51" fmla="*/ 180 h 252"/>
                  <a:gd name="T52" fmla="*/ 233 w 233"/>
                  <a:gd name="T53" fmla="*/ 191 h 252"/>
                  <a:gd name="T54" fmla="*/ 233 w 233"/>
                  <a:gd name="T55" fmla="*/ 204 h 252"/>
                  <a:gd name="T56" fmla="*/ 232 w 233"/>
                  <a:gd name="T57" fmla="*/ 216 h 252"/>
                  <a:gd name="T58" fmla="*/ 230 w 233"/>
                  <a:gd name="T59" fmla="*/ 228 h 252"/>
                  <a:gd name="T60" fmla="*/ 227 w 233"/>
                  <a:gd name="T61" fmla="*/ 240 h 252"/>
                  <a:gd name="T62" fmla="*/ 226 w 233"/>
                  <a:gd name="T63" fmla="*/ 252 h 252"/>
                  <a:gd name="T64" fmla="*/ 222 w 233"/>
                  <a:gd name="T65" fmla="*/ 252 h 252"/>
                  <a:gd name="T66" fmla="*/ 215 w 233"/>
                  <a:gd name="T67" fmla="*/ 250 h 252"/>
                  <a:gd name="T68" fmla="*/ 208 w 233"/>
                  <a:gd name="T69" fmla="*/ 246 h 252"/>
                  <a:gd name="T70" fmla="*/ 198 w 233"/>
                  <a:gd name="T71" fmla="*/ 241 h 252"/>
                  <a:gd name="T72" fmla="*/ 176 w 233"/>
                  <a:gd name="T73" fmla="*/ 226 h 252"/>
                  <a:gd name="T74" fmla="*/ 151 w 233"/>
                  <a:gd name="T75" fmla="*/ 208 h 252"/>
                  <a:gd name="T76" fmla="*/ 125 w 233"/>
                  <a:gd name="T77" fmla="*/ 186 h 252"/>
                  <a:gd name="T78" fmla="*/ 100 w 233"/>
                  <a:gd name="T79" fmla="*/ 165 h 252"/>
                  <a:gd name="T80" fmla="*/ 78 w 233"/>
                  <a:gd name="T81" fmla="*/ 145 h 252"/>
                  <a:gd name="T82" fmla="*/ 61 w 233"/>
                  <a:gd name="T83" fmla="*/ 129 h 252"/>
                  <a:gd name="T84" fmla="*/ 55 w 233"/>
                  <a:gd name="T85" fmla="*/ 125 h 252"/>
                  <a:gd name="T86" fmla="*/ 48 w 233"/>
                  <a:gd name="T87" fmla="*/ 120 h 252"/>
                  <a:gd name="T88" fmla="*/ 41 w 233"/>
                  <a:gd name="T89" fmla="*/ 116 h 252"/>
                  <a:gd name="T90" fmla="*/ 33 w 233"/>
                  <a:gd name="T91" fmla="*/ 112 h 252"/>
                  <a:gd name="T92" fmla="*/ 17 w 233"/>
                  <a:gd name="T93" fmla="*/ 104 h 252"/>
                  <a:gd name="T94" fmla="*/ 0 w 233"/>
                  <a:gd name="T95" fmla="*/ 99 h 252"/>
                  <a:gd name="T96" fmla="*/ 40 w 233"/>
                  <a:gd name="T97" fmla="*/ 63 h 252"/>
                  <a:gd name="T98" fmla="*/ 59 w 233"/>
                  <a:gd name="T99" fmla="*/ 43 h 252"/>
                  <a:gd name="T100" fmla="*/ 65 w 233"/>
                  <a:gd name="T101" fmla="*/ 33 h 252"/>
                  <a:gd name="T102" fmla="*/ 69 w 233"/>
                  <a:gd name="T103" fmla="*/ 25 h 252"/>
                  <a:gd name="T104" fmla="*/ 72 w 233"/>
                  <a:gd name="T105" fmla="*/ 14 h 252"/>
                  <a:gd name="T106" fmla="*/ 74 w 233"/>
                  <a:gd name="T10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07" name="Freeform 266"/>
              <p:cNvSpPr>
                <a:spLocks/>
              </p:cNvSpPr>
              <p:nvPr>
                <p:custDataLst>
                  <p:tags r:id="rId191"/>
                </p:custDataLst>
              </p:nvPr>
            </p:nvSpPr>
            <p:spPr bwMode="auto">
              <a:xfrm>
                <a:off x="5259888" y="3952180"/>
                <a:ext cx="166778" cy="259602"/>
              </a:xfrm>
              <a:custGeom>
                <a:avLst/>
                <a:gdLst>
                  <a:gd name="T0" fmla="*/ 13 w 246"/>
                  <a:gd name="T1" fmla="*/ 376 h 380"/>
                  <a:gd name="T2" fmla="*/ 14 w 246"/>
                  <a:gd name="T3" fmla="*/ 367 h 380"/>
                  <a:gd name="T4" fmla="*/ 15 w 246"/>
                  <a:gd name="T5" fmla="*/ 359 h 380"/>
                  <a:gd name="T6" fmla="*/ 18 w 246"/>
                  <a:gd name="T7" fmla="*/ 351 h 380"/>
                  <a:gd name="T8" fmla="*/ 20 w 246"/>
                  <a:gd name="T9" fmla="*/ 344 h 380"/>
                  <a:gd name="T10" fmla="*/ 25 w 246"/>
                  <a:gd name="T11" fmla="*/ 333 h 380"/>
                  <a:gd name="T12" fmla="*/ 26 w 246"/>
                  <a:gd name="T13" fmla="*/ 327 h 380"/>
                  <a:gd name="T14" fmla="*/ 25 w 246"/>
                  <a:gd name="T15" fmla="*/ 321 h 380"/>
                  <a:gd name="T16" fmla="*/ 23 w 246"/>
                  <a:gd name="T17" fmla="*/ 314 h 380"/>
                  <a:gd name="T18" fmla="*/ 19 w 246"/>
                  <a:gd name="T19" fmla="*/ 305 h 380"/>
                  <a:gd name="T20" fmla="*/ 13 w 246"/>
                  <a:gd name="T21" fmla="*/ 295 h 380"/>
                  <a:gd name="T22" fmla="*/ 9 w 246"/>
                  <a:gd name="T23" fmla="*/ 285 h 380"/>
                  <a:gd name="T24" fmla="*/ 4 w 246"/>
                  <a:gd name="T25" fmla="*/ 275 h 380"/>
                  <a:gd name="T26" fmla="*/ 1 w 246"/>
                  <a:gd name="T27" fmla="*/ 267 h 380"/>
                  <a:gd name="T28" fmla="*/ 0 w 246"/>
                  <a:gd name="T29" fmla="*/ 259 h 380"/>
                  <a:gd name="T30" fmla="*/ 1 w 246"/>
                  <a:gd name="T31" fmla="*/ 251 h 380"/>
                  <a:gd name="T32" fmla="*/ 2 w 246"/>
                  <a:gd name="T33" fmla="*/ 243 h 380"/>
                  <a:gd name="T34" fmla="*/ 3 w 246"/>
                  <a:gd name="T35" fmla="*/ 236 h 380"/>
                  <a:gd name="T36" fmla="*/ 6 w 246"/>
                  <a:gd name="T37" fmla="*/ 230 h 380"/>
                  <a:gd name="T38" fmla="*/ 11 w 246"/>
                  <a:gd name="T39" fmla="*/ 218 h 380"/>
                  <a:gd name="T40" fmla="*/ 19 w 246"/>
                  <a:gd name="T41" fmla="*/ 207 h 380"/>
                  <a:gd name="T42" fmla="*/ 26 w 246"/>
                  <a:gd name="T43" fmla="*/ 197 h 380"/>
                  <a:gd name="T44" fmla="*/ 34 w 246"/>
                  <a:gd name="T45" fmla="*/ 185 h 380"/>
                  <a:gd name="T46" fmla="*/ 41 w 246"/>
                  <a:gd name="T47" fmla="*/ 173 h 380"/>
                  <a:gd name="T48" fmla="*/ 47 w 246"/>
                  <a:gd name="T49" fmla="*/ 160 h 380"/>
                  <a:gd name="T50" fmla="*/ 26 w 246"/>
                  <a:gd name="T51" fmla="*/ 73 h 380"/>
                  <a:gd name="T52" fmla="*/ 26 w 246"/>
                  <a:gd name="T53" fmla="*/ 50 h 380"/>
                  <a:gd name="T54" fmla="*/ 24 w 246"/>
                  <a:gd name="T55" fmla="*/ 33 h 380"/>
                  <a:gd name="T56" fmla="*/ 24 w 246"/>
                  <a:gd name="T57" fmla="*/ 25 h 380"/>
                  <a:gd name="T58" fmla="*/ 24 w 246"/>
                  <a:gd name="T59" fmla="*/ 16 h 380"/>
                  <a:gd name="T60" fmla="*/ 25 w 246"/>
                  <a:gd name="T61" fmla="*/ 8 h 380"/>
                  <a:gd name="T62" fmla="*/ 26 w 246"/>
                  <a:gd name="T63" fmla="*/ 0 h 380"/>
                  <a:gd name="T64" fmla="*/ 180 w 246"/>
                  <a:gd name="T65" fmla="*/ 0 h 380"/>
                  <a:gd name="T66" fmla="*/ 220 w 246"/>
                  <a:gd name="T67" fmla="*/ 129 h 380"/>
                  <a:gd name="T68" fmla="*/ 220 w 246"/>
                  <a:gd name="T69" fmla="*/ 210 h 380"/>
                  <a:gd name="T70" fmla="*/ 220 w 246"/>
                  <a:gd name="T71" fmla="*/ 220 h 380"/>
                  <a:gd name="T72" fmla="*/ 221 w 246"/>
                  <a:gd name="T73" fmla="*/ 230 h 380"/>
                  <a:gd name="T74" fmla="*/ 223 w 246"/>
                  <a:gd name="T75" fmla="*/ 240 h 380"/>
                  <a:gd name="T76" fmla="*/ 225 w 246"/>
                  <a:gd name="T77" fmla="*/ 250 h 380"/>
                  <a:gd name="T78" fmla="*/ 228 w 246"/>
                  <a:gd name="T79" fmla="*/ 259 h 380"/>
                  <a:gd name="T80" fmla="*/ 234 w 246"/>
                  <a:gd name="T81" fmla="*/ 268 h 380"/>
                  <a:gd name="T82" fmla="*/ 239 w 246"/>
                  <a:gd name="T83" fmla="*/ 278 h 380"/>
                  <a:gd name="T84" fmla="*/ 246 w 246"/>
                  <a:gd name="T85" fmla="*/ 289 h 380"/>
                  <a:gd name="T86" fmla="*/ 224 w 246"/>
                  <a:gd name="T87" fmla="*/ 295 h 380"/>
                  <a:gd name="T88" fmla="*/ 202 w 246"/>
                  <a:gd name="T89" fmla="*/ 302 h 380"/>
                  <a:gd name="T90" fmla="*/ 181 w 246"/>
                  <a:gd name="T91" fmla="*/ 310 h 380"/>
                  <a:gd name="T92" fmla="*/ 160 w 246"/>
                  <a:gd name="T93" fmla="*/ 319 h 380"/>
                  <a:gd name="T94" fmla="*/ 141 w 246"/>
                  <a:gd name="T95" fmla="*/ 328 h 380"/>
                  <a:gd name="T96" fmla="*/ 120 w 246"/>
                  <a:gd name="T97" fmla="*/ 338 h 380"/>
                  <a:gd name="T98" fmla="*/ 100 w 246"/>
                  <a:gd name="T99" fmla="*/ 347 h 380"/>
                  <a:gd name="T100" fmla="*/ 80 w 246"/>
                  <a:gd name="T101" fmla="*/ 358 h 380"/>
                  <a:gd name="T102" fmla="*/ 75 w 246"/>
                  <a:gd name="T103" fmla="*/ 363 h 380"/>
                  <a:gd name="T104" fmla="*/ 69 w 246"/>
                  <a:gd name="T105" fmla="*/ 367 h 380"/>
                  <a:gd name="T106" fmla="*/ 62 w 246"/>
                  <a:gd name="T107" fmla="*/ 372 h 380"/>
                  <a:gd name="T108" fmla="*/ 54 w 246"/>
                  <a:gd name="T109" fmla="*/ 376 h 380"/>
                  <a:gd name="T110" fmla="*/ 46 w 246"/>
                  <a:gd name="T111" fmla="*/ 379 h 380"/>
                  <a:gd name="T112" fmla="*/ 36 w 246"/>
                  <a:gd name="T113" fmla="*/ 380 h 380"/>
                  <a:gd name="T114" fmla="*/ 31 w 246"/>
                  <a:gd name="T115" fmla="*/ 380 h 380"/>
                  <a:gd name="T116" fmla="*/ 25 w 246"/>
                  <a:gd name="T117" fmla="*/ 379 h 380"/>
                  <a:gd name="T118" fmla="*/ 20 w 246"/>
                  <a:gd name="T119" fmla="*/ 378 h 380"/>
                  <a:gd name="T120" fmla="*/ 13 w 246"/>
                  <a:gd name="T121" fmla="*/ 37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08" name="Freeform 267"/>
              <p:cNvSpPr>
                <a:spLocks/>
              </p:cNvSpPr>
              <p:nvPr>
                <p:custDataLst>
                  <p:tags r:id="rId192"/>
                </p:custDataLst>
              </p:nvPr>
            </p:nvSpPr>
            <p:spPr bwMode="auto">
              <a:xfrm>
                <a:off x="4706488" y="3843841"/>
                <a:ext cx="138982" cy="75633"/>
              </a:xfrm>
              <a:custGeom>
                <a:avLst/>
                <a:gdLst>
                  <a:gd name="T0" fmla="*/ 7 w 193"/>
                  <a:gd name="T1" fmla="*/ 20 h 38"/>
                  <a:gd name="T2" fmla="*/ 38 w 193"/>
                  <a:gd name="T3" fmla="*/ 11 h 38"/>
                  <a:gd name="T4" fmla="*/ 67 w 193"/>
                  <a:gd name="T5" fmla="*/ 5 h 38"/>
                  <a:gd name="T6" fmla="*/ 80 w 193"/>
                  <a:gd name="T7" fmla="*/ 3 h 38"/>
                  <a:gd name="T8" fmla="*/ 94 w 193"/>
                  <a:gd name="T9" fmla="*/ 2 h 38"/>
                  <a:gd name="T10" fmla="*/ 110 w 193"/>
                  <a:gd name="T11" fmla="*/ 1 h 38"/>
                  <a:gd name="T12" fmla="*/ 126 w 193"/>
                  <a:gd name="T13" fmla="*/ 0 h 38"/>
                  <a:gd name="T14" fmla="*/ 138 w 193"/>
                  <a:gd name="T15" fmla="*/ 1 h 38"/>
                  <a:gd name="T16" fmla="*/ 149 w 193"/>
                  <a:gd name="T17" fmla="*/ 1 h 38"/>
                  <a:gd name="T18" fmla="*/ 160 w 193"/>
                  <a:gd name="T19" fmla="*/ 2 h 38"/>
                  <a:gd name="T20" fmla="*/ 169 w 193"/>
                  <a:gd name="T21" fmla="*/ 4 h 38"/>
                  <a:gd name="T22" fmla="*/ 178 w 193"/>
                  <a:gd name="T23" fmla="*/ 6 h 38"/>
                  <a:gd name="T24" fmla="*/ 184 w 193"/>
                  <a:gd name="T25" fmla="*/ 11 h 38"/>
                  <a:gd name="T26" fmla="*/ 187 w 193"/>
                  <a:gd name="T27" fmla="*/ 13 h 38"/>
                  <a:gd name="T28" fmla="*/ 189 w 193"/>
                  <a:gd name="T29" fmla="*/ 18 h 38"/>
                  <a:gd name="T30" fmla="*/ 191 w 193"/>
                  <a:gd name="T31" fmla="*/ 21 h 38"/>
                  <a:gd name="T32" fmla="*/ 193 w 193"/>
                  <a:gd name="T33" fmla="*/ 26 h 38"/>
                  <a:gd name="T34" fmla="*/ 183 w 193"/>
                  <a:gd name="T35" fmla="*/ 27 h 38"/>
                  <a:gd name="T36" fmla="*/ 173 w 193"/>
                  <a:gd name="T37" fmla="*/ 28 h 38"/>
                  <a:gd name="T38" fmla="*/ 165 w 193"/>
                  <a:gd name="T39" fmla="*/ 28 h 38"/>
                  <a:gd name="T40" fmla="*/ 156 w 193"/>
                  <a:gd name="T41" fmla="*/ 28 h 38"/>
                  <a:gd name="T42" fmla="*/ 138 w 193"/>
                  <a:gd name="T43" fmla="*/ 27 h 38"/>
                  <a:gd name="T44" fmla="*/ 120 w 193"/>
                  <a:gd name="T45" fmla="*/ 26 h 38"/>
                  <a:gd name="T46" fmla="*/ 103 w 193"/>
                  <a:gd name="T47" fmla="*/ 26 h 38"/>
                  <a:gd name="T48" fmla="*/ 89 w 193"/>
                  <a:gd name="T49" fmla="*/ 28 h 38"/>
                  <a:gd name="T50" fmla="*/ 76 w 193"/>
                  <a:gd name="T51" fmla="*/ 30 h 38"/>
                  <a:gd name="T52" fmla="*/ 63 w 193"/>
                  <a:gd name="T53" fmla="*/ 32 h 38"/>
                  <a:gd name="T54" fmla="*/ 49 w 193"/>
                  <a:gd name="T55" fmla="*/ 34 h 38"/>
                  <a:gd name="T56" fmla="*/ 35 w 193"/>
                  <a:gd name="T57" fmla="*/ 36 h 38"/>
                  <a:gd name="T58" fmla="*/ 19 w 193"/>
                  <a:gd name="T59" fmla="*/ 37 h 38"/>
                  <a:gd name="T60" fmla="*/ 0 w 193"/>
                  <a:gd name="T61" fmla="*/ 38 h 38"/>
                  <a:gd name="T62" fmla="*/ 0 w 193"/>
                  <a:gd name="T63" fmla="*/ 33 h 38"/>
                  <a:gd name="T64" fmla="*/ 1 w 193"/>
                  <a:gd name="T65" fmla="*/ 29 h 38"/>
                  <a:gd name="T66" fmla="*/ 3 w 193"/>
                  <a:gd name="T67" fmla="*/ 24 h 38"/>
                  <a:gd name="T68" fmla="*/ 7 w 193"/>
                  <a:gd name="T6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09" name="Freeform 268"/>
              <p:cNvSpPr>
                <a:spLocks/>
              </p:cNvSpPr>
              <p:nvPr>
                <p:custDataLst>
                  <p:tags r:id="rId193"/>
                </p:custDataLst>
              </p:nvPr>
            </p:nvSpPr>
            <p:spPr bwMode="auto">
              <a:xfrm>
                <a:off x="5383707" y="3944004"/>
                <a:ext cx="68228" cy="200323"/>
              </a:xfrm>
              <a:custGeom>
                <a:avLst/>
                <a:gdLst>
                  <a:gd name="T0" fmla="*/ 53 w 99"/>
                  <a:gd name="T1" fmla="*/ 12 h 301"/>
                  <a:gd name="T2" fmla="*/ 59 w 99"/>
                  <a:gd name="T3" fmla="*/ 12 h 301"/>
                  <a:gd name="T4" fmla="*/ 59 w 99"/>
                  <a:gd name="T5" fmla="*/ 19 h 301"/>
                  <a:gd name="T6" fmla="*/ 62 w 99"/>
                  <a:gd name="T7" fmla="*/ 26 h 301"/>
                  <a:gd name="T8" fmla="*/ 63 w 99"/>
                  <a:gd name="T9" fmla="*/ 33 h 301"/>
                  <a:gd name="T10" fmla="*/ 66 w 99"/>
                  <a:gd name="T11" fmla="*/ 42 h 301"/>
                  <a:gd name="T12" fmla="*/ 72 w 99"/>
                  <a:gd name="T13" fmla="*/ 58 h 301"/>
                  <a:gd name="T14" fmla="*/ 79 w 99"/>
                  <a:gd name="T15" fmla="*/ 75 h 301"/>
                  <a:gd name="T16" fmla="*/ 87 w 99"/>
                  <a:gd name="T17" fmla="*/ 93 h 301"/>
                  <a:gd name="T18" fmla="*/ 93 w 99"/>
                  <a:gd name="T19" fmla="*/ 111 h 301"/>
                  <a:gd name="T20" fmla="*/ 96 w 99"/>
                  <a:gd name="T21" fmla="*/ 120 h 301"/>
                  <a:gd name="T22" fmla="*/ 98 w 99"/>
                  <a:gd name="T23" fmla="*/ 129 h 301"/>
                  <a:gd name="T24" fmla="*/ 99 w 99"/>
                  <a:gd name="T25" fmla="*/ 138 h 301"/>
                  <a:gd name="T26" fmla="*/ 99 w 99"/>
                  <a:gd name="T27" fmla="*/ 148 h 301"/>
                  <a:gd name="T28" fmla="*/ 99 w 99"/>
                  <a:gd name="T29" fmla="*/ 289 h 301"/>
                  <a:gd name="T30" fmla="*/ 89 w 99"/>
                  <a:gd name="T31" fmla="*/ 290 h 301"/>
                  <a:gd name="T32" fmla="*/ 80 w 99"/>
                  <a:gd name="T33" fmla="*/ 293 h 301"/>
                  <a:gd name="T34" fmla="*/ 73 w 99"/>
                  <a:gd name="T35" fmla="*/ 297 h 301"/>
                  <a:gd name="T36" fmla="*/ 66 w 99"/>
                  <a:gd name="T37" fmla="*/ 301 h 301"/>
                  <a:gd name="T38" fmla="*/ 59 w 99"/>
                  <a:gd name="T39" fmla="*/ 290 h 301"/>
                  <a:gd name="T40" fmla="*/ 54 w 99"/>
                  <a:gd name="T41" fmla="*/ 280 h 301"/>
                  <a:gd name="T42" fmla="*/ 48 w 99"/>
                  <a:gd name="T43" fmla="*/ 271 h 301"/>
                  <a:gd name="T44" fmla="*/ 45 w 99"/>
                  <a:gd name="T45" fmla="*/ 262 h 301"/>
                  <a:gd name="T46" fmla="*/ 43 w 99"/>
                  <a:gd name="T47" fmla="*/ 252 h 301"/>
                  <a:gd name="T48" fmla="*/ 41 w 99"/>
                  <a:gd name="T49" fmla="*/ 242 h 301"/>
                  <a:gd name="T50" fmla="*/ 40 w 99"/>
                  <a:gd name="T51" fmla="*/ 232 h 301"/>
                  <a:gd name="T52" fmla="*/ 40 w 99"/>
                  <a:gd name="T53" fmla="*/ 222 h 301"/>
                  <a:gd name="T54" fmla="*/ 40 w 99"/>
                  <a:gd name="T55" fmla="*/ 141 h 301"/>
                  <a:gd name="T56" fmla="*/ 0 w 99"/>
                  <a:gd name="T57" fmla="*/ 6 h 301"/>
                  <a:gd name="T58" fmla="*/ 5 w 99"/>
                  <a:gd name="T59" fmla="*/ 2 h 301"/>
                  <a:gd name="T60" fmla="*/ 10 w 99"/>
                  <a:gd name="T61" fmla="*/ 0 h 301"/>
                  <a:gd name="T62" fmla="*/ 14 w 99"/>
                  <a:gd name="T63" fmla="*/ 0 h 301"/>
                  <a:gd name="T64" fmla="*/ 20 w 99"/>
                  <a:gd name="T65" fmla="*/ 0 h 301"/>
                  <a:gd name="T66" fmla="*/ 26 w 99"/>
                  <a:gd name="T67" fmla="*/ 0 h 301"/>
                  <a:gd name="T68" fmla="*/ 32 w 99"/>
                  <a:gd name="T69" fmla="*/ 2 h 301"/>
                  <a:gd name="T70" fmla="*/ 37 w 99"/>
                  <a:gd name="T71" fmla="*/ 4 h 301"/>
                  <a:gd name="T72" fmla="*/ 41 w 99"/>
                  <a:gd name="T73" fmla="*/ 6 h 301"/>
                  <a:gd name="T74" fmla="*/ 47 w 99"/>
                  <a:gd name="T75" fmla="*/ 10 h 301"/>
                  <a:gd name="T76" fmla="*/ 53 w 99"/>
                  <a:gd name="T77" fmla="*/ 1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10" name="Freeform 269"/>
              <p:cNvSpPr>
                <a:spLocks/>
              </p:cNvSpPr>
              <p:nvPr>
                <p:custDataLst>
                  <p:tags r:id="rId194"/>
                </p:custDataLst>
              </p:nvPr>
            </p:nvSpPr>
            <p:spPr bwMode="auto">
              <a:xfrm>
                <a:off x="5424138" y="3894945"/>
                <a:ext cx="121293" cy="243249"/>
              </a:xfrm>
              <a:custGeom>
                <a:avLst/>
                <a:gdLst>
                  <a:gd name="T0" fmla="*/ 0 w 173"/>
                  <a:gd name="T1" fmla="*/ 80 h 357"/>
                  <a:gd name="T2" fmla="*/ 9 w 173"/>
                  <a:gd name="T3" fmla="*/ 72 h 357"/>
                  <a:gd name="T4" fmla="*/ 17 w 173"/>
                  <a:gd name="T5" fmla="*/ 65 h 357"/>
                  <a:gd name="T6" fmla="*/ 25 w 173"/>
                  <a:gd name="T7" fmla="*/ 60 h 357"/>
                  <a:gd name="T8" fmla="*/ 33 w 173"/>
                  <a:gd name="T9" fmla="*/ 56 h 357"/>
                  <a:gd name="T10" fmla="*/ 40 w 173"/>
                  <a:gd name="T11" fmla="*/ 50 h 357"/>
                  <a:gd name="T12" fmla="*/ 67 w 173"/>
                  <a:gd name="T13" fmla="*/ 50 h 357"/>
                  <a:gd name="T14" fmla="*/ 94 w 173"/>
                  <a:gd name="T15" fmla="*/ 0 h 357"/>
                  <a:gd name="T16" fmla="*/ 101 w 173"/>
                  <a:gd name="T17" fmla="*/ 3 h 357"/>
                  <a:gd name="T18" fmla="*/ 108 w 173"/>
                  <a:gd name="T19" fmla="*/ 7 h 357"/>
                  <a:gd name="T20" fmla="*/ 116 w 173"/>
                  <a:gd name="T21" fmla="*/ 12 h 357"/>
                  <a:gd name="T22" fmla="*/ 123 w 173"/>
                  <a:gd name="T23" fmla="*/ 18 h 357"/>
                  <a:gd name="T24" fmla="*/ 131 w 173"/>
                  <a:gd name="T25" fmla="*/ 22 h 357"/>
                  <a:gd name="T26" fmla="*/ 139 w 173"/>
                  <a:gd name="T27" fmla="*/ 27 h 357"/>
                  <a:gd name="T28" fmla="*/ 145 w 173"/>
                  <a:gd name="T29" fmla="*/ 29 h 357"/>
                  <a:gd name="T30" fmla="*/ 153 w 173"/>
                  <a:gd name="T31" fmla="*/ 30 h 357"/>
                  <a:gd name="T32" fmla="*/ 163 w 173"/>
                  <a:gd name="T33" fmla="*/ 39 h 357"/>
                  <a:gd name="T34" fmla="*/ 173 w 173"/>
                  <a:gd name="T35" fmla="*/ 50 h 357"/>
                  <a:gd name="T36" fmla="*/ 173 w 173"/>
                  <a:gd name="T37" fmla="*/ 61 h 357"/>
                  <a:gd name="T38" fmla="*/ 173 w 173"/>
                  <a:gd name="T39" fmla="*/ 69 h 357"/>
                  <a:gd name="T40" fmla="*/ 173 w 173"/>
                  <a:gd name="T41" fmla="*/ 80 h 357"/>
                  <a:gd name="T42" fmla="*/ 173 w 173"/>
                  <a:gd name="T43" fmla="*/ 98 h 357"/>
                  <a:gd name="T44" fmla="*/ 173 w 173"/>
                  <a:gd name="T45" fmla="*/ 109 h 357"/>
                  <a:gd name="T46" fmla="*/ 171 w 173"/>
                  <a:gd name="T47" fmla="*/ 118 h 357"/>
                  <a:gd name="T48" fmla="*/ 167 w 173"/>
                  <a:gd name="T49" fmla="*/ 127 h 357"/>
                  <a:gd name="T50" fmla="*/ 163 w 173"/>
                  <a:gd name="T51" fmla="*/ 135 h 357"/>
                  <a:gd name="T52" fmla="*/ 152 w 173"/>
                  <a:gd name="T53" fmla="*/ 151 h 357"/>
                  <a:gd name="T54" fmla="*/ 140 w 173"/>
                  <a:gd name="T55" fmla="*/ 167 h 357"/>
                  <a:gd name="T56" fmla="*/ 128 w 173"/>
                  <a:gd name="T57" fmla="*/ 183 h 357"/>
                  <a:gd name="T58" fmla="*/ 117 w 173"/>
                  <a:gd name="T59" fmla="*/ 200 h 357"/>
                  <a:gd name="T60" fmla="*/ 112 w 173"/>
                  <a:gd name="T61" fmla="*/ 209 h 357"/>
                  <a:gd name="T62" fmla="*/ 109 w 173"/>
                  <a:gd name="T63" fmla="*/ 219 h 357"/>
                  <a:gd name="T64" fmla="*/ 108 w 173"/>
                  <a:gd name="T65" fmla="*/ 229 h 357"/>
                  <a:gd name="T66" fmla="*/ 107 w 173"/>
                  <a:gd name="T67" fmla="*/ 240 h 357"/>
                  <a:gd name="T68" fmla="*/ 108 w 173"/>
                  <a:gd name="T69" fmla="*/ 273 h 357"/>
                  <a:gd name="T70" fmla="*/ 109 w 173"/>
                  <a:gd name="T71" fmla="*/ 293 h 357"/>
                  <a:gd name="T72" fmla="*/ 110 w 173"/>
                  <a:gd name="T73" fmla="*/ 302 h 357"/>
                  <a:gd name="T74" fmla="*/ 109 w 173"/>
                  <a:gd name="T75" fmla="*/ 313 h 357"/>
                  <a:gd name="T76" fmla="*/ 109 w 173"/>
                  <a:gd name="T77" fmla="*/ 327 h 357"/>
                  <a:gd name="T78" fmla="*/ 107 w 173"/>
                  <a:gd name="T79" fmla="*/ 345 h 357"/>
                  <a:gd name="T80" fmla="*/ 97 w 173"/>
                  <a:gd name="T81" fmla="*/ 346 h 357"/>
                  <a:gd name="T82" fmla="*/ 88 w 173"/>
                  <a:gd name="T83" fmla="*/ 347 h 357"/>
                  <a:gd name="T84" fmla="*/ 79 w 173"/>
                  <a:gd name="T85" fmla="*/ 349 h 357"/>
                  <a:gd name="T86" fmla="*/ 71 w 173"/>
                  <a:gd name="T87" fmla="*/ 351 h 357"/>
                  <a:gd name="T88" fmla="*/ 63 w 173"/>
                  <a:gd name="T89" fmla="*/ 353 h 357"/>
                  <a:gd name="T90" fmla="*/ 55 w 173"/>
                  <a:gd name="T91" fmla="*/ 355 h 357"/>
                  <a:gd name="T92" fmla="*/ 48 w 173"/>
                  <a:gd name="T93" fmla="*/ 357 h 357"/>
                  <a:gd name="T94" fmla="*/ 40 w 173"/>
                  <a:gd name="T95" fmla="*/ 357 h 357"/>
                  <a:gd name="T96" fmla="*/ 40 w 173"/>
                  <a:gd name="T97" fmla="*/ 216 h 357"/>
                  <a:gd name="T98" fmla="*/ 40 w 173"/>
                  <a:gd name="T99" fmla="*/ 206 h 357"/>
                  <a:gd name="T100" fmla="*/ 39 w 173"/>
                  <a:gd name="T101" fmla="*/ 197 h 357"/>
                  <a:gd name="T102" fmla="*/ 37 w 173"/>
                  <a:gd name="T103" fmla="*/ 188 h 357"/>
                  <a:gd name="T104" fmla="*/ 34 w 173"/>
                  <a:gd name="T105" fmla="*/ 179 h 357"/>
                  <a:gd name="T106" fmla="*/ 28 w 173"/>
                  <a:gd name="T107" fmla="*/ 161 h 357"/>
                  <a:gd name="T108" fmla="*/ 20 w 173"/>
                  <a:gd name="T109" fmla="*/ 143 h 357"/>
                  <a:gd name="T110" fmla="*/ 13 w 173"/>
                  <a:gd name="T111" fmla="*/ 126 h 357"/>
                  <a:gd name="T112" fmla="*/ 7 w 173"/>
                  <a:gd name="T113" fmla="*/ 110 h 357"/>
                  <a:gd name="T114" fmla="*/ 4 w 173"/>
                  <a:gd name="T115" fmla="*/ 101 h 357"/>
                  <a:gd name="T116" fmla="*/ 3 w 173"/>
                  <a:gd name="T117" fmla="*/ 94 h 357"/>
                  <a:gd name="T118" fmla="*/ 0 w 173"/>
                  <a:gd name="T119" fmla="*/ 87 h 357"/>
                  <a:gd name="T120" fmla="*/ 0 w 173"/>
                  <a:gd name="T121" fmla="*/ 8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11" name="Freeform 270"/>
              <p:cNvSpPr>
                <a:spLocks/>
              </p:cNvSpPr>
              <p:nvPr>
                <p:custDataLst>
                  <p:tags r:id="rId195"/>
                </p:custDataLst>
              </p:nvPr>
            </p:nvSpPr>
            <p:spPr bwMode="auto">
              <a:xfrm>
                <a:off x="6584003" y="5446426"/>
                <a:ext cx="40431" cy="77676"/>
              </a:xfrm>
              <a:custGeom>
                <a:avLst/>
                <a:gdLst>
                  <a:gd name="T0" fmla="*/ 10 w 50"/>
                  <a:gd name="T1" fmla="*/ 0 h 74"/>
                  <a:gd name="T2" fmla="*/ 6 w 50"/>
                  <a:gd name="T3" fmla="*/ 14 h 74"/>
                  <a:gd name="T4" fmla="*/ 2 w 50"/>
                  <a:gd name="T5" fmla="*/ 26 h 74"/>
                  <a:gd name="T6" fmla="*/ 0 w 50"/>
                  <a:gd name="T7" fmla="*/ 36 h 74"/>
                  <a:gd name="T8" fmla="*/ 0 w 50"/>
                  <a:gd name="T9" fmla="*/ 43 h 74"/>
                  <a:gd name="T10" fmla="*/ 0 w 50"/>
                  <a:gd name="T11" fmla="*/ 50 h 74"/>
                  <a:gd name="T12" fmla="*/ 2 w 50"/>
                  <a:gd name="T13" fmla="*/ 56 h 74"/>
                  <a:gd name="T14" fmla="*/ 6 w 50"/>
                  <a:gd name="T15" fmla="*/ 61 h 74"/>
                  <a:gd name="T16" fmla="*/ 10 w 50"/>
                  <a:gd name="T17" fmla="*/ 68 h 74"/>
                  <a:gd name="T18" fmla="*/ 50 w 50"/>
                  <a:gd name="T19" fmla="*/ 74 h 74"/>
                  <a:gd name="T20" fmla="*/ 50 w 50"/>
                  <a:gd name="T21" fmla="*/ 51 h 74"/>
                  <a:gd name="T22" fmla="*/ 50 w 50"/>
                  <a:gd name="T23" fmla="*/ 34 h 74"/>
                  <a:gd name="T24" fmla="*/ 50 w 50"/>
                  <a:gd name="T25" fmla="*/ 19 h 74"/>
                  <a:gd name="T26" fmla="*/ 50 w 50"/>
                  <a:gd name="T27" fmla="*/ 0 h 74"/>
                  <a:gd name="T28" fmla="*/ 38 w 50"/>
                  <a:gd name="T29" fmla="*/ 0 h 74"/>
                  <a:gd name="T30" fmla="*/ 25 w 50"/>
                  <a:gd name="T31" fmla="*/ 0 h 74"/>
                  <a:gd name="T32" fmla="*/ 14 w 50"/>
                  <a:gd name="T33" fmla="*/ 0 h 74"/>
                  <a:gd name="T34" fmla="*/ 10 w 50"/>
                  <a:gd name="T3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12" name="Freeform 271"/>
              <p:cNvSpPr>
                <a:spLocks/>
              </p:cNvSpPr>
              <p:nvPr>
                <p:custDataLst>
                  <p:tags r:id="rId196"/>
                </p:custDataLst>
              </p:nvPr>
            </p:nvSpPr>
            <p:spPr bwMode="auto">
              <a:xfrm>
                <a:off x="6417225" y="5571118"/>
                <a:ext cx="98550" cy="73588"/>
              </a:xfrm>
              <a:custGeom>
                <a:avLst/>
                <a:gdLst>
                  <a:gd name="T0" fmla="*/ 3 w 135"/>
                  <a:gd name="T1" fmla="*/ 55 h 98"/>
                  <a:gd name="T2" fmla="*/ 11 w 135"/>
                  <a:gd name="T3" fmla="*/ 54 h 98"/>
                  <a:gd name="T4" fmla="*/ 18 w 135"/>
                  <a:gd name="T5" fmla="*/ 53 h 98"/>
                  <a:gd name="T6" fmla="*/ 24 w 135"/>
                  <a:gd name="T7" fmla="*/ 50 h 98"/>
                  <a:gd name="T8" fmla="*/ 31 w 135"/>
                  <a:gd name="T9" fmla="*/ 47 h 98"/>
                  <a:gd name="T10" fmla="*/ 42 w 135"/>
                  <a:gd name="T11" fmla="*/ 38 h 98"/>
                  <a:gd name="T12" fmla="*/ 52 w 135"/>
                  <a:gd name="T13" fmla="*/ 28 h 98"/>
                  <a:gd name="T14" fmla="*/ 61 w 135"/>
                  <a:gd name="T15" fmla="*/ 18 h 98"/>
                  <a:gd name="T16" fmla="*/ 71 w 135"/>
                  <a:gd name="T17" fmla="*/ 8 h 98"/>
                  <a:gd name="T18" fmla="*/ 76 w 135"/>
                  <a:gd name="T19" fmla="*/ 5 h 98"/>
                  <a:gd name="T20" fmla="*/ 82 w 135"/>
                  <a:gd name="T21" fmla="*/ 2 h 98"/>
                  <a:gd name="T22" fmla="*/ 88 w 135"/>
                  <a:gd name="T23" fmla="*/ 0 h 98"/>
                  <a:gd name="T24" fmla="*/ 96 w 135"/>
                  <a:gd name="T25" fmla="*/ 0 h 98"/>
                  <a:gd name="T26" fmla="*/ 102 w 135"/>
                  <a:gd name="T27" fmla="*/ 0 h 98"/>
                  <a:gd name="T28" fmla="*/ 110 w 135"/>
                  <a:gd name="T29" fmla="*/ 3 h 98"/>
                  <a:gd name="T30" fmla="*/ 117 w 135"/>
                  <a:gd name="T31" fmla="*/ 6 h 98"/>
                  <a:gd name="T32" fmla="*/ 123 w 135"/>
                  <a:gd name="T33" fmla="*/ 11 h 98"/>
                  <a:gd name="T34" fmla="*/ 128 w 135"/>
                  <a:gd name="T35" fmla="*/ 16 h 98"/>
                  <a:gd name="T36" fmla="*/ 132 w 135"/>
                  <a:gd name="T37" fmla="*/ 24 h 98"/>
                  <a:gd name="T38" fmla="*/ 134 w 135"/>
                  <a:gd name="T39" fmla="*/ 30 h 98"/>
                  <a:gd name="T40" fmla="*/ 135 w 135"/>
                  <a:gd name="T41" fmla="*/ 37 h 98"/>
                  <a:gd name="T42" fmla="*/ 134 w 135"/>
                  <a:gd name="T43" fmla="*/ 40 h 98"/>
                  <a:gd name="T44" fmla="*/ 132 w 135"/>
                  <a:gd name="T45" fmla="*/ 43 h 98"/>
                  <a:gd name="T46" fmla="*/ 129 w 135"/>
                  <a:gd name="T47" fmla="*/ 47 h 98"/>
                  <a:gd name="T48" fmla="*/ 124 w 135"/>
                  <a:gd name="T49" fmla="*/ 51 h 98"/>
                  <a:gd name="T50" fmla="*/ 113 w 135"/>
                  <a:gd name="T51" fmla="*/ 61 h 98"/>
                  <a:gd name="T52" fmla="*/ 100 w 135"/>
                  <a:gd name="T53" fmla="*/ 72 h 98"/>
                  <a:gd name="T54" fmla="*/ 87 w 135"/>
                  <a:gd name="T55" fmla="*/ 82 h 98"/>
                  <a:gd name="T56" fmla="*/ 74 w 135"/>
                  <a:gd name="T57" fmla="*/ 91 h 98"/>
                  <a:gd name="T58" fmla="*/ 63 w 135"/>
                  <a:gd name="T59" fmla="*/ 96 h 98"/>
                  <a:gd name="T60" fmla="*/ 55 w 135"/>
                  <a:gd name="T61" fmla="*/ 98 h 98"/>
                  <a:gd name="T62" fmla="*/ 51 w 135"/>
                  <a:gd name="T63" fmla="*/ 97 h 98"/>
                  <a:gd name="T64" fmla="*/ 43 w 135"/>
                  <a:gd name="T65" fmla="*/ 92 h 98"/>
                  <a:gd name="T66" fmla="*/ 32 w 135"/>
                  <a:gd name="T67" fmla="*/ 85 h 98"/>
                  <a:gd name="T68" fmla="*/ 21 w 135"/>
                  <a:gd name="T69" fmla="*/ 77 h 98"/>
                  <a:gd name="T70" fmla="*/ 11 w 135"/>
                  <a:gd name="T71" fmla="*/ 68 h 98"/>
                  <a:gd name="T72" fmla="*/ 5 w 135"/>
                  <a:gd name="T73" fmla="*/ 62 h 98"/>
                  <a:gd name="T74" fmla="*/ 1 w 135"/>
                  <a:gd name="T75" fmla="*/ 59 h 98"/>
                  <a:gd name="T76" fmla="*/ 0 w 135"/>
                  <a:gd name="T77" fmla="*/ 57 h 98"/>
                  <a:gd name="T78" fmla="*/ 0 w 135"/>
                  <a:gd name="T79" fmla="*/ 56 h 98"/>
                  <a:gd name="T80" fmla="*/ 3 w 135"/>
                  <a:gd name="T81"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13" name="Freeform 272"/>
              <p:cNvSpPr>
                <a:spLocks/>
              </p:cNvSpPr>
              <p:nvPr>
                <p:custDataLst>
                  <p:tags r:id="rId197"/>
                </p:custDataLst>
              </p:nvPr>
            </p:nvSpPr>
            <p:spPr bwMode="auto">
              <a:xfrm>
                <a:off x="9947356" y="2627595"/>
                <a:ext cx="192047" cy="220764"/>
              </a:xfrm>
              <a:custGeom>
                <a:avLst/>
                <a:gdLst>
                  <a:gd name="T0" fmla="*/ 240 w 266"/>
                  <a:gd name="T1" fmla="*/ 9 h 326"/>
                  <a:gd name="T2" fmla="*/ 240 w 266"/>
                  <a:gd name="T3" fmla="*/ 28 h 326"/>
                  <a:gd name="T4" fmla="*/ 249 w 266"/>
                  <a:gd name="T5" fmla="*/ 42 h 326"/>
                  <a:gd name="T6" fmla="*/ 245 w 266"/>
                  <a:gd name="T7" fmla="*/ 55 h 326"/>
                  <a:gd name="T8" fmla="*/ 225 w 266"/>
                  <a:gd name="T9" fmla="*/ 50 h 326"/>
                  <a:gd name="T10" fmla="*/ 210 w 266"/>
                  <a:gd name="T11" fmla="*/ 51 h 326"/>
                  <a:gd name="T12" fmla="*/ 195 w 266"/>
                  <a:gd name="T13" fmla="*/ 65 h 326"/>
                  <a:gd name="T14" fmla="*/ 193 w 266"/>
                  <a:gd name="T15" fmla="*/ 78 h 326"/>
                  <a:gd name="T16" fmla="*/ 198 w 266"/>
                  <a:gd name="T17" fmla="*/ 89 h 326"/>
                  <a:gd name="T18" fmla="*/ 215 w 266"/>
                  <a:gd name="T19" fmla="*/ 110 h 326"/>
                  <a:gd name="T20" fmla="*/ 224 w 266"/>
                  <a:gd name="T21" fmla="*/ 122 h 326"/>
                  <a:gd name="T22" fmla="*/ 225 w 266"/>
                  <a:gd name="T23" fmla="*/ 133 h 326"/>
                  <a:gd name="T24" fmla="*/ 222 w 266"/>
                  <a:gd name="T25" fmla="*/ 143 h 326"/>
                  <a:gd name="T26" fmla="*/ 207 w 266"/>
                  <a:gd name="T27" fmla="*/ 154 h 326"/>
                  <a:gd name="T28" fmla="*/ 200 w 266"/>
                  <a:gd name="T29" fmla="*/ 160 h 326"/>
                  <a:gd name="T30" fmla="*/ 181 w 266"/>
                  <a:gd name="T31" fmla="*/ 166 h 326"/>
                  <a:gd name="T32" fmla="*/ 164 w 266"/>
                  <a:gd name="T33" fmla="*/ 178 h 326"/>
                  <a:gd name="T34" fmla="*/ 160 w 266"/>
                  <a:gd name="T35" fmla="*/ 191 h 326"/>
                  <a:gd name="T36" fmla="*/ 173 w 266"/>
                  <a:gd name="T37" fmla="*/ 207 h 326"/>
                  <a:gd name="T38" fmla="*/ 189 w 266"/>
                  <a:gd name="T39" fmla="*/ 215 h 326"/>
                  <a:gd name="T40" fmla="*/ 214 w 266"/>
                  <a:gd name="T41" fmla="*/ 227 h 326"/>
                  <a:gd name="T42" fmla="*/ 245 w 266"/>
                  <a:gd name="T43" fmla="*/ 259 h 326"/>
                  <a:gd name="T44" fmla="*/ 251 w 266"/>
                  <a:gd name="T45" fmla="*/ 285 h 326"/>
                  <a:gd name="T46" fmla="*/ 220 w 266"/>
                  <a:gd name="T47" fmla="*/ 291 h 326"/>
                  <a:gd name="T48" fmla="*/ 207 w 266"/>
                  <a:gd name="T49" fmla="*/ 298 h 326"/>
                  <a:gd name="T50" fmla="*/ 198 w 266"/>
                  <a:gd name="T51" fmla="*/ 312 h 326"/>
                  <a:gd name="T52" fmla="*/ 189 w 266"/>
                  <a:gd name="T53" fmla="*/ 326 h 326"/>
                  <a:gd name="T54" fmla="*/ 170 w 266"/>
                  <a:gd name="T55" fmla="*/ 321 h 326"/>
                  <a:gd name="T56" fmla="*/ 167 w 266"/>
                  <a:gd name="T57" fmla="*/ 316 h 326"/>
                  <a:gd name="T58" fmla="*/ 154 w 266"/>
                  <a:gd name="T59" fmla="*/ 310 h 326"/>
                  <a:gd name="T60" fmla="*/ 139 w 266"/>
                  <a:gd name="T61" fmla="*/ 301 h 326"/>
                  <a:gd name="T62" fmla="*/ 126 w 266"/>
                  <a:gd name="T63" fmla="*/ 295 h 326"/>
                  <a:gd name="T64" fmla="*/ 98 w 266"/>
                  <a:gd name="T65" fmla="*/ 290 h 326"/>
                  <a:gd name="T66" fmla="*/ 63 w 266"/>
                  <a:gd name="T67" fmla="*/ 277 h 326"/>
                  <a:gd name="T68" fmla="*/ 54 w 266"/>
                  <a:gd name="T69" fmla="*/ 268 h 326"/>
                  <a:gd name="T70" fmla="*/ 55 w 266"/>
                  <a:gd name="T71" fmla="*/ 256 h 326"/>
                  <a:gd name="T72" fmla="*/ 70 w 266"/>
                  <a:gd name="T73" fmla="*/ 244 h 326"/>
                  <a:gd name="T74" fmla="*/ 59 w 266"/>
                  <a:gd name="T75" fmla="*/ 221 h 326"/>
                  <a:gd name="T76" fmla="*/ 34 w 266"/>
                  <a:gd name="T77" fmla="*/ 194 h 326"/>
                  <a:gd name="T78" fmla="*/ 13 w 266"/>
                  <a:gd name="T79" fmla="*/ 182 h 326"/>
                  <a:gd name="T80" fmla="*/ 4 w 266"/>
                  <a:gd name="T81" fmla="*/ 171 h 326"/>
                  <a:gd name="T82" fmla="*/ 19 w 266"/>
                  <a:gd name="T83" fmla="*/ 152 h 326"/>
                  <a:gd name="T84" fmla="*/ 54 w 266"/>
                  <a:gd name="T85" fmla="*/ 124 h 326"/>
                  <a:gd name="T86" fmla="*/ 73 w 266"/>
                  <a:gd name="T87" fmla="*/ 105 h 326"/>
                  <a:gd name="T88" fmla="*/ 88 w 266"/>
                  <a:gd name="T89" fmla="*/ 92 h 326"/>
                  <a:gd name="T90" fmla="*/ 110 w 266"/>
                  <a:gd name="T91" fmla="*/ 88 h 326"/>
                  <a:gd name="T92" fmla="*/ 144 w 266"/>
                  <a:gd name="T93" fmla="*/ 70 h 326"/>
                  <a:gd name="T94" fmla="*/ 168 w 266"/>
                  <a:gd name="T95" fmla="*/ 46 h 326"/>
                  <a:gd name="T96" fmla="*/ 191 w 266"/>
                  <a:gd name="T97" fmla="*/ 21 h 326"/>
                  <a:gd name="T98" fmla="*/ 220 w 266"/>
                  <a:gd name="T99" fmla="*/ 4 h 326"/>
                  <a:gd name="T100" fmla="*/ 238 w 266"/>
                  <a:gd name="T10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14" name="Freeform 273"/>
              <p:cNvSpPr>
                <a:spLocks/>
              </p:cNvSpPr>
              <p:nvPr>
                <p:custDataLst>
                  <p:tags r:id="rId198"/>
                </p:custDataLst>
              </p:nvPr>
            </p:nvSpPr>
            <p:spPr bwMode="auto">
              <a:xfrm>
                <a:off x="8469098" y="3161108"/>
                <a:ext cx="328502" cy="159441"/>
              </a:xfrm>
              <a:custGeom>
                <a:avLst/>
                <a:gdLst>
                  <a:gd name="T0" fmla="*/ 86 w 471"/>
                  <a:gd name="T1" fmla="*/ 0 h 237"/>
                  <a:gd name="T2" fmla="*/ 92 w 471"/>
                  <a:gd name="T3" fmla="*/ 7 h 237"/>
                  <a:gd name="T4" fmla="*/ 102 w 471"/>
                  <a:gd name="T5" fmla="*/ 13 h 237"/>
                  <a:gd name="T6" fmla="*/ 125 w 471"/>
                  <a:gd name="T7" fmla="*/ 23 h 237"/>
                  <a:gd name="T8" fmla="*/ 159 w 471"/>
                  <a:gd name="T9" fmla="*/ 37 h 237"/>
                  <a:gd name="T10" fmla="*/ 223 w 471"/>
                  <a:gd name="T11" fmla="*/ 77 h 237"/>
                  <a:gd name="T12" fmla="*/ 253 w 471"/>
                  <a:gd name="T13" fmla="*/ 97 h 237"/>
                  <a:gd name="T14" fmla="*/ 283 w 471"/>
                  <a:gd name="T15" fmla="*/ 113 h 237"/>
                  <a:gd name="T16" fmla="*/ 316 w 471"/>
                  <a:gd name="T17" fmla="*/ 127 h 237"/>
                  <a:gd name="T18" fmla="*/ 355 w 471"/>
                  <a:gd name="T19" fmla="*/ 139 h 237"/>
                  <a:gd name="T20" fmla="*/ 399 w 471"/>
                  <a:gd name="T21" fmla="*/ 146 h 237"/>
                  <a:gd name="T22" fmla="*/ 451 w 471"/>
                  <a:gd name="T23" fmla="*/ 148 h 237"/>
                  <a:gd name="T24" fmla="*/ 452 w 471"/>
                  <a:gd name="T25" fmla="*/ 187 h 237"/>
                  <a:gd name="T26" fmla="*/ 459 w 471"/>
                  <a:gd name="T27" fmla="*/ 211 h 237"/>
                  <a:gd name="T28" fmla="*/ 467 w 471"/>
                  <a:gd name="T29" fmla="*/ 227 h 237"/>
                  <a:gd name="T30" fmla="*/ 467 w 471"/>
                  <a:gd name="T31" fmla="*/ 236 h 237"/>
                  <a:gd name="T32" fmla="*/ 451 w 471"/>
                  <a:gd name="T33" fmla="*/ 236 h 237"/>
                  <a:gd name="T34" fmla="*/ 416 w 471"/>
                  <a:gd name="T35" fmla="*/ 231 h 237"/>
                  <a:gd name="T36" fmla="*/ 362 w 471"/>
                  <a:gd name="T37" fmla="*/ 219 h 237"/>
                  <a:gd name="T38" fmla="*/ 315 w 471"/>
                  <a:gd name="T39" fmla="*/ 207 h 237"/>
                  <a:gd name="T40" fmla="*/ 294 w 471"/>
                  <a:gd name="T41" fmla="*/ 203 h 237"/>
                  <a:gd name="T42" fmla="*/ 287 w 471"/>
                  <a:gd name="T43" fmla="*/ 199 h 237"/>
                  <a:gd name="T44" fmla="*/ 277 w 471"/>
                  <a:gd name="T45" fmla="*/ 190 h 237"/>
                  <a:gd name="T46" fmla="*/ 267 w 471"/>
                  <a:gd name="T47" fmla="*/ 178 h 237"/>
                  <a:gd name="T48" fmla="*/ 255 w 471"/>
                  <a:gd name="T49" fmla="*/ 166 h 237"/>
                  <a:gd name="T50" fmla="*/ 240 w 471"/>
                  <a:gd name="T51" fmla="*/ 159 h 237"/>
                  <a:gd name="T52" fmla="*/ 227 w 471"/>
                  <a:gd name="T53" fmla="*/ 159 h 237"/>
                  <a:gd name="T54" fmla="*/ 205 w 471"/>
                  <a:gd name="T55" fmla="*/ 163 h 237"/>
                  <a:gd name="T56" fmla="*/ 183 w 471"/>
                  <a:gd name="T57" fmla="*/ 167 h 237"/>
                  <a:gd name="T58" fmla="*/ 169 w 471"/>
                  <a:gd name="T59" fmla="*/ 168 h 237"/>
                  <a:gd name="T60" fmla="*/ 158 w 471"/>
                  <a:gd name="T61" fmla="*/ 164 h 237"/>
                  <a:gd name="T62" fmla="*/ 148 w 471"/>
                  <a:gd name="T63" fmla="*/ 155 h 237"/>
                  <a:gd name="T64" fmla="*/ 139 w 471"/>
                  <a:gd name="T65" fmla="*/ 148 h 237"/>
                  <a:gd name="T66" fmla="*/ 122 w 471"/>
                  <a:gd name="T67" fmla="*/ 145 h 237"/>
                  <a:gd name="T68" fmla="*/ 92 w 471"/>
                  <a:gd name="T69" fmla="*/ 135 h 237"/>
                  <a:gd name="T70" fmla="*/ 48 w 471"/>
                  <a:gd name="T71" fmla="*/ 117 h 237"/>
                  <a:gd name="T72" fmla="*/ 12 w 471"/>
                  <a:gd name="T73" fmla="*/ 96 h 237"/>
                  <a:gd name="T74" fmla="*/ 7 w 471"/>
                  <a:gd name="T7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15" name="Freeform 274"/>
              <p:cNvSpPr>
                <a:spLocks/>
              </p:cNvSpPr>
              <p:nvPr>
                <p:custDataLst>
                  <p:tags r:id="rId199"/>
                </p:custDataLst>
              </p:nvPr>
            </p:nvSpPr>
            <p:spPr bwMode="auto">
              <a:xfrm>
                <a:off x="8812762" y="3232652"/>
                <a:ext cx="116239" cy="83808"/>
              </a:xfrm>
              <a:custGeom>
                <a:avLst/>
                <a:gdLst>
                  <a:gd name="T0" fmla="*/ 167 w 167"/>
                  <a:gd name="T1" fmla="*/ 43 h 123"/>
                  <a:gd name="T2" fmla="*/ 164 w 167"/>
                  <a:gd name="T3" fmla="*/ 54 h 123"/>
                  <a:gd name="T4" fmla="*/ 161 w 167"/>
                  <a:gd name="T5" fmla="*/ 66 h 123"/>
                  <a:gd name="T6" fmla="*/ 155 w 167"/>
                  <a:gd name="T7" fmla="*/ 79 h 123"/>
                  <a:gd name="T8" fmla="*/ 150 w 167"/>
                  <a:gd name="T9" fmla="*/ 93 h 123"/>
                  <a:gd name="T10" fmla="*/ 146 w 167"/>
                  <a:gd name="T11" fmla="*/ 99 h 123"/>
                  <a:gd name="T12" fmla="*/ 142 w 167"/>
                  <a:gd name="T13" fmla="*/ 105 h 123"/>
                  <a:gd name="T14" fmla="*/ 138 w 167"/>
                  <a:gd name="T15" fmla="*/ 110 h 123"/>
                  <a:gd name="T16" fmla="*/ 132 w 167"/>
                  <a:gd name="T17" fmla="*/ 114 h 123"/>
                  <a:gd name="T18" fmla="*/ 127 w 167"/>
                  <a:gd name="T19" fmla="*/ 118 h 123"/>
                  <a:gd name="T20" fmla="*/ 121 w 167"/>
                  <a:gd name="T21" fmla="*/ 121 h 123"/>
                  <a:gd name="T22" fmla="*/ 115 w 167"/>
                  <a:gd name="T23" fmla="*/ 122 h 123"/>
                  <a:gd name="T24" fmla="*/ 107 w 167"/>
                  <a:gd name="T25" fmla="*/ 123 h 123"/>
                  <a:gd name="T26" fmla="*/ 100 w 167"/>
                  <a:gd name="T27" fmla="*/ 122 h 123"/>
                  <a:gd name="T28" fmla="*/ 92 w 167"/>
                  <a:gd name="T29" fmla="*/ 119 h 123"/>
                  <a:gd name="T30" fmla="*/ 87 w 167"/>
                  <a:gd name="T31" fmla="*/ 116 h 123"/>
                  <a:gd name="T32" fmla="*/ 84 w 167"/>
                  <a:gd name="T33" fmla="*/ 113 h 123"/>
                  <a:gd name="T34" fmla="*/ 82 w 167"/>
                  <a:gd name="T35" fmla="*/ 109 h 123"/>
                  <a:gd name="T36" fmla="*/ 81 w 167"/>
                  <a:gd name="T37" fmla="*/ 105 h 123"/>
                  <a:gd name="T38" fmla="*/ 71 w 167"/>
                  <a:gd name="T39" fmla="*/ 104 h 123"/>
                  <a:gd name="T40" fmla="*/ 61 w 167"/>
                  <a:gd name="T41" fmla="*/ 103 h 123"/>
                  <a:gd name="T42" fmla="*/ 51 w 167"/>
                  <a:gd name="T43" fmla="*/ 101 h 123"/>
                  <a:gd name="T44" fmla="*/ 41 w 167"/>
                  <a:gd name="T45" fmla="*/ 98 h 123"/>
                  <a:gd name="T46" fmla="*/ 21 w 167"/>
                  <a:gd name="T47" fmla="*/ 92 h 123"/>
                  <a:gd name="T48" fmla="*/ 0 w 167"/>
                  <a:gd name="T49" fmla="*/ 86 h 123"/>
                  <a:gd name="T50" fmla="*/ 2 w 167"/>
                  <a:gd name="T51" fmla="*/ 77 h 123"/>
                  <a:gd name="T52" fmla="*/ 5 w 167"/>
                  <a:gd name="T53" fmla="*/ 67 h 123"/>
                  <a:gd name="T54" fmla="*/ 9 w 167"/>
                  <a:gd name="T55" fmla="*/ 56 h 123"/>
                  <a:gd name="T56" fmla="*/ 15 w 167"/>
                  <a:gd name="T57" fmla="*/ 43 h 123"/>
                  <a:gd name="T58" fmla="*/ 20 w 167"/>
                  <a:gd name="T59" fmla="*/ 43 h 123"/>
                  <a:gd name="T60" fmla="*/ 26 w 167"/>
                  <a:gd name="T61" fmla="*/ 42 h 123"/>
                  <a:gd name="T62" fmla="*/ 30 w 167"/>
                  <a:gd name="T63" fmla="*/ 41 h 123"/>
                  <a:gd name="T64" fmla="*/ 33 w 167"/>
                  <a:gd name="T65" fmla="*/ 38 h 123"/>
                  <a:gd name="T66" fmla="*/ 40 w 167"/>
                  <a:gd name="T67" fmla="*/ 33 h 123"/>
                  <a:gd name="T68" fmla="*/ 45 w 167"/>
                  <a:gd name="T69" fmla="*/ 26 h 123"/>
                  <a:gd name="T70" fmla="*/ 52 w 167"/>
                  <a:gd name="T71" fmla="*/ 12 h 123"/>
                  <a:gd name="T72" fmla="*/ 61 w 167"/>
                  <a:gd name="T73" fmla="*/ 0 h 123"/>
                  <a:gd name="T74" fmla="*/ 64 w 167"/>
                  <a:gd name="T75" fmla="*/ 4 h 123"/>
                  <a:gd name="T76" fmla="*/ 67 w 167"/>
                  <a:gd name="T77" fmla="*/ 7 h 123"/>
                  <a:gd name="T78" fmla="*/ 73 w 167"/>
                  <a:gd name="T79" fmla="*/ 11 h 123"/>
                  <a:gd name="T80" fmla="*/ 78 w 167"/>
                  <a:gd name="T81" fmla="*/ 14 h 123"/>
                  <a:gd name="T82" fmla="*/ 92 w 167"/>
                  <a:gd name="T83" fmla="*/ 21 h 123"/>
                  <a:gd name="T84" fmla="*/ 107 w 167"/>
                  <a:gd name="T85" fmla="*/ 28 h 123"/>
                  <a:gd name="T86" fmla="*/ 122 w 167"/>
                  <a:gd name="T87" fmla="*/ 35 h 123"/>
                  <a:gd name="T88" fmla="*/ 139 w 167"/>
                  <a:gd name="T89" fmla="*/ 39 h 123"/>
                  <a:gd name="T90" fmla="*/ 153 w 167"/>
                  <a:gd name="T91" fmla="*/ 42 h 123"/>
                  <a:gd name="T92" fmla="*/ 167 w 167"/>
                  <a:gd name="T93" fmla="*/ 4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16" name="Freeform 275"/>
              <p:cNvSpPr>
                <a:spLocks/>
              </p:cNvSpPr>
              <p:nvPr>
                <p:custDataLst>
                  <p:tags r:id="rId200"/>
                </p:custDataLst>
              </p:nvPr>
            </p:nvSpPr>
            <p:spPr bwMode="auto">
              <a:xfrm>
                <a:off x="8797600" y="3324637"/>
                <a:ext cx="212263" cy="214633"/>
              </a:xfrm>
              <a:custGeom>
                <a:avLst/>
                <a:gdLst>
                  <a:gd name="T0" fmla="*/ 259 w 306"/>
                  <a:gd name="T1" fmla="*/ 160 h 321"/>
                  <a:gd name="T2" fmla="*/ 252 w 306"/>
                  <a:gd name="T3" fmla="*/ 173 h 321"/>
                  <a:gd name="T4" fmla="*/ 243 w 306"/>
                  <a:gd name="T5" fmla="*/ 182 h 321"/>
                  <a:gd name="T6" fmla="*/ 233 w 306"/>
                  <a:gd name="T7" fmla="*/ 186 h 321"/>
                  <a:gd name="T8" fmla="*/ 223 w 306"/>
                  <a:gd name="T9" fmla="*/ 184 h 321"/>
                  <a:gd name="T10" fmla="*/ 214 w 306"/>
                  <a:gd name="T11" fmla="*/ 178 h 321"/>
                  <a:gd name="T12" fmla="*/ 209 w 306"/>
                  <a:gd name="T13" fmla="*/ 169 h 321"/>
                  <a:gd name="T14" fmla="*/ 206 w 306"/>
                  <a:gd name="T15" fmla="*/ 160 h 321"/>
                  <a:gd name="T16" fmla="*/ 209 w 306"/>
                  <a:gd name="T17" fmla="*/ 148 h 321"/>
                  <a:gd name="T18" fmla="*/ 213 w 306"/>
                  <a:gd name="T19" fmla="*/ 136 h 321"/>
                  <a:gd name="T20" fmla="*/ 230 w 306"/>
                  <a:gd name="T21" fmla="*/ 114 h 321"/>
                  <a:gd name="T22" fmla="*/ 246 w 306"/>
                  <a:gd name="T23" fmla="*/ 93 h 321"/>
                  <a:gd name="T24" fmla="*/ 250 w 306"/>
                  <a:gd name="T25" fmla="*/ 82 h 321"/>
                  <a:gd name="T26" fmla="*/ 253 w 306"/>
                  <a:gd name="T27" fmla="*/ 69 h 321"/>
                  <a:gd name="T28" fmla="*/ 129 w 306"/>
                  <a:gd name="T29" fmla="*/ 68 h 321"/>
                  <a:gd name="T30" fmla="*/ 119 w 306"/>
                  <a:gd name="T31" fmla="*/ 59 h 321"/>
                  <a:gd name="T32" fmla="*/ 112 w 306"/>
                  <a:gd name="T33" fmla="*/ 45 h 321"/>
                  <a:gd name="T34" fmla="*/ 108 w 306"/>
                  <a:gd name="T35" fmla="*/ 28 h 321"/>
                  <a:gd name="T36" fmla="*/ 101 w 306"/>
                  <a:gd name="T37" fmla="*/ 19 h 321"/>
                  <a:gd name="T38" fmla="*/ 90 w 306"/>
                  <a:gd name="T39" fmla="*/ 17 h 321"/>
                  <a:gd name="T40" fmla="*/ 80 w 306"/>
                  <a:gd name="T41" fmla="*/ 12 h 321"/>
                  <a:gd name="T42" fmla="*/ 75 w 306"/>
                  <a:gd name="T43" fmla="*/ 4 h 321"/>
                  <a:gd name="T44" fmla="*/ 65 w 306"/>
                  <a:gd name="T45" fmla="*/ 0 h 321"/>
                  <a:gd name="T46" fmla="*/ 49 w 306"/>
                  <a:gd name="T47" fmla="*/ 0 h 321"/>
                  <a:gd name="T48" fmla="*/ 34 w 306"/>
                  <a:gd name="T49" fmla="*/ 1 h 321"/>
                  <a:gd name="T50" fmla="*/ 22 w 306"/>
                  <a:gd name="T51" fmla="*/ 5 h 321"/>
                  <a:gd name="T52" fmla="*/ 10 w 306"/>
                  <a:gd name="T53" fmla="*/ 14 h 321"/>
                  <a:gd name="T54" fmla="*/ 1 w 306"/>
                  <a:gd name="T55" fmla="*/ 25 h 321"/>
                  <a:gd name="T56" fmla="*/ 2 w 306"/>
                  <a:gd name="T57" fmla="*/ 35 h 321"/>
                  <a:gd name="T58" fmla="*/ 15 w 306"/>
                  <a:gd name="T59" fmla="*/ 46 h 321"/>
                  <a:gd name="T60" fmla="*/ 35 w 306"/>
                  <a:gd name="T61" fmla="*/ 58 h 321"/>
                  <a:gd name="T62" fmla="*/ 54 w 306"/>
                  <a:gd name="T63" fmla="*/ 67 h 321"/>
                  <a:gd name="T64" fmla="*/ 47 w 306"/>
                  <a:gd name="T65" fmla="*/ 79 h 321"/>
                  <a:gd name="T66" fmla="*/ 25 w 306"/>
                  <a:gd name="T67" fmla="*/ 97 h 321"/>
                  <a:gd name="T68" fmla="*/ 17 w 306"/>
                  <a:gd name="T69" fmla="*/ 107 h 321"/>
                  <a:gd name="T70" fmla="*/ 14 w 306"/>
                  <a:gd name="T71" fmla="*/ 114 h 321"/>
                  <a:gd name="T72" fmla="*/ 14 w 306"/>
                  <a:gd name="T73" fmla="*/ 122 h 321"/>
                  <a:gd name="T74" fmla="*/ 18 w 306"/>
                  <a:gd name="T75" fmla="*/ 129 h 321"/>
                  <a:gd name="T76" fmla="*/ 28 w 306"/>
                  <a:gd name="T77" fmla="*/ 141 h 321"/>
                  <a:gd name="T78" fmla="*/ 47 w 306"/>
                  <a:gd name="T79" fmla="*/ 156 h 321"/>
                  <a:gd name="T80" fmla="*/ 64 w 306"/>
                  <a:gd name="T81" fmla="*/ 164 h 321"/>
                  <a:gd name="T82" fmla="*/ 75 w 306"/>
                  <a:gd name="T83" fmla="*/ 166 h 321"/>
                  <a:gd name="T84" fmla="*/ 107 w 306"/>
                  <a:gd name="T85" fmla="*/ 271 h 321"/>
                  <a:gd name="T86" fmla="*/ 108 w 306"/>
                  <a:gd name="T87" fmla="*/ 263 h 321"/>
                  <a:gd name="T88" fmla="*/ 112 w 306"/>
                  <a:gd name="T89" fmla="*/ 256 h 321"/>
                  <a:gd name="T90" fmla="*/ 127 w 306"/>
                  <a:gd name="T91" fmla="*/ 246 h 321"/>
                  <a:gd name="T92" fmla="*/ 148 w 306"/>
                  <a:gd name="T93" fmla="*/ 240 h 321"/>
                  <a:gd name="T94" fmla="*/ 174 w 306"/>
                  <a:gd name="T95" fmla="*/ 235 h 321"/>
                  <a:gd name="T96" fmla="*/ 174 w 306"/>
                  <a:gd name="T97" fmla="*/ 210 h 321"/>
                  <a:gd name="T98" fmla="*/ 183 w 306"/>
                  <a:gd name="T99" fmla="*/ 212 h 321"/>
                  <a:gd name="T100" fmla="*/ 193 w 306"/>
                  <a:gd name="T101" fmla="*/ 212 h 321"/>
                  <a:gd name="T102" fmla="*/ 213 w 306"/>
                  <a:gd name="T103" fmla="*/ 210 h 321"/>
                  <a:gd name="T104" fmla="*/ 232 w 306"/>
                  <a:gd name="T105" fmla="*/ 261 h 321"/>
                  <a:gd name="T106" fmla="*/ 259 w 306"/>
                  <a:gd name="T107" fmla="*/ 321 h 321"/>
                  <a:gd name="T108" fmla="*/ 272 w 306"/>
                  <a:gd name="T109" fmla="*/ 311 h 321"/>
                  <a:gd name="T110" fmla="*/ 282 w 306"/>
                  <a:gd name="T111" fmla="*/ 302 h 321"/>
                  <a:gd name="T112" fmla="*/ 295 w 306"/>
                  <a:gd name="T113" fmla="*/ 280 h 321"/>
                  <a:gd name="T114" fmla="*/ 306 w 306"/>
                  <a:gd name="T115" fmla="*/ 23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17" name="Freeform 276"/>
              <p:cNvSpPr>
                <a:spLocks/>
              </p:cNvSpPr>
              <p:nvPr>
                <p:custDataLst>
                  <p:tags r:id="rId201"/>
                </p:custDataLst>
              </p:nvPr>
            </p:nvSpPr>
            <p:spPr bwMode="auto">
              <a:xfrm>
                <a:off x="9302988" y="3473858"/>
                <a:ext cx="320920" cy="347499"/>
              </a:xfrm>
              <a:custGeom>
                <a:avLst/>
                <a:gdLst>
                  <a:gd name="T0" fmla="*/ 94 w 471"/>
                  <a:gd name="T1" fmla="*/ 12 h 518"/>
                  <a:gd name="T2" fmla="*/ 67 w 471"/>
                  <a:gd name="T3" fmla="*/ 32 h 518"/>
                  <a:gd name="T4" fmla="*/ 40 w 471"/>
                  <a:gd name="T5" fmla="*/ 49 h 518"/>
                  <a:gd name="T6" fmla="*/ 27 w 471"/>
                  <a:gd name="T7" fmla="*/ 82 h 518"/>
                  <a:gd name="T8" fmla="*/ 8 w 471"/>
                  <a:gd name="T9" fmla="*/ 118 h 518"/>
                  <a:gd name="T10" fmla="*/ 7 w 471"/>
                  <a:gd name="T11" fmla="*/ 136 h 518"/>
                  <a:gd name="T12" fmla="*/ 30 w 471"/>
                  <a:gd name="T13" fmla="*/ 153 h 518"/>
                  <a:gd name="T14" fmla="*/ 50 w 471"/>
                  <a:gd name="T15" fmla="*/ 168 h 518"/>
                  <a:gd name="T16" fmla="*/ 62 w 471"/>
                  <a:gd name="T17" fmla="*/ 172 h 518"/>
                  <a:gd name="T18" fmla="*/ 75 w 471"/>
                  <a:gd name="T19" fmla="*/ 211 h 518"/>
                  <a:gd name="T20" fmla="*/ 84 w 471"/>
                  <a:gd name="T21" fmla="*/ 272 h 518"/>
                  <a:gd name="T22" fmla="*/ 94 w 471"/>
                  <a:gd name="T23" fmla="*/ 299 h 518"/>
                  <a:gd name="T24" fmla="*/ 104 w 471"/>
                  <a:gd name="T25" fmla="*/ 302 h 518"/>
                  <a:gd name="T26" fmla="*/ 112 w 471"/>
                  <a:gd name="T27" fmla="*/ 297 h 518"/>
                  <a:gd name="T28" fmla="*/ 128 w 471"/>
                  <a:gd name="T29" fmla="*/ 268 h 518"/>
                  <a:gd name="T30" fmla="*/ 145 w 471"/>
                  <a:gd name="T31" fmla="*/ 262 h 518"/>
                  <a:gd name="T32" fmla="*/ 160 w 471"/>
                  <a:gd name="T33" fmla="*/ 272 h 518"/>
                  <a:gd name="T34" fmla="*/ 173 w 471"/>
                  <a:gd name="T35" fmla="*/ 277 h 518"/>
                  <a:gd name="T36" fmla="*/ 183 w 471"/>
                  <a:gd name="T37" fmla="*/ 274 h 518"/>
                  <a:gd name="T38" fmla="*/ 192 w 471"/>
                  <a:gd name="T39" fmla="*/ 259 h 518"/>
                  <a:gd name="T40" fmla="*/ 203 w 471"/>
                  <a:gd name="T41" fmla="*/ 244 h 518"/>
                  <a:gd name="T42" fmla="*/ 212 w 471"/>
                  <a:gd name="T43" fmla="*/ 241 h 518"/>
                  <a:gd name="T44" fmla="*/ 241 w 471"/>
                  <a:gd name="T45" fmla="*/ 247 h 518"/>
                  <a:gd name="T46" fmla="*/ 259 w 471"/>
                  <a:gd name="T47" fmla="*/ 271 h 518"/>
                  <a:gd name="T48" fmla="*/ 308 w 471"/>
                  <a:gd name="T49" fmla="*/ 336 h 518"/>
                  <a:gd name="T50" fmla="*/ 341 w 471"/>
                  <a:gd name="T51" fmla="*/ 382 h 518"/>
                  <a:gd name="T52" fmla="*/ 358 w 471"/>
                  <a:gd name="T53" fmla="*/ 419 h 518"/>
                  <a:gd name="T54" fmla="*/ 366 w 471"/>
                  <a:gd name="T55" fmla="*/ 457 h 518"/>
                  <a:gd name="T56" fmla="*/ 359 w 471"/>
                  <a:gd name="T57" fmla="*/ 470 h 518"/>
                  <a:gd name="T58" fmla="*/ 339 w 471"/>
                  <a:gd name="T59" fmla="*/ 487 h 518"/>
                  <a:gd name="T60" fmla="*/ 363 w 471"/>
                  <a:gd name="T61" fmla="*/ 496 h 518"/>
                  <a:gd name="T62" fmla="*/ 392 w 471"/>
                  <a:gd name="T63" fmla="*/ 518 h 518"/>
                  <a:gd name="T64" fmla="*/ 401 w 471"/>
                  <a:gd name="T65" fmla="*/ 499 h 518"/>
                  <a:gd name="T66" fmla="*/ 413 w 471"/>
                  <a:gd name="T67" fmla="*/ 489 h 518"/>
                  <a:gd name="T68" fmla="*/ 444 w 471"/>
                  <a:gd name="T69" fmla="*/ 483 h 518"/>
                  <a:gd name="T70" fmla="*/ 468 w 471"/>
                  <a:gd name="T71" fmla="*/ 438 h 518"/>
                  <a:gd name="T72" fmla="*/ 449 w 471"/>
                  <a:gd name="T73" fmla="*/ 387 h 518"/>
                  <a:gd name="T74" fmla="*/ 421 w 471"/>
                  <a:gd name="T75" fmla="*/ 347 h 518"/>
                  <a:gd name="T76" fmla="*/ 345 w 471"/>
                  <a:gd name="T77" fmla="*/ 277 h 518"/>
                  <a:gd name="T78" fmla="*/ 279 w 471"/>
                  <a:gd name="T79" fmla="*/ 218 h 518"/>
                  <a:gd name="T80" fmla="*/ 224 w 471"/>
                  <a:gd name="T81" fmla="*/ 162 h 518"/>
                  <a:gd name="T82" fmla="*/ 179 w 471"/>
                  <a:gd name="T83" fmla="*/ 105 h 518"/>
                  <a:gd name="T84" fmla="*/ 127 w 471"/>
                  <a:gd name="T85" fmla="*/ 40 h 518"/>
                  <a:gd name="T86" fmla="*/ 115 w 471"/>
                  <a:gd name="T87" fmla="*/ 14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18" name="Freeform 277"/>
              <p:cNvSpPr>
                <a:spLocks/>
              </p:cNvSpPr>
              <p:nvPr>
                <p:custDataLst>
                  <p:tags r:id="rId202"/>
                </p:custDataLst>
              </p:nvPr>
            </p:nvSpPr>
            <p:spPr bwMode="auto">
              <a:xfrm>
                <a:off x="9434389" y="3796827"/>
                <a:ext cx="212263" cy="167617"/>
              </a:xfrm>
              <a:custGeom>
                <a:avLst/>
                <a:gdLst>
                  <a:gd name="T0" fmla="*/ 152 w 293"/>
                  <a:gd name="T1" fmla="*/ 19 h 246"/>
                  <a:gd name="T2" fmla="*/ 179 w 293"/>
                  <a:gd name="T3" fmla="*/ 30 h 246"/>
                  <a:gd name="T4" fmla="*/ 196 w 293"/>
                  <a:gd name="T5" fmla="*/ 30 h 246"/>
                  <a:gd name="T6" fmla="*/ 202 w 293"/>
                  <a:gd name="T7" fmla="*/ 18 h 246"/>
                  <a:gd name="T8" fmla="*/ 210 w 293"/>
                  <a:gd name="T9" fmla="*/ 10 h 246"/>
                  <a:gd name="T10" fmla="*/ 219 w 293"/>
                  <a:gd name="T11" fmla="*/ 6 h 246"/>
                  <a:gd name="T12" fmla="*/ 245 w 293"/>
                  <a:gd name="T13" fmla="*/ 2 h 246"/>
                  <a:gd name="T14" fmla="*/ 293 w 293"/>
                  <a:gd name="T15" fmla="*/ 80 h 246"/>
                  <a:gd name="T16" fmla="*/ 266 w 293"/>
                  <a:gd name="T17" fmla="*/ 107 h 246"/>
                  <a:gd name="T18" fmla="*/ 237 w 293"/>
                  <a:gd name="T19" fmla="*/ 141 h 246"/>
                  <a:gd name="T20" fmla="*/ 225 w 293"/>
                  <a:gd name="T21" fmla="*/ 159 h 246"/>
                  <a:gd name="T22" fmla="*/ 215 w 293"/>
                  <a:gd name="T23" fmla="*/ 178 h 246"/>
                  <a:gd name="T24" fmla="*/ 209 w 293"/>
                  <a:gd name="T25" fmla="*/ 197 h 246"/>
                  <a:gd name="T26" fmla="*/ 206 w 293"/>
                  <a:gd name="T27" fmla="*/ 216 h 246"/>
                  <a:gd name="T28" fmla="*/ 196 w 293"/>
                  <a:gd name="T29" fmla="*/ 217 h 246"/>
                  <a:gd name="T30" fmla="*/ 186 w 293"/>
                  <a:gd name="T31" fmla="*/ 220 h 246"/>
                  <a:gd name="T32" fmla="*/ 170 w 293"/>
                  <a:gd name="T33" fmla="*/ 229 h 246"/>
                  <a:gd name="T34" fmla="*/ 154 w 293"/>
                  <a:gd name="T35" fmla="*/ 239 h 246"/>
                  <a:gd name="T36" fmla="*/ 133 w 293"/>
                  <a:gd name="T37" fmla="*/ 246 h 246"/>
                  <a:gd name="T38" fmla="*/ 102 w 293"/>
                  <a:gd name="T39" fmla="*/ 240 h 246"/>
                  <a:gd name="T40" fmla="*/ 71 w 293"/>
                  <a:gd name="T41" fmla="*/ 232 h 246"/>
                  <a:gd name="T42" fmla="*/ 59 w 293"/>
                  <a:gd name="T43" fmla="*/ 226 h 246"/>
                  <a:gd name="T44" fmla="*/ 49 w 293"/>
                  <a:gd name="T45" fmla="*/ 220 h 246"/>
                  <a:gd name="T46" fmla="*/ 43 w 293"/>
                  <a:gd name="T47" fmla="*/ 212 h 246"/>
                  <a:gd name="T48" fmla="*/ 41 w 293"/>
                  <a:gd name="T49" fmla="*/ 204 h 246"/>
                  <a:gd name="T50" fmla="*/ 47 w 293"/>
                  <a:gd name="T51" fmla="*/ 178 h 246"/>
                  <a:gd name="T52" fmla="*/ 45 w 293"/>
                  <a:gd name="T53" fmla="*/ 162 h 246"/>
                  <a:gd name="T54" fmla="*/ 40 w 293"/>
                  <a:gd name="T55" fmla="*/ 147 h 246"/>
                  <a:gd name="T56" fmla="*/ 24 w 293"/>
                  <a:gd name="T57" fmla="*/ 119 h 246"/>
                  <a:gd name="T58" fmla="*/ 8 w 293"/>
                  <a:gd name="T59" fmla="*/ 91 h 246"/>
                  <a:gd name="T60" fmla="*/ 2 w 293"/>
                  <a:gd name="T61" fmla="*/ 74 h 246"/>
                  <a:gd name="T62" fmla="*/ 0 w 293"/>
                  <a:gd name="T63" fmla="*/ 55 h 246"/>
                  <a:gd name="T64" fmla="*/ 2 w 293"/>
                  <a:gd name="T65" fmla="*/ 45 h 246"/>
                  <a:gd name="T66" fmla="*/ 8 w 293"/>
                  <a:gd name="T67" fmla="*/ 36 h 246"/>
                  <a:gd name="T68" fmla="*/ 17 w 293"/>
                  <a:gd name="T69" fmla="*/ 29 h 246"/>
                  <a:gd name="T70" fmla="*/ 26 w 293"/>
                  <a:gd name="T71" fmla="*/ 22 h 246"/>
                  <a:gd name="T72" fmla="*/ 48 w 293"/>
                  <a:gd name="T73" fmla="*/ 14 h 246"/>
                  <a:gd name="T74" fmla="*/ 67 w 293"/>
                  <a:gd name="T75" fmla="*/ 12 h 246"/>
                  <a:gd name="T76" fmla="*/ 96 w 293"/>
                  <a:gd name="T77" fmla="*/ 12 h 246"/>
                  <a:gd name="T78" fmla="*/ 133 w 293"/>
                  <a:gd name="T79" fmla="*/ 1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19" name="Freeform 278"/>
              <p:cNvSpPr>
                <a:spLocks/>
              </p:cNvSpPr>
              <p:nvPr>
                <p:custDataLst>
                  <p:tags r:id="rId203"/>
                </p:custDataLst>
              </p:nvPr>
            </p:nvSpPr>
            <p:spPr bwMode="auto">
              <a:xfrm>
                <a:off x="10073703" y="2813608"/>
                <a:ext cx="136455" cy="167617"/>
              </a:xfrm>
              <a:custGeom>
                <a:avLst/>
                <a:gdLst>
                  <a:gd name="T0" fmla="*/ 18 w 200"/>
                  <a:gd name="T1" fmla="*/ 41 h 246"/>
                  <a:gd name="T2" fmla="*/ 28 w 200"/>
                  <a:gd name="T3" fmla="*/ 26 h 246"/>
                  <a:gd name="T4" fmla="*/ 38 w 200"/>
                  <a:gd name="T5" fmla="*/ 16 h 246"/>
                  <a:gd name="T6" fmla="*/ 50 w 200"/>
                  <a:gd name="T7" fmla="*/ 9 h 246"/>
                  <a:gd name="T8" fmla="*/ 73 w 200"/>
                  <a:gd name="T9" fmla="*/ 1 h 246"/>
                  <a:gd name="T10" fmla="*/ 88 w 200"/>
                  <a:gd name="T11" fmla="*/ 12 h 246"/>
                  <a:gd name="T12" fmla="*/ 108 w 200"/>
                  <a:gd name="T13" fmla="*/ 34 h 246"/>
                  <a:gd name="T14" fmla="*/ 125 w 200"/>
                  <a:gd name="T15" fmla="*/ 50 h 246"/>
                  <a:gd name="T16" fmla="*/ 139 w 200"/>
                  <a:gd name="T17" fmla="*/ 58 h 246"/>
                  <a:gd name="T18" fmla="*/ 152 w 200"/>
                  <a:gd name="T19" fmla="*/ 64 h 246"/>
                  <a:gd name="T20" fmla="*/ 166 w 200"/>
                  <a:gd name="T21" fmla="*/ 67 h 246"/>
                  <a:gd name="T22" fmla="*/ 184 w 200"/>
                  <a:gd name="T23" fmla="*/ 96 h 246"/>
                  <a:gd name="T24" fmla="*/ 195 w 200"/>
                  <a:gd name="T25" fmla="*/ 137 h 246"/>
                  <a:gd name="T26" fmla="*/ 199 w 200"/>
                  <a:gd name="T27" fmla="*/ 165 h 246"/>
                  <a:gd name="T28" fmla="*/ 200 w 200"/>
                  <a:gd name="T29" fmla="*/ 185 h 246"/>
                  <a:gd name="T30" fmla="*/ 198 w 200"/>
                  <a:gd name="T31" fmla="*/ 197 h 246"/>
                  <a:gd name="T32" fmla="*/ 195 w 200"/>
                  <a:gd name="T33" fmla="*/ 207 h 246"/>
                  <a:gd name="T34" fmla="*/ 189 w 200"/>
                  <a:gd name="T35" fmla="*/ 214 h 246"/>
                  <a:gd name="T36" fmla="*/ 179 w 200"/>
                  <a:gd name="T37" fmla="*/ 220 h 246"/>
                  <a:gd name="T38" fmla="*/ 164 w 200"/>
                  <a:gd name="T39" fmla="*/ 224 h 246"/>
                  <a:gd name="T40" fmla="*/ 140 w 200"/>
                  <a:gd name="T41" fmla="*/ 224 h 246"/>
                  <a:gd name="T42" fmla="*/ 118 w 200"/>
                  <a:gd name="T43" fmla="*/ 229 h 246"/>
                  <a:gd name="T44" fmla="*/ 111 w 200"/>
                  <a:gd name="T45" fmla="*/ 235 h 246"/>
                  <a:gd name="T46" fmla="*/ 108 w 200"/>
                  <a:gd name="T47" fmla="*/ 242 h 246"/>
                  <a:gd name="T48" fmla="*/ 98 w 200"/>
                  <a:gd name="T49" fmla="*/ 245 h 246"/>
                  <a:gd name="T50" fmla="*/ 85 w 200"/>
                  <a:gd name="T51" fmla="*/ 240 h 246"/>
                  <a:gd name="T52" fmla="*/ 77 w 200"/>
                  <a:gd name="T53" fmla="*/ 230 h 246"/>
                  <a:gd name="T54" fmla="*/ 73 w 200"/>
                  <a:gd name="T55" fmla="*/ 216 h 246"/>
                  <a:gd name="T56" fmla="*/ 72 w 200"/>
                  <a:gd name="T57" fmla="*/ 192 h 246"/>
                  <a:gd name="T58" fmla="*/ 71 w 200"/>
                  <a:gd name="T59" fmla="*/ 168 h 246"/>
                  <a:gd name="T60" fmla="*/ 69 w 200"/>
                  <a:gd name="T61" fmla="*/ 154 h 246"/>
                  <a:gd name="T62" fmla="*/ 64 w 200"/>
                  <a:gd name="T63" fmla="*/ 142 h 246"/>
                  <a:gd name="T64" fmla="*/ 56 w 200"/>
                  <a:gd name="T65" fmla="*/ 134 h 246"/>
                  <a:gd name="T66" fmla="*/ 40 w 200"/>
                  <a:gd name="T67" fmla="*/ 125 h 246"/>
                  <a:gd name="T68" fmla="*/ 18 w 200"/>
                  <a:gd name="T69" fmla="*/ 115 h 246"/>
                  <a:gd name="T70" fmla="*/ 6 w 200"/>
                  <a:gd name="T71" fmla="*/ 106 h 246"/>
                  <a:gd name="T72" fmla="*/ 1 w 200"/>
                  <a:gd name="T73" fmla="*/ 98 h 246"/>
                  <a:gd name="T74" fmla="*/ 1 w 200"/>
                  <a:gd name="T75" fmla="*/ 87 h 246"/>
                  <a:gd name="T76" fmla="*/ 5 w 200"/>
                  <a:gd name="T77" fmla="*/ 78 h 246"/>
                  <a:gd name="T78" fmla="*/ 10 w 200"/>
                  <a:gd name="T79" fmla="*/ 68 h 246"/>
                  <a:gd name="T80" fmla="*/ 13 w 200"/>
                  <a:gd name="T81" fmla="*/ 5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20" name="Freeform 279"/>
              <p:cNvSpPr>
                <a:spLocks/>
              </p:cNvSpPr>
              <p:nvPr>
                <p:custDataLst>
                  <p:tags r:id="rId204"/>
                </p:custDataLst>
              </p:nvPr>
            </p:nvSpPr>
            <p:spPr bwMode="auto">
              <a:xfrm>
                <a:off x="10978347" y="4483650"/>
                <a:ext cx="368933" cy="327058"/>
              </a:xfrm>
              <a:custGeom>
                <a:avLst/>
                <a:gdLst>
                  <a:gd name="T0" fmla="*/ 91 w 538"/>
                  <a:gd name="T1" fmla="*/ 21 h 487"/>
                  <a:gd name="T2" fmla="*/ 160 w 538"/>
                  <a:gd name="T3" fmla="*/ 47 h 487"/>
                  <a:gd name="T4" fmla="*/ 202 w 538"/>
                  <a:gd name="T5" fmla="*/ 70 h 487"/>
                  <a:gd name="T6" fmla="*/ 253 w 538"/>
                  <a:gd name="T7" fmla="*/ 110 h 487"/>
                  <a:gd name="T8" fmla="*/ 300 w 538"/>
                  <a:gd name="T9" fmla="*/ 136 h 487"/>
                  <a:gd name="T10" fmla="*/ 299 w 538"/>
                  <a:gd name="T11" fmla="*/ 161 h 487"/>
                  <a:gd name="T12" fmla="*/ 347 w 538"/>
                  <a:gd name="T13" fmla="*/ 205 h 487"/>
                  <a:gd name="T14" fmla="*/ 393 w 538"/>
                  <a:gd name="T15" fmla="*/ 248 h 487"/>
                  <a:gd name="T16" fmla="*/ 379 w 538"/>
                  <a:gd name="T17" fmla="*/ 250 h 487"/>
                  <a:gd name="T18" fmla="*/ 372 w 538"/>
                  <a:gd name="T19" fmla="*/ 256 h 487"/>
                  <a:gd name="T20" fmla="*/ 372 w 538"/>
                  <a:gd name="T21" fmla="*/ 278 h 487"/>
                  <a:gd name="T22" fmla="*/ 377 w 538"/>
                  <a:gd name="T23" fmla="*/ 301 h 487"/>
                  <a:gd name="T24" fmla="*/ 389 w 538"/>
                  <a:gd name="T25" fmla="*/ 325 h 487"/>
                  <a:gd name="T26" fmla="*/ 407 w 538"/>
                  <a:gd name="T27" fmla="*/ 348 h 487"/>
                  <a:gd name="T28" fmla="*/ 428 w 538"/>
                  <a:gd name="T29" fmla="*/ 366 h 487"/>
                  <a:gd name="T30" fmla="*/ 451 w 538"/>
                  <a:gd name="T31" fmla="*/ 376 h 487"/>
                  <a:gd name="T32" fmla="*/ 461 w 538"/>
                  <a:gd name="T33" fmla="*/ 390 h 487"/>
                  <a:gd name="T34" fmla="*/ 472 w 538"/>
                  <a:gd name="T35" fmla="*/ 406 h 487"/>
                  <a:gd name="T36" fmla="*/ 489 w 538"/>
                  <a:gd name="T37" fmla="*/ 417 h 487"/>
                  <a:gd name="T38" fmla="*/ 513 w 538"/>
                  <a:gd name="T39" fmla="*/ 432 h 487"/>
                  <a:gd name="T40" fmla="*/ 518 w 538"/>
                  <a:gd name="T41" fmla="*/ 444 h 487"/>
                  <a:gd name="T42" fmla="*/ 525 w 538"/>
                  <a:gd name="T43" fmla="*/ 450 h 487"/>
                  <a:gd name="T44" fmla="*/ 538 w 538"/>
                  <a:gd name="T45" fmla="*/ 456 h 487"/>
                  <a:gd name="T46" fmla="*/ 534 w 538"/>
                  <a:gd name="T47" fmla="*/ 472 h 487"/>
                  <a:gd name="T48" fmla="*/ 519 w 538"/>
                  <a:gd name="T49" fmla="*/ 484 h 487"/>
                  <a:gd name="T50" fmla="*/ 490 w 538"/>
                  <a:gd name="T51" fmla="*/ 487 h 487"/>
                  <a:gd name="T52" fmla="*/ 448 w 538"/>
                  <a:gd name="T53" fmla="*/ 480 h 487"/>
                  <a:gd name="T54" fmla="*/ 414 w 538"/>
                  <a:gd name="T55" fmla="*/ 466 h 487"/>
                  <a:gd name="T56" fmla="*/ 386 w 538"/>
                  <a:gd name="T57" fmla="*/ 446 h 487"/>
                  <a:gd name="T58" fmla="*/ 355 w 538"/>
                  <a:gd name="T59" fmla="*/ 415 h 487"/>
                  <a:gd name="T60" fmla="*/ 312 w 538"/>
                  <a:gd name="T61" fmla="*/ 365 h 487"/>
                  <a:gd name="T62" fmla="*/ 274 w 538"/>
                  <a:gd name="T63" fmla="*/ 330 h 487"/>
                  <a:gd name="T64" fmla="*/ 246 w 538"/>
                  <a:gd name="T65" fmla="*/ 316 h 487"/>
                  <a:gd name="T66" fmla="*/ 212 w 538"/>
                  <a:gd name="T67" fmla="*/ 309 h 487"/>
                  <a:gd name="T68" fmla="*/ 180 w 538"/>
                  <a:gd name="T69" fmla="*/ 310 h 487"/>
                  <a:gd name="T70" fmla="*/ 153 w 538"/>
                  <a:gd name="T71" fmla="*/ 317 h 487"/>
                  <a:gd name="T72" fmla="*/ 113 w 538"/>
                  <a:gd name="T73" fmla="*/ 345 h 487"/>
                  <a:gd name="T74" fmla="*/ 136 w 538"/>
                  <a:gd name="T75" fmla="*/ 361 h 487"/>
                  <a:gd name="T76" fmla="*/ 140 w 538"/>
                  <a:gd name="T77" fmla="*/ 370 h 487"/>
                  <a:gd name="T78" fmla="*/ 124 w 538"/>
                  <a:gd name="T79" fmla="*/ 401 h 487"/>
                  <a:gd name="T80" fmla="*/ 113 w 538"/>
                  <a:gd name="T81" fmla="*/ 414 h 487"/>
                  <a:gd name="T82" fmla="*/ 47 w 538"/>
                  <a:gd name="T83" fmla="*/ 403 h 487"/>
                  <a:gd name="T84" fmla="*/ 20 w 538"/>
                  <a:gd name="T85" fmla="*/ 259 h 487"/>
                  <a:gd name="T86" fmla="*/ 20 w 538"/>
                  <a:gd name="T87"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21" name="Freeform 280"/>
              <p:cNvSpPr>
                <a:spLocks/>
              </p:cNvSpPr>
              <p:nvPr>
                <p:custDataLst>
                  <p:tags r:id="rId205"/>
                </p:custDataLst>
              </p:nvPr>
            </p:nvSpPr>
            <p:spPr bwMode="auto">
              <a:xfrm>
                <a:off x="11284107" y="4463208"/>
                <a:ext cx="169304" cy="165573"/>
              </a:xfrm>
              <a:custGeom>
                <a:avLst/>
                <a:gdLst>
                  <a:gd name="T0" fmla="*/ 136 w 253"/>
                  <a:gd name="T1" fmla="*/ 1 h 246"/>
                  <a:gd name="T2" fmla="*/ 157 w 253"/>
                  <a:gd name="T3" fmla="*/ 8 h 246"/>
                  <a:gd name="T4" fmla="*/ 179 w 253"/>
                  <a:gd name="T5" fmla="*/ 21 h 246"/>
                  <a:gd name="T6" fmla="*/ 199 w 253"/>
                  <a:gd name="T7" fmla="*/ 37 h 246"/>
                  <a:gd name="T8" fmla="*/ 218 w 253"/>
                  <a:gd name="T9" fmla="*/ 57 h 246"/>
                  <a:gd name="T10" fmla="*/ 234 w 253"/>
                  <a:gd name="T11" fmla="*/ 76 h 246"/>
                  <a:gd name="T12" fmla="*/ 245 w 253"/>
                  <a:gd name="T13" fmla="*/ 94 h 246"/>
                  <a:gd name="T14" fmla="*/ 252 w 253"/>
                  <a:gd name="T15" fmla="*/ 111 h 246"/>
                  <a:gd name="T16" fmla="*/ 252 w 253"/>
                  <a:gd name="T17" fmla="*/ 128 h 246"/>
                  <a:gd name="T18" fmla="*/ 243 w 253"/>
                  <a:gd name="T19" fmla="*/ 151 h 246"/>
                  <a:gd name="T20" fmla="*/ 229 w 253"/>
                  <a:gd name="T21" fmla="*/ 174 h 246"/>
                  <a:gd name="T22" fmla="*/ 209 w 253"/>
                  <a:gd name="T23" fmla="*/ 195 h 246"/>
                  <a:gd name="T24" fmla="*/ 184 w 253"/>
                  <a:gd name="T25" fmla="*/ 214 h 246"/>
                  <a:gd name="T26" fmla="*/ 157 w 253"/>
                  <a:gd name="T27" fmla="*/ 229 h 246"/>
                  <a:gd name="T28" fmla="*/ 129 w 253"/>
                  <a:gd name="T29" fmla="*/ 240 h 246"/>
                  <a:gd name="T30" fmla="*/ 100 w 253"/>
                  <a:gd name="T31" fmla="*/ 245 h 246"/>
                  <a:gd name="T32" fmla="*/ 74 w 253"/>
                  <a:gd name="T33" fmla="*/ 245 h 246"/>
                  <a:gd name="T34" fmla="*/ 53 w 253"/>
                  <a:gd name="T35" fmla="*/ 240 h 246"/>
                  <a:gd name="T36" fmla="*/ 33 w 253"/>
                  <a:gd name="T37" fmla="*/ 234 h 246"/>
                  <a:gd name="T38" fmla="*/ 11 w 253"/>
                  <a:gd name="T39" fmla="*/ 229 h 246"/>
                  <a:gd name="T40" fmla="*/ 3 w 253"/>
                  <a:gd name="T41" fmla="*/ 219 h 246"/>
                  <a:gd name="T42" fmla="*/ 10 w 253"/>
                  <a:gd name="T43" fmla="*/ 205 h 246"/>
                  <a:gd name="T44" fmla="*/ 22 w 253"/>
                  <a:gd name="T45" fmla="*/ 196 h 246"/>
                  <a:gd name="T46" fmla="*/ 37 w 253"/>
                  <a:gd name="T47" fmla="*/ 191 h 246"/>
                  <a:gd name="T48" fmla="*/ 50 w 253"/>
                  <a:gd name="T49" fmla="*/ 197 h 246"/>
                  <a:gd name="T50" fmla="*/ 60 w 253"/>
                  <a:gd name="T51" fmla="*/ 207 h 246"/>
                  <a:gd name="T52" fmla="*/ 68 w 253"/>
                  <a:gd name="T53" fmla="*/ 201 h 246"/>
                  <a:gd name="T54" fmla="*/ 75 w 253"/>
                  <a:gd name="T55" fmla="*/ 190 h 246"/>
                  <a:gd name="T56" fmla="*/ 84 w 253"/>
                  <a:gd name="T57" fmla="*/ 180 h 246"/>
                  <a:gd name="T58" fmla="*/ 91 w 253"/>
                  <a:gd name="T59" fmla="*/ 181 h 246"/>
                  <a:gd name="T60" fmla="*/ 98 w 253"/>
                  <a:gd name="T61" fmla="*/ 179 h 246"/>
                  <a:gd name="T62" fmla="*/ 106 w 253"/>
                  <a:gd name="T63" fmla="*/ 178 h 246"/>
                  <a:gd name="T64" fmla="*/ 120 w 253"/>
                  <a:gd name="T65" fmla="*/ 174 h 246"/>
                  <a:gd name="T66" fmla="*/ 149 w 253"/>
                  <a:gd name="T67" fmla="*/ 164 h 246"/>
                  <a:gd name="T68" fmla="*/ 179 w 253"/>
                  <a:gd name="T69" fmla="*/ 147 h 246"/>
                  <a:gd name="T70" fmla="*/ 197 w 253"/>
                  <a:gd name="T71" fmla="*/ 135 h 246"/>
                  <a:gd name="T72" fmla="*/ 210 w 253"/>
                  <a:gd name="T73" fmla="*/ 123 h 246"/>
                  <a:gd name="T74" fmla="*/ 218 w 253"/>
                  <a:gd name="T75" fmla="*/ 111 h 246"/>
                  <a:gd name="T76" fmla="*/ 219 w 253"/>
                  <a:gd name="T77" fmla="*/ 98 h 246"/>
                  <a:gd name="T78" fmla="*/ 214 w 253"/>
                  <a:gd name="T79" fmla="*/ 88 h 246"/>
                  <a:gd name="T80" fmla="*/ 210 w 253"/>
                  <a:gd name="T81" fmla="*/ 80 h 246"/>
                  <a:gd name="T82" fmla="*/ 207 w 253"/>
                  <a:gd name="T83" fmla="*/ 72 h 246"/>
                  <a:gd name="T84" fmla="*/ 201 w 253"/>
                  <a:gd name="T85" fmla="*/ 67 h 246"/>
                  <a:gd name="T86" fmla="*/ 191 w 253"/>
                  <a:gd name="T87" fmla="*/ 65 h 246"/>
                  <a:gd name="T88" fmla="*/ 184 w 253"/>
                  <a:gd name="T89" fmla="*/ 61 h 246"/>
                  <a:gd name="T90" fmla="*/ 180 w 253"/>
                  <a:gd name="T91" fmla="*/ 54 h 246"/>
                  <a:gd name="T92" fmla="*/ 140 w 253"/>
                  <a:gd name="T93" fmla="*/ 49 h 246"/>
                  <a:gd name="T94" fmla="*/ 136 w 253"/>
                  <a:gd name="T95" fmla="*/ 44 h 246"/>
                  <a:gd name="T96" fmla="*/ 136 w 253"/>
                  <a:gd name="T97" fmla="*/ 36 h 246"/>
                  <a:gd name="T98" fmla="*/ 140 w 253"/>
                  <a:gd name="T99" fmla="*/ 18 h 246"/>
                  <a:gd name="T100" fmla="*/ 110 w 253"/>
                  <a:gd name="T101" fmla="*/ 11 h 246"/>
                  <a:gd name="T102" fmla="*/ 97 w 253"/>
                  <a:gd name="T103" fmla="*/ 12 h 246"/>
                  <a:gd name="T104" fmla="*/ 86 w 253"/>
                  <a:gd name="T105" fmla="*/ 18 h 246"/>
                  <a:gd name="T106" fmla="*/ 104 w 253"/>
                  <a:gd name="T107" fmla="*/ 5 h 246"/>
                  <a:gd name="T108" fmla="*/ 113 w 253"/>
                  <a:gd name="T109" fmla="*/ 1 h 246"/>
                  <a:gd name="T110" fmla="*/ 127 w 253"/>
                  <a:gd name="T11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22" name="Freeform 281"/>
              <p:cNvSpPr>
                <a:spLocks/>
              </p:cNvSpPr>
              <p:nvPr>
                <p:custDataLst>
                  <p:tags r:id="rId206"/>
                </p:custDataLst>
              </p:nvPr>
            </p:nvSpPr>
            <p:spPr bwMode="auto">
              <a:xfrm>
                <a:off x="8539853" y="3991018"/>
                <a:ext cx="101078" cy="153309"/>
              </a:xfrm>
              <a:custGeom>
                <a:avLst/>
                <a:gdLst>
                  <a:gd name="T0" fmla="*/ 41 w 141"/>
                  <a:gd name="T1" fmla="*/ 228 h 228"/>
                  <a:gd name="T2" fmla="*/ 36 w 141"/>
                  <a:gd name="T3" fmla="*/ 220 h 228"/>
                  <a:gd name="T4" fmla="*/ 29 w 141"/>
                  <a:gd name="T5" fmla="*/ 208 h 228"/>
                  <a:gd name="T6" fmla="*/ 22 w 141"/>
                  <a:gd name="T7" fmla="*/ 194 h 228"/>
                  <a:gd name="T8" fmla="*/ 16 w 141"/>
                  <a:gd name="T9" fmla="*/ 178 h 228"/>
                  <a:gd name="T10" fmla="*/ 10 w 141"/>
                  <a:gd name="T11" fmla="*/ 163 h 228"/>
                  <a:gd name="T12" fmla="*/ 5 w 141"/>
                  <a:gd name="T13" fmla="*/ 148 h 228"/>
                  <a:gd name="T14" fmla="*/ 2 w 141"/>
                  <a:gd name="T15" fmla="*/ 135 h 228"/>
                  <a:gd name="T16" fmla="*/ 0 w 141"/>
                  <a:gd name="T17" fmla="*/ 123 h 228"/>
                  <a:gd name="T18" fmla="*/ 2 w 141"/>
                  <a:gd name="T19" fmla="*/ 104 h 228"/>
                  <a:gd name="T20" fmla="*/ 4 w 141"/>
                  <a:gd name="T21" fmla="*/ 87 h 228"/>
                  <a:gd name="T22" fmla="*/ 6 w 141"/>
                  <a:gd name="T23" fmla="*/ 70 h 228"/>
                  <a:gd name="T24" fmla="*/ 9 w 141"/>
                  <a:gd name="T25" fmla="*/ 55 h 228"/>
                  <a:gd name="T26" fmla="*/ 18 w 141"/>
                  <a:gd name="T27" fmla="*/ 28 h 228"/>
                  <a:gd name="T28" fmla="*/ 28 w 141"/>
                  <a:gd name="T29" fmla="*/ 0 h 228"/>
                  <a:gd name="T30" fmla="*/ 45 w 141"/>
                  <a:gd name="T31" fmla="*/ 16 h 228"/>
                  <a:gd name="T32" fmla="*/ 62 w 141"/>
                  <a:gd name="T33" fmla="*/ 28 h 228"/>
                  <a:gd name="T34" fmla="*/ 76 w 141"/>
                  <a:gd name="T35" fmla="*/ 37 h 228"/>
                  <a:gd name="T36" fmla="*/ 89 w 141"/>
                  <a:gd name="T37" fmla="*/ 48 h 228"/>
                  <a:gd name="T38" fmla="*/ 95 w 141"/>
                  <a:gd name="T39" fmla="*/ 55 h 228"/>
                  <a:gd name="T40" fmla="*/ 101 w 141"/>
                  <a:gd name="T41" fmla="*/ 63 h 228"/>
                  <a:gd name="T42" fmla="*/ 107 w 141"/>
                  <a:gd name="T43" fmla="*/ 74 h 228"/>
                  <a:gd name="T44" fmla="*/ 114 w 141"/>
                  <a:gd name="T45" fmla="*/ 86 h 228"/>
                  <a:gd name="T46" fmla="*/ 120 w 141"/>
                  <a:gd name="T47" fmla="*/ 100 h 228"/>
                  <a:gd name="T48" fmla="*/ 127 w 141"/>
                  <a:gd name="T49" fmla="*/ 117 h 228"/>
                  <a:gd name="T50" fmla="*/ 133 w 141"/>
                  <a:gd name="T51" fmla="*/ 138 h 228"/>
                  <a:gd name="T52" fmla="*/ 141 w 141"/>
                  <a:gd name="T53" fmla="*/ 161 h 228"/>
                  <a:gd name="T54" fmla="*/ 140 w 141"/>
                  <a:gd name="T55" fmla="*/ 169 h 228"/>
                  <a:gd name="T56" fmla="*/ 138 w 141"/>
                  <a:gd name="T57" fmla="*/ 177 h 228"/>
                  <a:gd name="T58" fmla="*/ 135 w 141"/>
                  <a:gd name="T59" fmla="*/ 186 h 228"/>
                  <a:gd name="T60" fmla="*/ 131 w 141"/>
                  <a:gd name="T61" fmla="*/ 192 h 228"/>
                  <a:gd name="T62" fmla="*/ 127 w 141"/>
                  <a:gd name="T63" fmla="*/ 199 h 228"/>
                  <a:gd name="T64" fmla="*/ 121 w 141"/>
                  <a:gd name="T65" fmla="*/ 204 h 228"/>
                  <a:gd name="T66" fmla="*/ 115 w 141"/>
                  <a:gd name="T67" fmla="*/ 209 h 228"/>
                  <a:gd name="T68" fmla="*/ 108 w 141"/>
                  <a:gd name="T69" fmla="*/ 213 h 228"/>
                  <a:gd name="T70" fmla="*/ 100 w 141"/>
                  <a:gd name="T71" fmla="*/ 217 h 228"/>
                  <a:gd name="T72" fmla="*/ 93 w 141"/>
                  <a:gd name="T73" fmla="*/ 220 h 228"/>
                  <a:gd name="T74" fmla="*/ 85 w 141"/>
                  <a:gd name="T75" fmla="*/ 223 h 228"/>
                  <a:gd name="T76" fmla="*/ 76 w 141"/>
                  <a:gd name="T77" fmla="*/ 225 h 228"/>
                  <a:gd name="T78" fmla="*/ 59 w 141"/>
                  <a:gd name="T79" fmla="*/ 227 h 228"/>
                  <a:gd name="T80" fmla="*/ 41 w 141"/>
                  <a:gd name="T81"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grpSp>
            <p:nvGrpSpPr>
              <p:cNvPr id="223" name="Group 282"/>
              <p:cNvGrpSpPr>
                <a:grpSpLocks/>
              </p:cNvGrpSpPr>
              <p:nvPr>
                <p:custDataLst>
                  <p:tags r:id="rId207"/>
                </p:custDataLst>
              </p:nvPr>
            </p:nvGrpSpPr>
            <p:grpSpPr bwMode="auto">
              <a:xfrm>
                <a:off x="10035714" y="3618964"/>
                <a:ext cx="371456" cy="566217"/>
                <a:chOff x="5062" y="2295"/>
                <a:chExt cx="177" cy="279"/>
              </a:xfrm>
              <a:solidFill>
                <a:srgbClr val="00B0F0"/>
              </a:solidFill>
            </p:grpSpPr>
            <p:sp>
              <p:nvSpPr>
                <p:cNvPr id="507" name="Freeform 283"/>
                <p:cNvSpPr>
                  <a:spLocks/>
                </p:cNvSpPr>
                <p:nvPr/>
              </p:nvSpPr>
              <p:spPr bwMode="auto">
                <a:xfrm>
                  <a:off x="5154" y="2449"/>
                  <a:ext cx="19" cy="37"/>
                </a:xfrm>
                <a:custGeom>
                  <a:avLst/>
                  <a:gdLst>
                    <a:gd name="T0" fmla="*/ 39 w 60"/>
                    <a:gd name="T1" fmla="*/ 110 h 110"/>
                    <a:gd name="T2" fmla="*/ 42 w 60"/>
                    <a:gd name="T3" fmla="*/ 109 h 110"/>
                    <a:gd name="T4" fmla="*/ 46 w 60"/>
                    <a:gd name="T5" fmla="*/ 106 h 110"/>
                    <a:gd name="T6" fmla="*/ 49 w 60"/>
                    <a:gd name="T7" fmla="*/ 101 h 110"/>
                    <a:gd name="T8" fmla="*/ 52 w 60"/>
                    <a:gd name="T9" fmla="*/ 96 h 110"/>
                    <a:gd name="T10" fmla="*/ 54 w 60"/>
                    <a:gd name="T11" fmla="*/ 90 h 110"/>
                    <a:gd name="T12" fmla="*/ 57 w 60"/>
                    <a:gd name="T13" fmla="*/ 84 h 110"/>
                    <a:gd name="T14" fmla="*/ 59 w 60"/>
                    <a:gd name="T15" fmla="*/ 78 h 110"/>
                    <a:gd name="T16" fmla="*/ 60 w 60"/>
                    <a:gd name="T17" fmla="*/ 73 h 110"/>
                    <a:gd name="T18" fmla="*/ 59 w 60"/>
                    <a:gd name="T19" fmla="*/ 60 h 110"/>
                    <a:gd name="T20" fmla="*/ 58 w 60"/>
                    <a:gd name="T21" fmla="*/ 48 h 110"/>
                    <a:gd name="T22" fmla="*/ 57 w 60"/>
                    <a:gd name="T23" fmla="*/ 38 h 110"/>
                    <a:gd name="T24" fmla="*/ 54 w 60"/>
                    <a:gd name="T25" fmla="*/ 29 h 110"/>
                    <a:gd name="T26" fmla="*/ 51 w 60"/>
                    <a:gd name="T27" fmla="*/ 21 h 110"/>
                    <a:gd name="T28" fmla="*/ 48 w 60"/>
                    <a:gd name="T29" fmla="*/ 13 h 110"/>
                    <a:gd name="T30" fmla="*/ 45 w 60"/>
                    <a:gd name="T31" fmla="*/ 6 h 110"/>
                    <a:gd name="T32" fmla="*/ 39 w 60"/>
                    <a:gd name="T33" fmla="*/ 0 h 110"/>
                    <a:gd name="T34" fmla="*/ 35 w 60"/>
                    <a:gd name="T35" fmla="*/ 3 h 110"/>
                    <a:gd name="T36" fmla="*/ 30 w 60"/>
                    <a:gd name="T37" fmla="*/ 8 h 110"/>
                    <a:gd name="T38" fmla="*/ 27 w 60"/>
                    <a:gd name="T39" fmla="*/ 13 h 110"/>
                    <a:gd name="T40" fmla="*/ 24 w 60"/>
                    <a:gd name="T41" fmla="*/ 18 h 110"/>
                    <a:gd name="T42" fmla="*/ 18 w 60"/>
                    <a:gd name="T43" fmla="*/ 29 h 110"/>
                    <a:gd name="T44" fmla="*/ 15 w 60"/>
                    <a:gd name="T45" fmla="*/ 40 h 110"/>
                    <a:gd name="T46" fmla="*/ 10 w 60"/>
                    <a:gd name="T47" fmla="*/ 51 h 110"/>
                    <a:gd name="T48" fmla="*/ 7 w 60"/>
                    <a:gd name="T49" fmla="*/ 62 h 110"/>
                    <a:gd name="T50" fmla="*/ 6 w 60"/>
                    <a:gd name="T51" fmla="*/ 66 h 110"/>
                    <a:gd name="T52" fmla="*/ 4 w 60"/>
                    <a:gd name="T53" fmla="*/ 69 h 110"/>
                    <a:gd name="T54" fmla="*/ 2 w 60"/>
                    <a:gd name="T55" fmla="*/ 72 h 110"/>
                    <a:gd name="T56" fmla="*/ 0 w 60"/>
                    <a:gd name="T57" fmla="*/ 73 h 110"/>
                    <a:gd name="T58" fmla="*/ 1 w 60"/>
                    <a:gd name="T59" fmla="*/ 78 h 110"/>
                    <a:gd name="T60" fmla="*/ 3 w 60"/>
                    <a:gd name="T61" fmla="*/ 84 h 110"/>
                    <a:gd name="T62" fmla="*/ 7 w 60"/>
                    <a:gd name="T63" fmla="*/ 90 h 110"/>
                    <a:gd name="T64" fmla="*/ 12 w 60"/>
                    <a:gd name="T65" fmla="*/ 96 h 110"/>
                    <a:gd name="T66" fmla="*/ 18 w 60"/>
                    <a:gd name="T67" fmla="*/ 101 h 110"/>
                    <a:gd name="T68" fmla="*/ 25 w 60"/>
                    <a:gd name="T69" fmla="*/ 106 h 110"/>
                    <a:gd name="T70" fmla="*/ 32 w 60"/>
                    <a:gd name="T71" fmla="*/ 109 h 110"/>
                    <a:gd name="T72" fmla="*/ 39 w 60"/>
                    <a:gd name="T7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08" name="Freeform 284"/>
                <p:cNvSpPr>
                  <a:spLocks/>
                </p:cNvSpPr>
                <p:nvPr/>
              </p:nvSpPr>
              <p:spPr bwMode="auto">
                <a:xfrm>
                  <a:off x="5189" y="2422"/>
                  <a:ext cx="24" cy="25"/>
                </a:xfrm>
                <a:custGeom>
                  <a:avLst/>
                  <a:gdLst>
                    <a:gd name="T0" fmla="*/ 0 w 72"/>
                    <a:gd name="T1" fmla="*/ 13 h 75"/>
                    <a:gd name="T2" fmla="*/ 8 w 72"/>
                    <a:gd name="T3" fmla="*/ 18 h 75"/>
                    <a:gd name="T4" fmla="*/ 15 w 72"/>
                    <a:gd name="T5" fmla="*/ 25 h 75"/>
                    <a:gd name="T6" fmla="*/ 23 w 72"/>
                    <a:gd name="T7" fmla="*/ 32 h 75"/>
                    <a:gd name="T8" fmla="*/ 31 w 72"/>
                    <a:gd name="T9" fmla="*/ 40 h 75"/>
                    <a:gd name="T10" fmla="*/ 37 w 72"/>
                    <a:gd name="T11" fmla="*/ 48 h 75"/>
                    <a:gd name="T12" fmla="*/ 42 w 72"/>
                    <a:gd name="T13" fmla="*/ 57 h 75"/>
                    <a:gd name="T14" fmla="*/ 45 w 72"/>
                    <a:gd name="T15" fmla="*/ 65 h 75"/>
                    <a:gd name="T16" fmla="*/ 46 w 72"/>
                    <a:gd name="T17" fmla="*/ 75 h 75"/>
                    <a:gd name="T18" fmla="*/ 72 w 72"/>
                    <a:gd name="T19" fmla="*/ 75 h 75"/>
                    <a:gd name="T20" fmla="*/ 65 w 72"/>
                    <a:gd name="T21" fmla="*/ 50 h 75"/>
                    <a:gd name="T22" fmla="*/ 60 w 72"/>
                    <a:gd name="T23" fmla="*/ 34 h 75"/>
                    <a:gd name="T24" fmla="*/ 60 w 72"/>
                    <a:gd name="T25" fmla="*/ 27 h 75"/>
                    <a:gd name="T26" fmla="*/ 63 w 72"/>
                    <a:gd name="T27" fmla="*/ 19 h 75"/>
                    <a:gd name="T28" fmla="*/ 67 w 72"/>
                    <a:gd name="T29" fmla="*/ 11 h 75"/>
                    <a:gd name="T30" fmla="*/ 72 w 72"/>
                    <a:gd name="T31" fmla="*/ 1 h 75"/>
                    <a:gd name="T32" fmla="*/ 52 w 72"/>
                    <a:gd name="T33" fmla="*/ 0 h 75"/>
                    <a:gd name="T34" fmla="*/ 32 w 72"/>
                    <a:gd name="T35" fmla="*/ 0 h 75"/>
                    <a:gd name="T36" fmla="*/ 22 w 72"/>
                    <a:gd name="T37" fmla="*/ 1 h 75"/>
                    <a:gd name="T38" fmla="*/ 13 w 72"/>
                    <a:gd name="T39" fmla="*/ 3 h 75"/>
                    <a:gd name="T40" fmla="*/ 9 w 72"/>
                    <a:gd name="T41" fmla="*/ 5 h 75"/>
                    <a:gd name="T42" fmla="*/ 6 w 72"/>
                    <a:gd name="T43" fmla="*/ 7 h 75"/>
                    <a:gd name="T44" fmla="*/ 2 w 72"/>
                    <a:gd name="T45" fmla="*/ 10 h 75"/>
                    <a:gd name="T46" fmla="*/ 0 w 72"/>
                    <a:gd name="T47"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09" name="Freeform 285"/>
                <p:cNvSpPr>
                  <a:spLocks/>
                </p:cNvSpPr>
                <p:nvPr/>
              </p:nvSpPr>
              <p:spPr bwMode="auto">
                <a:xfrm>
                  <a:off x="5160" y="2389"/>
                  <a:ext cx="5" cy="16"/>
                </a:xfrm>
                <a:custGeom>
                  <a:avLst/>
                  <a:gdLst>
                    <a:gd name="T0" fmla="*/ 15 w 15"/>
                    <a:gd name="T1" fmla="*/ 49 h 49"/>
                    <a:gd name="T2" fmla="*/ 15 w 15"/>
                    <a:gd name="T3" fmla="*/ 33 h 49"/>
                    <a:gd name="T4" fmla="*/ 15 w 15"/>
                    <a:gd name="T5" fmla="*/ 19 h 49"/>
                    <a:gd name="T6" fmla="*/ 14 w 15"/>
                    <a:gd name="T7" fmla="*/ 13 h 49"/>
                    <a:gd name="T8" fmla="*/ 13 w 15"/>
                    <a:gd name="T9" fmla="*/ 7 h 49"/>
                    <a:gd name="T10" fmla="*/ 11 w 15"/>
                    <a:gd name="T11" fmla="*/ 3 h 49"/>
                    <a:gd name="T12" fmla="*/ 9 w 15"/>
                    <a:gd name="T13" fmla="*/ 0 h 49"/>
                    <a:gd name="T14" fmla="*/ 4 w 15"/>
                    <a:gd name="T15" fmla="*/ 7 h 49"/>
                    <a:gd name="T16" fmla="*/ 2 w 15"/>
                    <a:gd name="T17" fmla="*/ 15 h 49"/>
                    <a:gd name="T18" fmla="*/ 0 w 15"/>
                    <a:gd name="T19" fmla="*/ 23 h 49"/>
                    <a:gd name="T20" fmla="*/ 0 w 15"/>
                    <a:gd name="T21" fmla="*/ 30 h 49"/>
                    <a:gd name="T22" fmla="*/ 1 w 15"/>
                    <a:gd name="T23" fmla="*/ 36 h 49"/>
                    <a:gd name="T24" fmla="*/ 4 w 15"/>
                    <a:gd name="T25" fmla="*/ 42 h 49"/>
                    <a:gd name="T26" fmla="*/ 7 w 15"/>
                    <a:gd name="T27" fmla="*/ 44 h 49"/>
                    <a:gd name="T28" fmla="*/ 9 w 15"/>
                    <a:gd name="T29" fmla="*/ 46 h 49"/>
                    <a:gd name="T30" fmla="*/ 12 w 15"/>
                    <a:gd name="T31" fmla="*/ 48 h 49"/>
                    <a:gd name="T32" fmla="*/ 15 w 15"/>
                    <a:gd name="T3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10" name="Freeform 286"/>
                <p:cNvSpPr>
                  <a:spLocks/>
                </p:cNvSpPr>
                <p:nvPr/>
              </p:nvSpPr>
              <p:spPr bwMode="auto">
                <a:xfrm>
                  <a:off x="5139" y="2387"/>
                  <a:ext cx="15" cy="13"/>
                </a:xfrm>
                <a:custGeom>
                  <a:avLst/>
                  <a:gdLst>
                    <a:gd name="T0" fmla="*/ 20 w 47"/>
                    <a:gd name="T1" fmla="*/ 6 h 40"/>
                    <a:gd name="T2" fmla="*/ 0 w 47"/>
                    <a:gd name="T3" fmla="*/ 37 h 40"/>
                    <a:gd name="T4" fmla="*/ 6 w 47"/>
                    <a:gd name="T5" fmla="*/ 39 h 40"/>
                    <a:gd name="T6" fmla="*/ 12 w 47"/>
                    <a:gd name="T7" fmla="*/ 40 h 40"/>
                    <a:gd name="T8" fmla="*/ 19 w 47"/>
                    <a:gd name="T9" fmla="*/ 39 h 40"/>
                    <a:gd name="T10" fmla="*/ 26 w 47"/>
                    <a:gd name="T11" fmla="*/ 38 h 40"/>
                    <a:gd name="T12" fmla="*/ 32 w 47"/>
                    <a:gd name="T13" fmla="*/ 36 h 40"/>
                    <a:gd name="T14" fmla="*/ 39 w 47"/>
                    <a:gd name="T15" fmla="*/ 33 h 40"/>
                    <a:gd name="T16" fmla="*/ 43 w 47"/>
                    <a:gd name="T17" fmla="*/ 30 h 40"/>
                    <a:gd name="T18" fmla="*/ 47 w 47"/>
                    <a:gd name="T19" fmla="*/ 25 h 40"/>
                    <a:gd name="T20" fmla="*/ 47 w 47"/>
                    <a:gd name="T21" fmla="*/ 0 h 40"/>
                    <a:gd name="T22" fmla="*/ 41 w 47"/>
                    <a:gd name="T23" fmla="*/ 0 h 40"/>
                    <a:gd name="T24" fmla="*/ 33 w 47"/>
                    <a:gd name="T25" fmla="*/ 1 h 40"/>
                    <a:gd name="T26" fmla="*/ 26 w 47"/>
                    <a:gd name="T27" fmla="*/ 3 h 40"/>
                    <a:gd name="T28" fmla="*/ 20 w 47"/>
                    <a:gd name="T2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11" name="Freeform 287"/>
                <p:cNvSpPr>
                  <a:spLocks/>
                </p:cNvSpPr>
                <p:nvPr/>
              </p:nvSpPr>
              <p:spPr bwMode="auto">
                <a:xfrm>
                  <a:off x="5184" y="2465"/>
                  <a:ext cx="13" cy="10"/>
                </a:xfrm>
                <a:custGeom>
                  <a:avLst/>
                  <a:gdLst>
                    <a:gd name="T0" fmla="*/ 0 w 39"/>
                    <a:gd name="T1" fmla="*/ 0 h 31"/>
                    <a:gd name="T2" fmla="*/ 3 w 39"/>
                    <a:gd name="T3" fmla="*/ 8 h 31"/>
                    <a:gd name="T4" fmla="*/ 6 w 39"/>
                    <a:gd name="T5" fmla="*/ 13 h 31"/>
                    <a:gd name="T6" fmla="*/ 12 w 39"/>
                    <a:gd name="T7" fmla="*/ 19 h 31"/>
                    <a:gd name="T8" fmla="*/ 17 w 39"/>
                    <a:gd name="T9" fmla="*/ 23 h 31"/>
                    <a:gd name="T10" fmla="*/ 23 w 39"/>
                    <a:gd name="T11" fmla="*/ 26 h 31"/>
                    <a:gd name="T12" fmla="*/ 28 w 39"/>
                    <a:gd name="T13" fmla="*/ 29 h 31"/>
                    <a:gd name="T14" fmla="*/ 34 w 39"/>
                    <a:gd name="T15" fmla="*/ 31 h 31"/>
                    <a:gd name="T16" fmla="*/ 39 w 39"/>
                    <a:gd name="T17" fmla="*/ 31 h 31"/>
                    <a:gd name="T18" fmla="*/ 33 w 39"/>
                    <a:gd name="T19" fmla="*/ 22 h 31"/>
                    <a:gd name="T20" fmla="*/ 25 w 39"/>
                    <a:gd name="T21" fmla="*/ 14 h 31"/>
                    <a:gd name="T22" fmla="*/ 16 w 39"/>
                    <a:gd name="T23" fmla="*/ 7 h 31"/>
                    <a:gd name="T24" fmla="*/ 6 w 39"/>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12" name="Freeform 288"/>
                <p:cNvSpPr>
                  <a:spLocks/>
                </p:cNvSpPr>
                <p:nvPr/>
              </p:nvSpPr>
              <p:spPr bwMode="auto">
                <a:xfrm>
                  <a:off x="5172" y="2410"/>
                  <a:ext cx="10" cy="6"/>
                </a:xfrm>
                <a:custGeom>
                  <a:avLst/>
                  <a:gdLst>
                    <a:gd name="T0" fmla="*/ 0 w 34"/>
                    <a:gd name="T1" fmla="*/ 0 h 19"/>
                    <a:gd name="T2" fmla="*/ 34 w 34"/>
                    <a:gd name="T3" fmla="*/ 19 h 19"/>
                    <a:gd name="T4" fmla="*/ 34 w 34"/>
                    <a:gd name="T5" fmla="*/ 0 h 19"/>
                    <a:gd name="T6" fmla="*/ 24 w 34"/>
                    <a:gd name="T7" fmla="*/ 0 h 19"/>
                    <a:gd name="T8" fmla="*/ 14 w 34"/>
                    <a:gd name="T9" fmla="*/ 0 h 19"/>
                    <a:gd name="T10" fmla="*/ 7 w 34"/>
                    <a:gd name="T11" fmla="*/ 0 h 19"/>
                    <a:gd name="T12" fmla="*/ 0 w 3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4" h="19">
                      <a:moveTo>
                        <a:pt x="0" y="0"/>
                      </a:moveTo>
                      <a:lnTo>
                        <a:pt x="34" y="19"/>
                      </a:lnTo>
                      <a:lnTo>
                        <a:pt x="34" y="0"/>
                      </a:lnTo>
                      <a:lnTo>
                        <a:pt x="24" y="0"/>
                      </a:lnTo>
                      <a:lnTo>
                        <a:pt x="14" y="0"/>
                      </a:lnTo>
                      <a:lnTo>
                        <a:pt x="7" y="0"/>
                      </a:lnTo>
                      <a:lnTo>
                        <a:pt x="0" y="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13" name="Freeform 289"/>
                <p:cNvSpPr>
                  <a:spLocks/>
                </p:cNvSpPr>
                <p:nvPr/>
              </p:nvSpPr>
              <p:spPr bwMode="auto">
                <a:xfrm>
                  <a:off x="5180" y="2471"/>
                  <a:ext cx="6" cy="4"/>
                </a:xfrm>
                <a:custGeom>
                  <a:avLst/>
                  <a:gdLst>
                    <a:gd name="T0" fmla="*/ 0 w 19"/>
                    <a:gd name="T1" fmla="*/ 0 h 12"/>
                    <a:gd name="T2" fmla="*/ 19 w 19"/>
                    <a:gd name="T3" fmla="*/ 12 h 12"/>
                    <a:gd name="T4" fmla="*/ 13 w 19"/>
                    <a:gd name="T5" fmla="*/ 6 h 12"/>
                    <a:gd name="T6" fmla="*/ 6 w 19"/>
                    <a:gd name="T7" fmla="*/ 6 h 12"/>
                  </a:gdLst>
                  <a:ahLst/>
                  <a:cxnLst>
                    <a:cxn ang="0">
                      <a:pos x="T0" y="T1"/>
                    </a:cxn>
                    <a:cxn ang="0">
                      <a:pos x="T2" y="T3"/>
                    </a:cxn>
                    <a:cxn ang="0">
                      <a:pos x="T4" y="T5"/>
                    </a:cxn>
                    <a:cxn ang="0">
                      <a:pos x="T6" y="T7"/>
                    </a:cxn>
                  </a:cxnLst>
                  <a:rect l="0" t="0" r="r" b="b"/>
                  <a:pathLst>
                    <a:path w="19" h="12">
                      <a:moveTo>
                        <a:pt x="0" y="0"/>
                      </a:moveTo>
                      <a:lnTo>
                        <a:pt x="19" y="12"/>
                      </a:lnTo>
                      <a:lnTo>
                        <a:pt x="13" y="6"/>
                      </a:lnTo>
                      <a:lnTo>
                        <a:pt x="6" y="6"/>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14" name="Freeform 290"/>
                <p:cNvSpPr>
                  <a:spLocks/>
                </p:cNvSpPr>
                <p:nvPr/>
              </p:nvSpPr>
              <p:spPr bwMode="auto">
                <a:xfrm>
                  <a:off x="5062" y="2447"/>
                  <a:ext cx="42" cy="55"/>
                </a:xfrm>
                <a:custGeom>
                  <a:avLst/>
                  <a:gdLst>
                    <a:gd name="T0" fmla="*/ 113 w 126"/>
                    <a:gd name="T1" fmla="*/ 0 h 166"/>
                    <a:gd name="T2" fmla="*/ 117 w 126"/>
                    <a:gd name="T3" fmla="*/ 5 h 166"/>
                    <a:gd name="T4" fmla="*/ 121 w 126"/>
                    <a:gd name="T5" fmla="*/ 10 h 166"/>
                    <a:gd name="T6" fmla="*/ 124 w 126"/>
                    <a:gd name="T7" fmla="*/ 13 h 166"/>
                    <a:gd name="T8" fmla="*/ 125 w 126"/>
                    <a:gd name="T9" fmla="*/ 17 h 166"/>
                    <a:gd name="T10" fmla="*/ 126 w 126"/>
                    <a:gd name="T11" fmla="*/ 20 h 166"/>
                    <a:gd name="T12" fmla="*/ 126 w 126"/>
                    <a:gd name="T13" fmla="*/ 25 h 166"/>
                    <a:gd name="T14" fmla="*/ 123 w 126"/>
                    <a:gd name="T15" fmla="*/ 32 h 166"/>
                    <a:gd name="T16" fmla="*/ 118 w 126"/>
                    <a:gd name="T17" fmla="*/ 41 h 166"/>
                    <a:gd name="T18" fmla="*/ 113 w 126"/>
                    <a:gd name="T19" fmla="*/ 50 h 166"/>
                    <a:gd name="T20" fmla="*/ 106 w 126"/>
                    <a:gd name="T21" fmla="*/ 61 h 166"/>
                    <a:gd name="T22" fmla="*/ 91 w 126"/>
                    <a:gd name="T23" fmla="*/ 83 h 166"/>
                    <a:gd name="T24" fmla="*/ 72 w 126"/>
                    <a:gd name="T25" fmla="*/ 104 h 166"/>
                    <a:gd name="T26" fmla="*/ 53 w 126"/>
                    <a:gd name="T27" fmla="*/ 126 h 166"/>
                    <a:gd name="T28" fmla="*/ 34 w 126"/>
                    <a:gd name="T29" fmla="*/ 144 h 166"/>
                    <a:gd name="T30" fmla="*/ 25 w 126"/>
                    <a:gd name="T31" fmla="*/ 152 h 166"/>
                    <a:gd name="T32" fmla="*/ 16 w 126"/>
                    <a:gd name="T33" fmla="*/ 158 h 166"/>
                    <a:gd name="T34" fmla="*/ 7 w 126"/>
                    <a:gd name="T35" fmla="*/ 163 h 166"/>
                    <a:gd name="T36" fmla="*/ 0 w 126"/>
                    <a:gd name="T37" fmla="*/ 166 h 166"/>
                    <a:gd name="T38" fmla="*/ 0 w 126"/>
                    <a:gd name="T39" fmla="*/ 160 h 166"/>
                    <a:gd name="T40" fmla="*/ 0 w 126"/>
                    <a:gd name="T41" fmla="*/ 153 h 166"/>
                    <a:gd name="T42" fmla="*/ 0 w 126"/>
                    <a:gd name="T43" fmla="*/ 145 h 166"/>
                    <a:gd name="T44" fmla="*/ 0 w 126"/>
                    <a:gd name="T45" fmla="*/ 136 h 166"/>
                    <a:gd name="T46" fmla="*/ 3 w 126"/>
                    <a:gd name="T47" fmla="*/ 131 h 166"/>
                    <a:gd name="T48" fmla="*/ 6 w 126"/>
                    <a:gd name="T49" fmla="*/ 128 h 166"/>
                    <a:gd name="T50" fmla="*/ 12 w 126"/>
                    <a:gd name="T51" fmla="*/ 124 h 166"/>
                    <a:gd name="T52" fmla="*/ 16 w 126"/>
                    <a:gd name="T53" fmla="*/ 121 h 166"/>
                    <a:gd name="T54" fmla="*/ 26 w 126"/>
                    <a:gd name="T55" fmla="*/ 116 h 166"/>
                    <a:gd name="T56" fmla="*/ 33 w 126"/>
                    <a:gd name="T57" fmla="*/ 110 h 166"/>
                    <a:gd name="T58" fmla="*/ 40 w 126"/>
                    <a:gd name="T59" fmla="*/ 104 h 166"/>
                    <a:gd name="T60" fmla="*/ 48 w 126"/>
                    <a:gd name="T61" fmla="*/ 96 h 166"/>
                    <a:gd name="T62" fmla="*/ 53 w 126"/>
                    <a:gd name="T63" fmla="*/ 89 h 166"/>
                    <a:gd name="T64" fmla="*/ 58 w 126"/>
                    <a:gd name="T65" fmla="*/ 82 h 166"/>
                    <a:gd name="T66" fmla="*/ 67 w 126"/>
                    <a:gd name="T67" fmla="*/ 66 h 166"/>
                    <a:gd name="T68" fmla="*/ 72 w 126"/>
                    <a:gd name="T69" fmla="*/ 50 h 166"/>
                    <a:gd name="T70" fmla="*/ 79 w 126"/>
                    <a:gd name="T71" fmla="*/ 36 h 166"/>
                    <a:gd name="T72" fmla="*/ 87 w 126"/>
                    <a:gd name="T73" fmla="*/ 23 h 166"/>
                    <a:gd name="T74" fmla="*/ 92 w 126"/>
                    <a:gd name="T75" fmla="*/ 16 h 166"/>
                    <a:gd name="T76" fmla="*/ 97 w 126"/>
                    <a:gd name="T77" fmla="*/ 11 h 166"/>
                    <a:gd name="T78" fmla="*/ 104 w 126"/>
                    <a:gd name="T79" fmla="*/ 5 h 166"/>
                    <a:gd name="T80" fmla="*/ 113 w 126"/>
                    <a:gd name="T8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15" name="Freeform 291"/>
                <p:cNvSpPr>
                  <a:spLocks/>
                </p:cNvSpPr>
                <p:nvPr/>
              </p:nvSpPr>
              <p:spPr bwMode="auto">
                <a:xfrm>
                  <a:off x="5154" y="2465"/>
                  <a:ext cx="85" cy="86"/>
                </a:xfrm>
                <a:custGeom>
                  <a:avLst/>
                  <a:gdLst>
                    <a:gd name="T0" fmla="*/ 8 w 259"/>
                    <a:gd name="T1" fmla="*/ 182 h 259"/>
                    <a:gd name="T2" fmla="*/ 1 w 259"/>
                    <a:gd name="T3" fmla="*/ 163 h 259"/>
                    <a:gd name="T4" fmla="*/ 0 w 259"/>
                    <a:gd name="T5" fmla="*/ 142 h 259"/>
                    <a:gd name="T6" fmla="*/ 6 w 259"/>
                    <a:gd name="T7" fmla="*/ 130 h 259"/>
                    <a:gd name="T8" fmla="*/ 19 w 259"/>
                    <a:gd name="T9" fmla="*/ 126 h 259"/>
                    <a:gd name="T10" fmla="*/ 34 w 259"/>
                    <a:gd name="T11" fmla="*/ 117 h 259"/>
                    <a:gd name="T12" fmla="*/ 48 w 259"/>
                    <a:gd name="T13" fmla="*/ 100 h 259"/>
                    <a:gd name="T14" fmla="*/ 60 w 259"/>
                    <a:gd name="T15" fmla="*/ 91 h 259"/>
                    <a:gd name="T16" fmla="*/ 68 w 259"/>
                    <a:gd name="T17" fmla="*/ 87 h 259"/>
                    <a:gd name="T18" fmla="*/ 83 w 259"/>
                    <a:gd name="T19" fmla="*/ 87 h 259"/>
                    <a:gd name="T20" fmla="*/ 94 w 259"/>
                    <a:gd name="T21" fmla="*/ 93 h 259"/>
                    <a:gd name="T22" fmla="*/ 101 w 259"/>
                    <a:gd name="T23" fmla="*/ 105 h 259"/>
                    <a:gd name="T24" fmla="*/ 108 w 259"/>
                    <a:gd name="T25" fmla="*/ 110 h 259"/>
                    <a:gd name="T26" fmla="*/ 120 w 259"/>
                    <a:gd name="T27" fmla="*/ 110 h 259"/>
                    <a:gd name="T28" fmla="*/ 135 w 259"/>
                    <a:gd name="T29" fmla="*/ 104 h 259"/>
                    <a:gd name="T30" fmla="*/ 148 w 259"/>
                    <a:gd name="T31" fmla="*/ 93 h 259"/>
                    <a:gd name="T32" fmla="*/ 160 w 259"/>
                    <a:gd name="T33" fmla="*/ 78 h 259"/>
                    <a:gd name="T34" fmla="*/ 174 w 259"/>
                    <a:gd name="T35" fmla="*/ 51 h 259"/>
                    <a:gd name="T36" fmla="*/ 188 w 259"/>
                    <a:gd name="T37" fmla="*/ 16 h 259"/>
                    <a:gd name="T38" fmla="*/ 195 w 259"/>
                    <a:gd name="T39" fmla="*/ 4 h 259"/>
                    <a:gd name="T40" fmla="*/ 202 w 259"/>
                    <a:gd name="T41" fmla="*/ 12 h 259"/>
                    <a:gd name="T42" fmla="*/ 213 w 259"/>
                    <a:gd name="T43" fmla="*/ 18 h 259"/>
                    <a:gd name="T44" fmla="*/ 219 w 259"/>
                    <a:gd name="T45" fmla="*/ 32 h 259"/>
                    <a:gd name="T46" fmla="*/ 219 w 259"/>
                    <a:gd name="T47" fmla="*/ 52 h 259"/>
                    <a:gd name="T48" fmla="*/ 227 w 259"/>
                    <a:gd name="T49" fmla="*/ 61 h 259"/>
                    <a:gd name="T50" fmla="*/ 234 w 259"/>
                    <a:gd name="T51" fmla="*/ 70 h 259"/>
                    <a:gd name="T52" fmla="*/ 234 w 259"/>
                    <a:gd name="T53" fmla="*/ 88 h 259"/>
                    <a:gd name="T54" fmla="*/ 234 w 259"/>
                    <a:gd name="T55" fmla="*/ 104 h 259"/>
                    <a:gd name="T56" fmla="*/ 237 w 259"/>
                    <a:gd name="T57" fmla="*/ 110 h 259"/>
                    <a:gd name="T58" fmla="*/ 243 w 259"/>
                    <a:gd name="T59" fmla="*/ 121 h 259"/>
                    <a:gd name="T60" fmla="*/ 249 w 259"/>
                    <a:gd name="T61" fmla="*/ 137 h 259"/>
                    <a:gd name="T62" fmla="*/ 254 w 259"/>
                    <a:gd name="T63" fmla="*/ 161 h 259"/>
                    <a:gd name="T64" fmla="*/ 245 w 259"/>
                    <a:gd name="T65" fmla="*/ 235 h 259"/>
                    <a:gd name="T66" fmla="*/ 239 w 259"/>
                    <a:gd name="T67" fmla="*/ 222 h 259"/>
                    <a:gd name="T68" fmla="*/ 237 w 259"/>
                    <a:gd name="T69" fmla="*/ 208 h 259"/>
                    <a:gd name="T70" fmla="*/ 239 w 259"/>
                    <a:gd name="T71" fmla="*/ 192 h 259"/>
                    <a:gd name="T72" fmla="*/ 222 w 259"/>
                    <a:gd name="T73" fmla="*/ 188 h 259"/>
                    <a:gd name="T74" fmla="*/ 206 w 259"/>
                    <a:gd name="T75" fmla="*/ 179 h 259"/>
                    <a:gd name="T76" fmla="*/ 194 w 259"/>
                    <a:gd name="T77" fmla="*/ 199 h 259"/>
                    <a:gd name="T78" fmla="*/ 188 w 259"/>
                    <a:gd name="T79" fmla="*/ 219 h 259"/>
                    <a:gd name="T80" fmla="*/ 185 w 259"/>
                    <a:gd name="T81" fmla="*/ 259 h 259"/>
                    <a:gd name="T82" fmla="*/ 124 w 259"/>
                    <a:gd name="T83" fmla="*/ 242 h 259"/>
                    <a:gd name="T84" fmla="*/ 110 w 259"/>
                    <a:gd name="T85" fmla="*/ 220 h 259"/>
                    <a:gd name="T86" fmla="*/ 99 w 259"/>
                    <a:gd name="T87" fmla="*/ 209 h 259"/>
                    <a:gd name="T88" fmla="*/ 97 w 259"/>
                    <a:gd name="T89" fmla="*/ 196 h 259"/>
                    <a:gd name="T90" fmla="*/ 105 w 259"/>
                    <a:gd name="T91" fmla="*/ 186 h 259"/>
                    <a:gd name="T92" fmla="*/ 112 w 259"/>
                    <a:gd name="T93" fmla="*/ 180 h 259"/>
                    <a:gd name="T94" fmla="*/ 117 w 259"/>
                    <a:gd name="T95" fmla="*/ 173 h 259"/>
                    <a:gd name="T96" fmla="*/ 93 w 259"/>
                    <a:gd name="T97" fmla="*/ 154 h 259"/>
                    <a:gd name="T98" fmla="*/ 28 w 259"/>
                    <a:gd name="T99" fmla="*/ 155 h 259"/>
                    <a:gd name="T100" fmla="*/ 20 w 259"/>
                    <a:gd name="T101" fmla="*/ 163 h 259"/>
                    <a:gd name="T102" fmla="*/ 16 w 259"/>
                    <a:gd name="T103" fmla="*/ 175 h 259"/>
                    <a:gd name="T104" fmla="*/ 13 w 259"/>
                    <a:gd name="T105" fmla="*/ 18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16" name="Freeform 292"/>
                <p:cNvSpPr>
                  <a:spLocks/>
                </p:cNvSpPr>
                <p:nvPr/>
              </p:nvSpPr>
              <p:spPr bwMode="auto">
                <a:xfrm>
                  <a:off x="5104" y="2395"/>
                  <a:ext cx="23" cy="31"/>
                </a:xfrm>
                <a:custGeom>
                  <a:avLst/>
                  <a:gdLst>
                    <a:gd name="T0" fmla="*/ 72 w 72"/>
                    <a:gd name="T1" fmla="*/ 43 h 92"/>
                    <a:gd name="T2" fmla="*/ 72 w 72"/>
                    <a:gd name="T3" fmla="*/ 92 h 92"/>
                    <a:gd name="T4" fmla="*/ 65 w 72"/>
                    <a:gd name="T5" fmla="*/ 86 h 92"/>
                    <a:gd name="T6" fmla="*/ 58 w 72"/>
                    <a:gd name="T7" fmla="*/ 81 h 92"/>
                    <a:gd name="T8" fmla="*/ 51 w 72"/>
                    <a:gd name="T9" fmla="*/ 75 h 92"/>
                    <a:gd name="T10" fmla="*/ 46 w 72"/>
                    <a:gd name="T11" fmla="*/ 69 h 92"/>
                    <a:gd name="T12" fmla="*/ 38 w 72"/>
                    <a:gd name="T13" fmla="*/ 58 h 92"/>
                    <a:gd name="T14" fmla="*/ 32 w 72"/>
                    <a:gd name="T15" fmla="*/ 46 h 92"/>
                    <a:gd name="T16" fmla="*/ 25 w 72"/>
                    <a:gd name="T17" fmla="*/ 34 h 92"/>
                    <a:gd name="T18" fmla="*/ 19 w 72"/>
                    <a:gd name="T19" fmla="*/ 23 h 92"/>
                    <a:gd name="T20" fmla="*/ 11 w 72"/>
                    <a:gd name="T21" fmla="*/ 12 h 92"/>
                    <a:gd name="T22" fmla="*/ 0 w 72"/>
                    <a:gd name="T23" fmla="*/ 0 h 92"/>
                    <a:gd name="T24" fmla="*/ 25 w 72"/>
                    <a:gd name="T25" fmla="*/ 12 h 92"/>
                    <a:gd name="T26" fmla="*/ 44 w 72"/>
                    <a:gd name="T27" fmla="*/ 21 h 92"/>
                    <a:gd name="T28" fmla="*/ 51 w 72"/>
                    <a:gd name="T29" fmla="*/ 26 h 92"/>
                    <a:gd name="T30" fmla="*/ 58 w 72"/>
                    <a:gd name="T31" fmla="*/ 31 h 92"/>
                    <a:gd name="T32" fmla="*/ 66 w 72"/>
                    <a:gd name="T33" fmla="*/ 36 h 92"/>
                    <a:gd name="T34" fmla="*/ 72 w 72"/>
                    <a:gd name="T35" fmla="*/ 4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17" name="Freeform 293"/>
                <p:cNvSpPr>
                  <a:spLocks/>
                </p:cNvSpPr>
                <p:nvPr/>
              </p:nvSpPr>
              <p:spPr bwMode="auto">
                <a:xfrm>
                  <a:off x="5143" y="2436"/>
                  <a:ext cx="16" cy="21"/>
                </a:xfrm>
                <a:custGeom>
                  <a:avLst/>
                  <a:gdLst>
                    <a:gd name="T0" fmla="*/ 6 w 46"/>
                    <a:gd name="T1" fmla="*/ 6 h 62"/>
                    <a:gd name="T2" fmla="*/ 19 w 46"/>
                    <a:gd name="T3" fmla="*/ 5 h 62"/>
                    <a:gd name="T4" fmla="*/ 31 w 46"/>
                    <a:gd name="T5" fmla="*/ 3 h 62"/>
                    <a:gd name="T6" fmla="*/ 39 w 46"/>
                    <a:gd name="T7" fmla="*/ 1 h 62"/>
                    <a:gd name="T8" fmla="*/ 46 w 46"/>
                    <a:gd name="T9" fmla="*/ 0 h 62"/>
                    <a:gd name="T10" fmla="*/ 46 w 46"/>
                    <a:gd name="T11" fmla="*/ 9 h 62"/>
                    <a:gd name="T12" fmla="*/ 46 w 46"/>
                    <a:gd name="T13" fmla="*/ 18 h 62"/>
                    <a:gd name="T14" fmla="*/ 46 w 46"/>
                    <a:gd name="T15" fmla="*/ 27 h 62"/>
                    <a:gd name="T16" fmla="*/ 46 w 46"/>
                    <a:gd name="T17" fmla="*/ 38 h 62"/>
                    <a:gd name="T18" fmla="*/ 45 w 46"/>
                    <a:gd name="T19" fmla="*/ 46 h 62"/>
                    <a:gd name="T20" fmla="*/ 41 w 46"/>
                    <a:gd name="T21" fmla="*/ 54 h 62"/>
                    <a:gd name="T22" fmla="*/ 39 w 46"/>
                    <a:gd name="T23" fmla="*/ 57 h 62"/>
                    <a:gd name="T24" fmla="*/ 37 w 46"/>
                    <a:gd name="T25" fmla="*/ 60 h 62"/>
                    <a:gd name="T26" fmla="*/ 35 w 46"/>
                    <a:gd name="T27" fmla="*/ 61 h 62"/>
                    <a:gd name="T28" fmla="*/ 33 w 46"/>
                    <a:gd name="T29" fmla="*/ 62 h 62"/>
                    <a:gd name="T30" fmla="*/ 27 w 46"/>
                    <a:gd name="T31" fmla="*/ 61 h 62"/>
                    <a:gd name="T32" fmla="*/ 22 w 46"/>
                    <a:gd name="T33" fmla="*/ 60 h 62"/>
                    <a:gd name="T34" fmla="*/ 17 w 46"/>
                    <a:gd name="T35" fmla="*/ 59 h 62"/>
                    <a:gd name="T36" fmla="*/ 14 w 46"/>
                    <a:gd name="T37" fmla="*/ 57 h 62"/>
                    <a:gd name="T38" fmla="*/ 11 w 46"/>
                    <a:gd name="T39" fmla="*/ 54 h 62"/>
                    <a:gd name="T40" fmla="*/ 7 w 46"/>
                    <a:gd name="T41" fmla="*/ 51 h 62"/>
                    <a:gd name="T42" fmla="*/ 5 w 46"/>
                    <a:gd name="T43" fmla="*/ 47 h 62"/>
                    <a:gd name="T44" fmla="*/ 4 w 46"/>
                    <a:gd name="T45" fmla="*/ 44 h 62"/>
                    <a:gd name="T46" fmla="*/ 1 w 46"/>
                    <a:gd name="T47" fmla="*/ 34 h 62"/>
                    <a:gd name="T48" fmla="*/ 0 w 46"/>
                    <a:gd name="T49" fmla="*/ 25 h 62"/>
                    <a:gd name="T50" fmla="*/ 0 w 46"/>
                    <a:gd name="T51" fmla="*/ 16 h 62"/>
                    <a:gd name="T52" fmla="*/ 0 w 46"/>
                    <a:gd name="T53" fmla="*/ 6 h 62"/>
                    <a:gd name="T54" fmla="*/ 6 w 46"/>
                    <a:gd name="T55"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18" name="Freeform 294"/>
                <p:cNvSpPr>
                  <a:spLocks/>
                </p:cNvSpPr>
                <p:nvPr/>
              </p:nvSpPr>
              <p:spPr bwMode="auto">
                <a:xfrm>
                  <a:off x="5089" y="2295"/>
                  <a:ext cx="50" cy="98"/>
                </a:xfrm>
                <a:custGeom>
                  <a:avLst/>
                  <a:gdLst>
                    <a:gd name="T0" fmla="*/ 59 w 152"/>
                    <a:gd name="T1" fmla="*/ 0 h 296"/>
                    <a:gd name="T2" fmla="*/ 66 w 152"/>
                    <a:gd name="T3" fmla="*/ 9 h 296"/>
                    <a:gd name="T4" fmla="*/ 77 w 152"/>
                    <a:gd name="T5" fmla="*/ 17 h 296"/>
                    <a:gd name="T6" fmla="*/ 88 w 152"/>
                    <a:gd name="T7" fmla="*/ 23 h 296"/>
                    <a:gd name="T8" fmla="*/ 99 w 152"/>
                    <a:gd name="T9" fmla="*/ 25 h 296"/>
                    <a:gd name="T10" fmla="*/ 108 w 152"/>
                    <a:gd name="T11" fmla="*/ 21 h 296"/>
                    <a:gd name="T12" fmla="*/ 118 w 152"/>
                    <a:gd name="T13" fmla="*/ 12 h 296"/>
                    <a:gd name="T14" fmla="*/ 122 w 152"/>
                    <a:gd name="T15" fmla="*/ 35 h 296"/>
                    <a:gd name="T16" fmla="*/ 130 w 152"/>
                    <a:gd name="T17" fmla="*/ 62 h 296"/>
                    <a:gd name="T18" fmla="*/ 141 w 152"/>
                    <a:gd name="T19" fmla="*/ 86 h 296"/>
                    <a:gd name="T20" fmla="*/ 147 w 152"/>
                    <a:gd name="T21" fmla="*/ 94 h 296"/>
                    <a:gd name="T22" fmla="*/ 152 w 152"/>
                    <a:gd name="T23" fmla="*/ 99 h 296"/>
                    <a:gd name="T24" fmla="*/ 143 w 152"/>
                    <a:gd name="T25" fmla="*/ 120 h 296"/>
                    <a:gd name="T26" fmla="*/ 129 w 152"/>
                    <a:gd name="T27" fmla="*/ 140 h 296"/>
                    <a:gd name="T28" fmla="*/ 117 w 152"/>
                    <a:gd name="T29" fmla="*/ 157 h 296"/>
                    <a:gd name="T30" fmla="*/ 112 w 152"/>
                    <a:gd name="T31" fmla="*/ 172 h 296"/>
                    <a:gd name="T32" fmla="*/ 115 w 152"/>
                    <a:gd name="T33" fmla="*/ 197 h 296"/>
                    <a:gd name="T34" fmla="*/ 115 w 152"/>
                    <a:gd name="T35" fmla="*/ 205 h 296"/>
                    <a:gd name="T36" fmla="*/ 112 w 152"/>
                    <a:gd name="T37" fmla="*/ 216 h 296"/>
                    <a:gd name="T38" fmla="*/ 126 w 152"/>
                    <a:gd name="T39" fmla="*/ 216 h 296"/>
                    <a:gd name="T40" fmla="*/ 146 w 152"/>
                    <a:gd name="T41" fmla="*/ 216 h 296"/>
                    <a:gd name="T42" fmla="*/ 136 w 152"/>
                    <a:gd name="T43" fmla="*/ 252 h 296"/>
                    <a:gd name="T44" fmla="*/ 136 w 152"/>
                    <a:gd name="T45" fmla="*/ 267 h 296"/>
                    <a:gd name="T46" fmla="*/ 146 w 152"/>
                    <a:gd name="T47" fmla="*/ 283 h 296"/>
                    <a:gd name="T48" fmla="*/ 125 w 152"/>
                    <a:gd name="T49" fmla="*/ 291 h 296"/>
                    <a:gd name="T50" fmla="*/ 105 w 152"/>
                    <a:gd name="T51" fmla="*/ 296 h 296"/>
                    <a:gd name="T52" fmla="*/ 85 w 152"/>
                    <a:gd name="T53" fmla="*/ 294 h 296"/>
                    <a:gd name="T54" fmla="*/ 73 w 152"/>
                    <a:gd name="T55" fmla="*/ 288 h 296"/>
                    <a:gd name="T56" fmla="*/ 67 w 152"/>
                    <a:gd name="T57" fmla="*/ 280 h 296"/>
                    <a:gd name="T58" fmla="*/ 66 w 152"/>
                    <a:gd name="T59" fmla="*/ 271 h 296"/>
                    <a:gd name="T60" fmla="*/ 85 w 152"/>
                    <a:gd name="T61" fmla="*/ 253 h 296"/>
                    <a:gd name="T62" fmla="*/ 69 w 152"/>
                    <a:gd name="T63" fmla="*/ 249 h 296"/>
                    <a:gd name="T64" fmla="*/ 52 w 152"/>
                    <a:gd name="T65" fmla="*/ 242 h 296"/>
                    <a:gd name="T66" fmla="*/ 38 w 152"/>
                    <a:gd name="T67" fmla="*/ 231 h 296"/>
                    <a:gd name="T68" fmla="*/ 25 w 152"/>
                    <a:gd name="T69" fmla="*/ 219 h 296"/>
                    <a:gd name="T70" fmla="*/ 14 w 152"/>
                    <a:gd name="T71" fmla="*/ 205 h 296"/>
                    <a:gd name="T72" fmla="*/ 6 w 152"/>
                    <a:gd name="T73" fmla="*/ 190 h 296"/>
                    <a:gd name="T74" fmla="*/ 1 w 152"/>
                    <a:gd name="T75" fmla="*/ 172 h 296"/>
                    <a:gd name="T76" fmla="*/ 0 w 152"/>
                    <a:gd name="T77" fmla="*/ 154 h 296"/>
                    <a:gd name="T78" fmla="*/ 0 w 152"/>
                    <a:gd name="T79" fmla="*/ 130 h 296"/>
                    <a:gd name="T80" fmla="*/ 27 w 152"/>
                    <a:gd name="T81" fmla="*/ 106 h 296"/>
                    <a:gd name="T82" fmla="*/ 32 w 152"/>
                    <a:gd name="T83" fmla="*/ 46 h 296"/>
                    <a:gd name="T84" fmla="*/ 31 w 152"/>
                    <a:gd name="T85" fmla="*/ 18 h 296"/>
                    <a:gd name="T86" fmla="*/ 28 w 152"/>
                    <a:gd name="T87" fmla="*/ 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19" name="Freeform 295"/>
                <p:cNvSpPr>
                  <a:spLocks/>
                </p:cNvSpPr>
                <p:nvPr/>
              </p:nvSpPr>
              <p:spPr bwMode="auto">
                <a:xfrm>
                  <a:off x="5189" y="2442"/>
                  <a:ext cx="8" cy="13"/>
                </a:xfrm>
                <a:custGeom>
                  <a:avLst/>
                  <a:gdLst>
                    <a:gd name="T0" fmla="*/ 26 w 26"/>
                    <a:gd name="T1" fmla="*/ 38 h 38"/>
                    <a:gd name="T2" fmla="*/ 26 w 26"/>
                    <a:gd name="T3" fmla="*/ 0 h 38"/>
                    <a:gd name="T4" fmla="*/ 21 w 26"/>
                    <a:gd name="T5" fmla="*/ 1 h 38"/>
                    <a:gd name="T6" fmla="*/ 13 w 26"/>
                    <a:gd name="T7" fmla="*/ 4 h 38"/>
                    <a:gd name="T8" fmla="*/ 6 w 26"/>
                    <a:gd name="T9" fmla="*/ 8 h 38"/>
                    <a:gd name="T10" fmla="*/ 0 w 26"/>
                    <a:gd name="T11" fmla="*/ 13 h 38"/>
                    <a:gd name="T12" fmla="*/ 18 w 26"/>
                    <a:gd name="T13" fmla="*/ 30 h 38"/>
                    <a:gd name="T14" fmla="*/ 26 w 2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20" name="Freeform 296"/>
                <p:cNvSpPr>
                  <a:spLocks/>
                </p:cNvSpPr>
                <p:nvPr/>
              </p:nvSpPr>
              <p:spPr bwMode="auto">
                <a:xfrm>
                  <a:off x="5165" y="2420"/>
                  <a:ext cx="10" cy="10"/>
                </a:xfrm>
                <a:custGeom>
                  <a:avLst/>
                  <a:gdLst>
                    <a:gd name="T0" fmla="*/ 0 w 34"/>
                    <a:gd name="T1" fmla="*/ 18 h 31"/>
                    <a:gd name="T2" fmla="*/ 8 w 34"/>
                    <a:gd name="T3" fmla="*/ 22 h 31"/>
                    <a:gd name="T4" fmla="*/ 17 w 34"/>
                    <a:gd name="T5" fmla="*/ 26 h 31"/>
                    <a:gd name="T6" fmla="*/ 27 w 34"/>
                    <a:gd name="T7" fmla="*/ 30 h 31"/>
                    <a:gd name="T8" fmla="*/ 34 w 34"/>
                    <a:gd name="T9" fmla="*/ 31 h 31"/>
                    <a:gd name="T10" fmla="*/ 33 w 34"/>
                    <a:gd name="T11" fmla="*/ 24 h 31"/>
                    <a:gd name="T12" fmla="*/ 30 w 34"/>
                    <a:gd name="T13" fmla="*/ 15 h 31"/>
                    <a:gd name="T14" fmla="*/ 26 w 34"/>
                    <a:gd name="T15" fmla="*/ 6 h 31"/>
                    <a:gd name="T16" fmla="*/ 20 w 34"/>
                    <a:gd name="T17" fmla="*/ 0 h 31"/>
                    <a:gd name="T18" fmla="*/ 16 w 34"/>
                    <a:gd name="T19" fmla="*/ 5 h 31"/>
                    <a:gd name="T20" fmla="*/ 10 w 34"/>
                    <a:gd name="T21" fmla="*/ 11 h 31"/>
                    <a:gd name="T22" fmla="*/ 8 w 34"/>
                    <a:gd name="T23" fmla="*/ 14 h 31"/>
                    <a:gd name="T24" fmla="*/ 6 w 34"/>
                    <a:gd name="T25" fmla="*/ 16 h 31"/>
                    <a:gd name="T26" fmla="*/ 4 w 34"/>
                    <a:gd name="T27" fmla="*/ 18 h 31"/>
                    <a:gd name="T28" fmla="*/ 0 w 34"/>
                    <a:gd name="T2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21" name="Freeform 297"/>
                <p:cNvSpPr>
                  <a:spLocks/>
                </p:cNvSpPr>
                <p:nvPr/>
              </p:nvSpPr>
              <p:spPr bwMode="auto">
                <a:xfrm>
                  <a:off x="5139" y="2418"/>
                  <a:ext cx="6" cy="12"/>
                </a:xfrm>
                <a:custGeom>
                  <a:avLst/>
                  <a:gdLst>
                    <a:gd name="T0" fmla="*/ 0 w 20"/>
                    <a:gd name="T1" fmla="*/ 6 h 37"/>
                    <a:gd name="T2" fmla="*/ 0 w 20"/>
                    <a:gd name="T3" fmla="*/ 37 h 37"/>
                    <a:gd name="T4" fmla="*/ 7 w 20"/>
                    <a:gd name="T5" fmla="*/ 33 h 37"/>
                    <a:gd name="T6" fmla="*/ 20 w 20"/>
                    <a:gd name="T7" fmla="*/ 30 h 37"/>
                    <a:gd name="T8" fmla="*/ 20 w 20"/>
                    <a:gd name="T9" fmla="*/ 0 h 37"/>
                    <a:gd name="T10" fmla="*/ 0 w 20"/>
                    <a:gd name="T11" fmla="*/ 6 h 37"/>
                  </a:gdLst>
                  <a:ahLst/>
                  <a:cxnLst>
                    <a:cxn ang="0">
                      <a:pos x="T0" y="T1"/>
                    </a:cxn>
                    <a:cxn ang="0">
                      <a:pos x="T2" y="T3"/>
                    </a:cxn>
                    <a:cxn ang="0">
                      <a:pos x="T4" y="T5"/>
                    </a:cxn>
                    <a:cxn ang="0">
                      <a:pos x="T6" y="T7"/>
                    </a:cxn>
                    <a:cxn ang="0">
                      <a:pos x="T8" y="T9"/>
                    </a:cxn>
                    <a:cxn ang="0">
                      <a:pos x="T10" y="T11"/>
                    </a:cxn>
                  </a:cxnLst>
                  <a:rect l="0" t="0" r="r" b="b"/>
                  <a:pathLst>
                    <a:path w="20" h="37">
                      <a:moveTo>
                        <a:pt x="0" y="6"/>
                      </a:moveTo>
                      <a:lnTo>
                        <a:pt x="0" y="37"/>
                      </a:lnTo>
                      <a:lnTo>
                        <a:pt x="7" y="33"/>
                      </a:lnTo>
                      <a:lnTo>
                        <a:pt x="20" y="30"/>
                      </a:lnTo>
                      <a:lnTo>
                        <a:pt x="20" y="0"/>
                      </a:lnTo>
                      <a:lnTo>
                        <a:pt x="0" y="6"/>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22" name="Line 298"/>
                <p:cNvSpPr>
                  <a:spLocks noChangeShapeType="1"/>
                </p:cNvSpPr>
                <p:nvPr/>
              </p:nvSpPr>
              <p:spPr bwMode="auto">
                <a:xfrm>
                  <a:off x="5180" y="2449"/>
                  <a:ext cx="1" cy="10"/>
                </a:xfrm>
                <a:prstGeom prst="line">
                  <a:avLst/>
                </a:prstGeom>
                <a:grpFill/>
                <a:ln w="9525">
                  <a:solidFill>
                    <a:srgbClr val="FFFFFF"/>
                  </a:solidFill>
                  <a:round/>
                  <a:headEnd/>
                  <a:tailEnd/>
                </a:ln>
              </p:spPr>
              <p:txBody>
                <a:bodyPr/>
                <a:lstStyle/>
                <a:p>
                  <a:pPr defTabSz="913852"/>
                  <a:endParaRPr lang="en-US" sz="1798" dirty="0">
                    <a:solidFill>
                      <a:prstClr val="black"/>
                    </a:solidFill>
                    <a:latin typeface="Calibri" panose="020F0502020204030204"/>
                  </a:endParaRPr>
                </a:p>
              </p:txBody>
            </p:sp>
            <p:sp>
              <p:nvSpPr>
                <p:cNvPr id="523" name="Freeform 299"/>
                <p:cNvSpPr>
                  <a:spLocks/>
                </p:cNvSpPr>
                <p:nvPr/>
              </p:nvSpPr>
              <p:spPr bwMode="auto">
                <a:xfrm>
                  <a:off x="5180" y="2453"/>
                  <a:ext cx="4" cy="6"/>
                </a:xfrm>
                <a:custGeom>
                  <a:avLst/>
                  <a:gdLst>
                    <a:gd name="T0" fmla="*/ 0 w 13"/>
                    <a:gd name="T1" fmla="*/ 18 h 18"/>
                    <a:gd name="T2" fmla="*/ 1 w 13"/>
                    <a:gd name="T3" fmla="*/ 13 h 18"/>
                    <a:gd name="T4" fmla="*/ 3 w 13"/>
                    <a:gd name="T5" fmla="*/ 9 h 18"/>
                    <a:gd name="T6" fmla="*/ 7 w 13"/>
                    <a:gd name="T7" fmla="*/ 4 h 18"/>
                    <a:gd name="T8" fmla="*/ 13 w 13"/>
                    <a:gd name="T9" fmla="*/ 0 h 18"/>
                  </a:gdLst>
                  <a:ahLst/>
                  <a:cxnLst>
                    <a:cxn ang="0">
                      <a:pos x="T0" y="T1"/>
                    </a:cxn>
                    <a:cxn ang="0">
                      <a:pos x="T2" y="T3"/>
                    </a:cxn>
                    <a:cxn ang="0">
                      <a:pos x="T4" y="T5"/>
                    </a:cxn>
                    <a:cxn ang="0">
                      <a:pos x="T6" y="T7"/>
                    </a:cxn>
                    <a:cxn ang="0">
                      <a:pos x="T8" y="T9"/>
                    </a:cxn>
                  </a:cxnLst>
                  <a:rect l="0" t="0" r="r" b="b"/>
                  <a:pathLst>
                    <a:path w="13" h="18">
                      <a:moveTo>
                        <a:pt x="0" y="18"/>
                      </a:moveTo>
                      <a:lnTo>
                        <a:pt x="1" y="13"/>
                      </a:lnTo>
                      <a:lnTo>
                        <a:pt x="3" y="9"/>
                      </a:lnTo>
                      <a:lnTo>
                        <a:pt x="7" y="4"/>
                      </a:lnTo>
                      <a:lnTo>
                        <a:pt x="13" y="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24" name="Line 300"/>
                <p:cNvSpPr>
                  <a:spLocks noChangeShapeType="1"/>
                </p:cNvSpPr>
                <p:nvPr/>
              </p:nvSpPr>
              <p:spPr bwMode="auto">
                <a:xfrm flipH="1" flipV="1">
                  <a:off x="5178" y="2447"/>
                  <a:ext cx="6" cy="6"/>
                </a:xfrm>
                <a:prstGeom prst="line">
                  <a:avLst/>
                </a:prstGeom>
                <a:grpFill/>
                <a:ln w="9525">
                  <a:solidFill>
                    <a:srgbClr val="FFFFFF"/>
                  </a:solidFill>
                  <a:round/>
                  <a:headEnd/>
                  <a:tailEnd/>
                </a:ln>
              </p:spPr>
              <p:txBody>
                <a:bodyPr/>
                <a:lstStyle/>
                <a:p>
                  <a:pPr defTabSz="913852"/>
                  <a:endParaRPr lang="en-US" sz="1798" dirty="0">
                    <a:solidFill>
                      <a:prstClr val="black"/>
                    </a:solidFill>
                    <a:latin typeface="Calibri" panose="020F0502020204030204"/>
                  </a:endParaRPr>
                </a:p>
              </p:txBody>
            </p:sp>
            <p:sp>
              <p:nvSpPr>
                <p:cNvPr id="525" name="Freeform 301"/>
                <p:cNvSpPr>
                  <a:spLocks/>
                </p:cNvSpPr>
                <p:nvPr/>
              </p:nvSpPr>
              <p:spPr bwMode="auto">
                <a:xfrm>
                  <a:off x="5116" y="2564"/>
                  <a:ext cx="9" cy="10"/>
                </a:xfrm>
                <a:custGeom>
                  <a:avLst/>
                  <a:gdLst>
                    <a:gd name="T0" fmla="*/ 0 w 27"/>
                    <a:gd name="T1" fmla="*/ 0 h 31"/>
                    <a:gd name="T2" fmla="*/ 20 w 27"/>
                    <a:gd name="T3" fmla="*/ 31 h 31"/>
                    <a:gd name="T4" fmla="*/ 27 w 27"/>
                    <a:gd name="T5" fmla="*/ 13 h 31"/>
                  </a:gdLst>
                  <a:ahLst/>
                  <a:cxnLst>
                    <a:cxn ang="0">
                      <a:pos x="T0" y="T1"/>
                    </a:cxn>
                    <a:cxn ang="0">
                      <a:pos x="T2" y="T3"/>
                    </a:cxn>
                    <a:cxn ang="0">
                      <a:pos x="T4" y="T5"/>
                    </a:cxn>
                  </a:cxnLst>
                  <a:rect l="0" t="0" r="r" b="b"/>
                  <a:pathLst>
                    <a:path w="27" h="31">
                      <a:moveTo>
                        <a:pt x="0" y="0"/>
                      </a:moveTo>
                      <a:lnTo>
                        <a:pt x="20" y="31"/>
                      </a:lnTo>
                      <a:lnTo>
                        <a:pt x="27" y="13"/>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26" name="Freeform 302"/>
                <p:cNvSpPr>
                  <a:spLocks/>
                </p:cNvSpPr>
                <p:nvPr/>
              </p:nvSpPr>
              <p:spPr bwMode="auto">
                <a:xfrm>
                  <a:off x="5119" y="2568"/>
                  <a:ext cx="6" cy="1"/>
                </a:xfrm>
                <a:custGeom>
                  <a:avLst/>
                  <a:gdLst>
                    <a:gd name="T0" fmla="*/ 20 w 20"/>
                    <a:gd name="T1" fmla="*/ 10 w 20"/>
                    <a:gd name="T2" fmla="*/ 0 w 20"/>
                  </a:gdLst>
                  <a:ahLst/>
                  <a:cxnLst>
                    <a:cxn ang="0">
                      <a:pos x="T0" y="0"/>
                    </a:cxn>
                    <a:cxn ang="0">
                      <a:pos x="T1" y="0"/>
                    </a:cxn>
                    <a:cxn ang="0">
                      <a:pos x="T2" y="0"/>
                    </a:cxn>
                  </a:cxnLst>
                  <a:rect l="0" t="0" r="r" b="b"/>
                  <a:pathLst>
                    <a:path w="20">
                      <a:moveTo>
                        <a:pt x="20" y="0"/>
                      </a:moveTo>
                      <a:lnTo>
                        <a:pt x="10" y="0"/>
                      </a:lnTo>
                      <a:lnTo>
                        <a:pt x="0" y="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27" name="Freeform 303"/>
                <p:cNvSpPr>
                  <a:spLocks/>
                </p:cNvSpPr>
                <p:nvPr/>
              </p:nvSpPr>
              <p:spPr bwMode="auto">
                <a:xfrm>
                  <a:off x="5127" y="2557"/>
                  <a:ext cx="12" cy="5"/>
                </a:xfrm>
                <a:custGeom>
                  <a:avLst/>
                  <a:gdLst>
                    <a:gd name="T0" fmla="*/ 0 w 34"/>
                    <a:gd name="T1" fmla="*/ 13 h 13"/>
                    <a:gd name="T2" fmla="*/ 6 w 34"/>
                    <a:gd name="T3" fmla="*/ 13 h 13"/>
                    <a:gd name="T4" fmla="*/ 10 w 34"/>
                    <a:gd name="T5" fmla="*/ 11 h 13"/>
                    <a:gd name="T6" fmla="*/ 16 w 34"/>
                    <a:gd name="T7" fmla="*/ 10 h 13"/>
                    <a:gd name="T8" fmla="*/ 20 w 34"/>
                    <a:gd name="T9" fmla="*/ 7 h 13"/>
                    <a:gd name="T10" fmla="*/ 28 w 34"/>
                    <a:gd name="T11" fmla="*/ 2 h 13"/>
                    <a:gd name="T12" fmla="*/ 34 w 34"/>
                    <a:gd name="T13" fmla="*/ 0 h 13"/>
                    <a:gd name="T14" fmla="*/ 25 w 34"/>
                    <a:gd name="T15" fmla="*/ 0 h 13"/>
                    <a:gd name="T16" fmla="*/ 15 w 3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28" name="Freeform 304"/>
                <p:cNvSpPr>
                  <a:spLocks/>
                </p:cNvSpPr>
                <p:nvPr/>
              </p:nvSpPr>
              <p:spPr bwMode="auto">
                <a:xfrm>
                  <a:off x="5127" y="2547"/>
                  <a:ext cx="12" cy="6"/>
                </a:xfrm>
                <a:custGeom>
                  <a:avLst/>
                  <a:gdLst>
                    <a:gd name="T0" fmla="*/ 34 w 34"/>
                    <a:gd name="T1" fmla="*/ 18 h 18"/>
                    <a:gd name="T2" fmla="*/ 34 w 34"/>
                    <a:gd name="T3" fmla="*/ 0 h 18"/>
                    <a:gd name="T4" fmla="*/ 28 w 34"/>
                    <a:gd name="T5" fmla="*/ 0 h 18"/>
                    <a:gd name="T6" fmla="*/ 20 w 34"/>
                    <a:gd name="T7" fmla="*/ 0 h 18"/>
                    <a:gd name="T8" fmla="*/ 10 w 34"/>
                    <a:gd name="T9" fmla="*/ 0 h 18"/>
                    <a:gd name="T10" fmla="*/ 0 w 34"/>
                    <a:gd name="T11" fmla="*/ 0 h 18"/>
                    <a:gd name="T12" fmla="*/ 34 w 3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34" y="18"/>
                      </a:moveTo>
                      <a:lnTo>
                        <a:pt x="34" y="0"/>
                      </a:lnTo>
                      <a:lnTo>
                        <a:pt x="28" y="0"/>
                      </a:lnTo>
                      <a:lnTo>
                        <a:pt x="20" y="0"/>
                      </a:lnTo>
                      <a:lnTo>
                        <a:pt x="10" y="0"/>
                      </a:lnTo>
                      <a:lnTo>
                        <a:pt x="0" y="0"/>
                      </a:lnTo>
                      <a:lnTo>
                        <a:pt x="34" y="18"/>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29" name="Freeform 305"/>
                <p:cNvSpPr>
                  <a:spLocks/>
                </p:cNvSpPr>
                <p:nvPr/>
              </p:nvSpPr>
              <p:spPr bwMode="auto">
                <a:xfrm>
                  <a:off x="5141" y="2535"/>
                  <a:ext cx="20" cy="8"/>
                </a:xfrm>
                <a:custGeom>
                  <a:avLst/>
                  <a:gdLst>
                    <a:gd name="T0" fmla="*/ 53 w 59"/>
                    <a:gd name="T1" fmla="*/ 25 h 25"/>
                    <a:gd name="T2" fmla="*/ 56 w 59"/>
                    <a:gd name="T3" fmla="*/ 12 h 25"/>
                    <a:gd name="T4" fmla="*/ 59 w 59"/>
                    <a:gd name="T5" fmla="*/ 0 h 25"/>
                    <a:gd name="T6" fmla="*/ 44 w 59"/>
                    <a:gd name="T7" fmla="*/ 0 h 25"/>
                    <a:gd name="T8" fmla="*/ 27 w 59"/>
                    <a:gd name="T9" fmla="*/ 0 h 25"/>
                    <a:gd name="T10" fmla="*/ 19 w 59"/>
                    <a:gd name="T11" fmla="*/ 1 h 25"/>
                    <a:gd name="T12" fmla="*/ 12 w 59"/>
                    <a:gd name="T13" fmla="*/ 2 h 25"/>
                    <a:gd name="T14" fmla="*/ 5 w 59"/>
                    <a:gd name="T15" fmla="*/ 4 h 25"/>
                    <a:gd name="T16" fmla="*/ 0 w 59"/>
                    <a:gd name="T17" fmla="*/ 6 h 25"/>
                    <a:gd name="T18" fmla="*/ 13 w 59"/>
                    <a:gd name="T19" fmla="*/ 14 h 25"/>
                    <a:gd name="T20" fmla="*/ 26 w 59"/>
                    <a:gd name="T21" fmla="*/ 20 h 25"/>
                    <a:gd name="T22" fmla="*/ 33 w 59"/>
                    <a:gd name="T23" fmla="*/ 22 h 25"/>
                    <a:gd name="T24" fmla="*/ 38 w 59"/>
                    <a:gd name="T25" fmla="*/ 24 h 25"/>
                    <a:gd name="T26" fmla="*/ 46 w 59"/>
                    <a:gd name="T27" fmla="*/ 25 h 25"/>
                    <a:gd name="T28" fmla="*/ 53 w 59"/>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30" name="Line 306"/>
                <p:cNvSpPr>
                  <a:spLocks noChangeShapeType="1"/>
                </p:cNvSpPr>
                <p:nvPr/>
              </p:nvSpPr>
              <p:spPr bwMode="auto">
                <a:xfrm flipV="1">
                  <a:off x="5191" y="2516"/>
                  <a:ext cx="6" cy="2"/>
                </a:xfrm>
                <a:prstGeom prst="line">
                  <a:avLst/>
                </a:prstGeom>
                <a:grpFill/>
                <a:ln w="9525">
                  <a:solidFill>
                    <a:srgbClr val="FFFFFF"/>
                  </a:solidFill>
                  <a:round/>
                  <a:headEnd/>
                  <a:tailEnd/>
                </a:ln>
              </p:spPr>
              <p:txBody>
                <a:bodyPr/>
                <a:lstStyle/>
                <a:p>
                  <a:pPr defTabSz="913852"/>
                  <a:endParaRPr lang="en-US" sz="1798" dirty="0">
                    <a:solidFill>
                      <a:prstClr val="black"/>
                    </a:solidFill>
                    <a:latin typeface="Calibri" panose="020F0502020204030204"/>
                  </a:endParaRPr>
                </a:p>
              </p:txBody>
            </p:sp>
          </p:grpSp>
          <p:sp>
            <p:nvSpPr>
              <p:cNvPr id="224" name="Freeform 307"/>
              <p:cNvSpPr>
                <a:spLocks/>
              </p:cNvSpPr>
              <p:nvPr>
                <p:custDataLst>
                  <p:tags r:id="rId208"/>
                </p:custDataLst>
              </p:nvPr>
            </p:nvSpPr>
            <p:spPr bwMode="auto">
              <a:xfrm>
                <a:off x="10584144" y="4673751"/>
                <a:ext cx="22743" cy="71545"/>
              </a:xfrm>
              <a:custGeom>
                <a:avLst/>
                <a:gdLst>
                  <a:gd name="T0" fmla="*/ 0 w 33"/>
                  <a:gd name="T1" fmla="*/ 43 h 43"/>
                  <a:gd name="T2" fmla="*/ 1 w 33"/>
                  <a:gd name="T3" fmla="*/ 34 h 43"/>
                  <a:gd name="T4" fmla="*/ 2 w 33"/>
                  <a:gd name="T5" fmla="*/ 27 h 43"/>
                  <a:gd name="T6" fmla="*/ 5 w 33"/>
                  <a:gd name="T7" fmla="*/ 21 h 43"/>
                  <a:gd name="T8" fmla="*/ 9 w 33"/>
                  <a:gd name="T9" fmla="*/ 15 h 43"/>
                  <a:gd name="T10" fmla="*/ 14 w 33"/>
                  <a:gd name="T11" fmla="*/ 9 h 43"/>
                  <a:gd name="T12" fmla="*/ 20 w 33"/>
                  <a:gd name="T13" fmla="*/ 5 h 43"/>
                  <a:gd name="T14" fmla="*/ 26 w 33"/>
                  <a:gd name="T15" fmla="*/ 2 h 43"/>
                  <a:gd name="T16" fmla="*/ 33 w 33"/>
                  <a:gd name="T17" fmla="*/ 0 h 43"/>
                  <a:gd name="T18" fmla="*/ 33 w 33"/>
                  <a:gd name="T19" fmla="*/ 25 h 43"/>
                  <a:gd name="T20" fmla="*/ 23 w 33"/>
                  <a:gd name="T21" fmla="*/ 27 h 43"/>
                  <a:gd name="T22" fmla="*/ 18 w 33"/>
                  <a:gd name="T23" fmla="*/ 29 h 43"/>
                  <a:gd name="T24" fmla="*/ 16 w 33"/>
                  <a:gd name="T25" fmla="*/ 32 h 43"/>
                  <a:gd name="T26" fmla="*/ 16 w 33"/>
                  <a:gd name="T27" fmla="*/ 34 h 43"/>
                  <a:gd name="T28" fmla="*/ 16 w 33"/>
                  <a:gd name="T29" fmla="*/ 36 h 43"/>
                  <a:gd name="T30" fmla="*/ 14 w 33"/>
                  <a:gd name="T31" fmla="*/ 38 h 43"/>
                  <a:gd name="T32" fmla="*/ 10 w 33"/>
                  <a:gd name="T33" fmla="*/ 41 h 43"/>
                  <a:gd name="T34" fmla="*/ 0 w 33"/>
                  <a:gd name="T3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25" name="Freeform 308"/>
              <p:cNvSpPr>
                <a:spLocks/>
              </p:cNvSpPr>
              <p:nvPr>
                <p:custDataLst>
                  <p:tags r:id="rId209"/>
                </p:custDataLst>
              </p:nvPr>
            </p:nvSpPr>
            <p:spPr bwMode="auto">
              <a:xfrm>
                <a:off x="10705437" y="4596075"/>
                <a:ext cx="35377" cy="75633"/>
              </a:xfrm>
              <a:custGeom>
                <a:avLst/>
                <a:gdLst>
                  <a:gd name="T0" fmla="*/ 0 w 54"/>
                  <a:gd name="T1" fmla="*/ 55 h 92"/>
                  <a:gd name="T2" fmla="*/ 1 w 54"/>
                  <a:gd name="T3" fmla="*/ 51 h 92"/>
                  <a:gd name="T4" fmla="*/ 2 w 54"/>
                  <a:gd name="T5" fmla="*/ 46 h 92"/>
                  <a:gd name="T6" fmla="*/ 3 w 54"/>
                  <a:gd name="T7" fmla="*/ 42 h 92"/>
                  <a:gd name="T8" fmla="*/ 6 w 54"/>
                  <a:gd name="T9" fmla="*/ 37 h 92"/>
                  <a:gd name="T10" fmla="*/ 11 w 54"/>
                  <a:gd name="T11" fmla="*/ 29 h 92"/>
                  <a:gd name="T12" fmla="*/ 18 w 54"/>
                  <a:gd name="T13" fmla="*/ 21 h 92"/>
                  <a:gd name="T14" fmla="*/ 31 w 54"/>
                  <a:gd name="T15" fmla="*/ 7 h 92"/>
                  <a:gd name="T16" fmla="*/ 41 w 54"/>
                  <a:gd name="T17" fmla="*/ 0 h 92"/>
                  <a:gd name="T18" fmla="*/ 54 w 54"/>
                  <a:gd name="T19" fmla="*/ 12 h 92"/>
                  <a:gd name="T20" fmla="*/ 51 w 54"/>
                  <a:gd name="T21" fmla="*/ 21 h 92"/>
                  <a:gd name="T22" fmla="*/ 47 w 54"/>
                  <a:gd name="T23" fmla="*/ 29 h 92"/>
                  <a:gd name="T24" fmla="*/ 44 w 54"/>
                  <a:gd name="T25" fmla="*/ 35 h 92"/>
                  <a:gd name="T26" fmla="*/ 41 w 54"/>
                  <a:gd name="T27" fmla="*/ 41 h 92"/>
                  <a:gd name="T28" fmla="*/ 33 w 54"/>
                  <a:gd name="T29" fmla="*/ 49 h 92"/>
                  <a:gd name="T30" fmla="*/ 28 w 54"/>
                  <a:gd name="T31" fmla="*/ 55 h 92"/>
                  <a:gd name="T32" fmla="*/ 26 w 54"/>
                  <a:gd name="T33" fmla="*/ 64 h 92"/>
                  <a:gd name="T34" fmla="*/ 26 w 54"/>
                  <a:gd name="T35" fmla="*/ 74 h 92"/>
                  <a:gd name="T36" fmla="*/ 24 w 54"/>
                  <a:gd name="T37" fmla="*/ 83 h 92"/>
                  <a:gd name="T38" fmla="*/ 20 w 54"/>
                  <a:gd name="T39" fmla="*/ 92 h 92"/>
                  <a:gd name="T40" fmla="*/ 14 w 54"/>
                  <a:gd name="T41" fmla="*/ 83 h 92"/>
                  <a:gd name="T42" fmla="*/ 8 w 54"/>
                  <a:gd name="T43" fmla="*/ 74 h 92"/>
                  <a:gd name="T44" fmla="*/ 5 w 54"/>
                  <a:gd name="T45" fmla="*/ 70 h 92"/>
                  <a:gd name="T46" fmla="*/ 2 w 54"/>
                  <a:gd name="T47" fmla="*/ 64 h 92"/>
                  <a:gd name="T48" fmla="*/ 1 w 54"/>
                  <a:gd name="T49" fmla="*/ 60 h 92"/>
                  <a:gd name="T50" fmla="*/ 0 w 54"/>
                  <a:gd name="T5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26" name="Freeform 309"/>
              <p:cNvSpPr>
                <a:spLocks/>
              </p:cNvSpPr>
              <p:nvPr>
                <p:custDataLst>
                  <p:tags r:id="rId210"/>
                </p:custDataLst>
              </p:nvPr>
            </p:nvSpPr>
            <p:spPr bwMode="auto">
              <a:xfrm>
                <a:off x="10781245" y="4440723"/>
                <a:ext cx="37905" cy="73588"/>
              </a:xfrm>
              <a:custGeom>
                <a:avLst/>
                <a:gdLst>
                  <a:gd name="T0" fmla="*/ 0 w 60"/>
                  <a:gd name="T1" fmla="*/ 0 h 18"/>
                  <a:gd name="T2" fmla="*/ 19 w 60"/>
                  <a:gd name="T3" fmla="*/ 4 h 18"/>
                  <a:gd name="T4" fmla="*/ 37 w 60"/>
                  <a:gd name="T5" fmla="*/ 9 h 18"/>
                  <a:gd name="T6" fmla="*/ 45 w 60"/>
                  <a:gd name="T7" fmla="*/ 11 h 18"/>
                  <a:gd name="T8" fmla="*/ 51 w 60"/>
                  <a:gd name="T9" fmla="*/ 13 h 18"/>
                  <a:gd name="T10" fmla="*/ 56 w 60"/>
                  <a:gd name="T11" fmla="*/ 16 h 18"/>
                  <a:gd name="T12" fmla="*/ 60 w 60"/>
                  <a:gd name="T13" fmla="*/ 18 h 18"/>
                  <a:gd name="T14" fmla="*/ 38 w 60"/>
                  <a:gd name="T15" fmla="*/ 18 h 18"/>
                  <a:gd name="T16" fmla="*/ 23 w 60"/>
                  <a:gd name="T17" fmla="*/ 18 h 18"/>
                  <a:gd name="T18" fmla="*/ 10 w 60"/>
                  <a:gd name="T19" fmla="*/ 18 h 18"/>
                  <a:gd name="T20" fmla="*/ 0 w 60"/>
                  <a:gd name="T21" fmla="*/ 18 h 18"/>
                  <a:gd name="T22" fmla="*/ 0 w 6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27" name="Freeform 310"/>
              <p:cNvSpPr>
                <a:spLocks/>
              </p:cNvSpPr>
              <p:nvPr>
                <p:custDataLst>
                  <p:tags r:id="rId211"/>
                </p:custDataLst>
              </p:nvPr>
            </p:nvSpPr>
            <p:spPr bwMode="auto">
              <a:xfrm>
                <a:off x="10755976" y="4401885"/>
                <a:ext cx="40431" cy="73588"/>
              </a:xfrm>
              <a:custGeom>
                <a:avLst/>
                <a:gdLst>
                  <a:gd name="T0" fmla="*/ 0 w 66"/>
                  <a:gd name="T1" fmla="*/ 18 h 18"/>
                  <a:gd name="T2" fmla="*/ 66 w 66"/>
                  <a:gd name="T3" fmla="*/ 18 h 18"/>
                  <a:gd name="T4" fmla="*/ 52 w 66"/>
                  <a:gd name="T5" fmla="*/ 13 h 18"/>
                  <a:gd name="T6" fmla="*/ 40 w 66"/>
                  <a:gd name="T7" fmla="*/ 7 h 18"/>
                  <a:gd name="T8" fmla="*/ 35 w 66"/>
                  <a:gd name="T9" fmla="*/ 4 h 18"/>
                  <a:gd name="T10" fmla="*/ 29 w 66"/>
                  <a:gd name="T11" fmla="*/ 2 h 18"/>
                  <a:gd name="T12" fmla="*/ 25 w 66"/>
                  <a:gd name="T13" fmla="*/ 1 h 18"/>
                  <a:gd name="T14" fmla="*/ 19 w 66"/>
                  <a:gd name="T15" fmla="*/ 0 h 18"/>
                  <a:gd name="T16" fmla="*/ 0 w 66"/>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28" name="Freeform 311"/>
              <p:cNvSpPr>
                <a:spLocks/>
              </p:cNvSpPr>
              <p:nvPr>
                <p:custDataLst>
                  <p:tags r:id="rId212"/>
                </p:custDataLst>
              </p:nvPr>
            </p:nvSpPr>
            <p:spPr bwMode="auto">
              <a:xfrm>
                <a:off x="10478013" y="4269017"/>
                <a:ext cx="12635" cy="73588"/>
              </a:xfrm>
              <a:custGeom>
                <a:avLst/>
                <a:gdLst>
                  <a:gd name="T0" fmla="*/ 0 w 17"/>
                  <a:gd name="T1" fmla="*/ 36 h 42"/>
                  <a:gd name="T2" fmla="*/ 13 w 17"/>
                  <a:gd name="T3" fmla="*/ 42 h 42"/>
                  <a:gd name="T4" fmla="*/ 14 w 17"/>
                  <a:gd name="T5" fmla="*/ 33 h 42"/>
                  <a:gd name="T6" fmla="*/ 16 w 17"/>
                  <a:gd name="T7" fmla="*/ 23 h 42"/>
                  <a:gd name="T8" fmla="*/ 17 w 17"/>
                  <a:gd name="T9" fmla="*/ 18 h 42"/>
                  <a:gd name="T10" fmla="*/ 16 w 17"/>
                  <a:gd name="T11" fmla="*/ 12 h 42"/>
                  <a:gd name="T12" fmla="*/ 16 w 17"/>
                  <a:gd name="T13" fmla="*/ 6 h 42"/>
                  <a:gd name="T14" fmla="*/ 13 w 17"/>
                  <a:gd name="T15" fmla="*/ 0 h 42"/>
                  <a:gd name="T16" fmla="*/ 0 w 17"/>
                  <a:gd name="T1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29" name="Freeform 312"/>
              <p:cNvSpPr>
                <a:spLocks/>
              </p:cNvSpPr>
              <p:nvPr>
                <p:custDataLst>
                  <p:tags r:id="rId213"/>
                </p:custDataLst>
              </p:nvPr>
            </p:nvSpPr>
            <p:spPr bwMode="auto">
              <a:xfrm>
                <a:off x="10361774" y="4442767"/>
                <a:ext cx="48013" cy="75632"/>
              </a:xfrm>
              <a:custGeom>
                <a:avLst/>
                <a:gdLst>
                  <a:gd name="T0" fmla="*/ 6 w 72"/>
                  <a:gd name="T1" fmla="*/ 29 h 29"/>
                  <a:gd name="T2" fmla="*/ 15 w 72"/>
                  <a:gd name="T3" fmla="*/ 26 h 29"/>
                  <a:gd name="T4" fmla="*/ 24 w 72"/>
                  <a:gd name="T5" fmla="*/ 24 h 29"/>
                  <a:gd name="T6" fmla="*/ 32 w 72"/>
                  <a:gd name="T7" fmla="*/ 24 h 29"/>
                  <a:gd name="T8" fmla="*/ 39 w 72"/>
                  <a:gd name="T9" fmla="*/ 24 h 29"/>
                  <a:gd name="T10" fmla="*/ 55 w 72"/>
                  <a:gd name="T11" fmla="*/ 27 h 29"/>
                  <a:gd name="T12" fmla="*/ 72 w 72"/>
                  <a:gd name="T13" fmla="*/ 29 h 29"/>
                  <a:gd name="T14" fmla="*/ 72 w 72"/>
                  <a:gd name="T15" fmla="*/ 4 h 29"/>
                  <a:gd name="T16" fmla="*/ 58 w 72"/>
                  <a:gd name="T17" fmla="*/ 1 h 29"/>
                  <a:gd name="T18" fmla="*/ 47 w 72"/>
                  <a:gd name="T19" fmla="*/ 0 h 29"/>
                  <a:gd name="T20" fmla="*/ 39 w 72"/>
                  <a:gd name="T21" fmla="*/ 0 h 29"/>
                  <a:gd name="T22" fmla="*/ 34 w 72"/>
                  <a:gd name="T23" fmla="*/ 2 h 29"/>
                  <a:gd name="T24" fmla="*/ 27 w 72"/>
                  <a:gd name="T25" fmla="*/ 3 h 29"/>
                  <a:gd name="T26" fmla="*/ 21 w 72"/>
                  <a:gd name="T27" fmla="*/ 5 h 29"/>
                  <a:gd name="T28" fmla="*/ 12 w 72"/>
                  <a:gd name="T29" fmla="*/ 5 h 29"/>
                  <a:gd name="T30" fmla="*/ 0 w 72"/>
                  <a:gd name="T31" fmla="*/ 4 h 29"/>
                  <a:gd name="T32" fmla="*/ 3 w 72"/>
                  <a:gd name="T33" fmla="*/ 16 h 29"/>
                  <a:gd name="T34" fmla="*/ 6 w 72"/>
                  <a:gd name="T3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30" name="Freeform 313"/>
              <p:cNvSpPr>
                <a:spLocks/>
              </p:cNvSpPr>
              <p:nvPr>
                <p:custDataLst>
                  <p:tags r:id="rId214"/>
                </p:custDataLst>
              </p:nvPr>
            </p:nvSpPr>
            <p:spPr bwMode="auto">
              <a:xfrm>
                <a:off x="10374409" y="4681928"/>
                <a:ext cx="30323" cy="71545"/>
              </a:xfrm>
              <a:custGeom>
                <a:avLst/>
                <a:gdLst>
                  <a:gd name="T0" fmla="*/ 0 w 46"/>
                  <a:gd name="T1" fmla="*/ 0 h 37"/>
                  <a:gd name="T2" fmla="*/ 9 w 46"/>
                  <a:gd name="T3" fmla="*/ 9 h 37"/>
                  <a:gd name="T4" fmla="*/ 20 w 46"/>
                  <a:gd name="T5" fmla="*/ 15 h 37"/>
                  <a:gd name="T6" fmla="*/ 31 w 46"/>
                  <a:gd name="T7" fmla="*/ 20 h 37"/>
                  <a:gd name="T8" fmla="*/ 46 w 46"/>
                  <a:gd name="T9" fmla="*/ 25 h 37"/>
                  <a:gd name="T10" fmla="*/ 37 w 46"/>
                  <a:gd name="T11" fmla="*/ 29 h 37"/>
                  <a:gd name="T12" fmla="*/ 29 w 46"/>
                  <a:gd name="T13" fmla="*/ 33 h 37"/>
                  <a:gd name="T14" fmla="*/ 21 w 46"/>
                  <a:gd name="T15" fmla="*/ 36 h 37"/>
                  <a:gd name="T16" fmla="*/ 13 w 46"/>
                  <a:gd name="T17" fmla="*/ 37 h 37"/>
                  <a:gd name="T18" fmla="*/ 9 w 46"/>
                  <a:gd name="T19" fmla="*/ 36 h 37"/>
                  <a:gd name="T20" fmla="*/ 7 w 46"/>
                  <a:gd name="T21" fmla="*/ 33 h 37"/>
                  <a:gd name="T22" fmla="*/ 5 w 46"/>
                  <a:gd name="T23" fmla="*/ 29 h 37"/>
                  <a:gd name="T24" fmla="*/ 3 w 46"/>
                  <a:gd name="T25" fmla="*/ 23 h 37"/>
                  <a:gd name="T26" fmla="*/ 1 w 46"/>
                  <a:gd name="T27" fmla="*/ 12 h 37"/>
                  <a:gd name="T28" fmla="*/ 0 w 46"/>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31" name="Freeform 314"/>
              <p:cNvSpPr>
                <a:spLocks/>
              </p:cNvSpPr>
              <p:nvPr>
                <p:custDataLst>
                  <p:tags r:id="rId215"/>
                </p:custDataLst>
              </p:nvPr>
            </p:nvSpPr>
            <p:spPr bwMode="auto">
              <a:xfrm>
                <a:off x="10553821" y="4448899"/>
                <a:ext cx="17689" cy="73588"/>
              </a:xfrm>
              <a:custGeom>
                <a:avLst/>
                <a:gdLst>
                  <a:gd name="T0" fmla="*/ 0 w 26"/>
                  <a:gd name="T1" fmla="*/ 0 h 19"/>
                  <a:gd name="T2" fmla="*/ 26 w 26"/>
                  <a:gd name="T3" fmla="*/ 19 h 19"/>
                  <a:gd name="T4" fmla="*/ 26 w 26"/>
                  <a:gd name="T5" fmla="*/ 9 h 19"/>
                  <a:gd name="T6" fmla="*/ 26 w 26"/>
                  <a:gd name="T7" fmla="*/ 0 h 19"/>
                  <a:gd name="T8" fmla="*/ 15 w 26"/>
                  <a:gd name="T9" fmla="*/ 0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lnTo>
                      <a:pt x="26" y="19"/>
                    </a:lnTo>
                    <a:lnTo>
                      <a:pt x="26" y="9"/>
                    </a:lnTo>
                    <a:lnTo>
                      <a:pt x="26" y="0"/>
                    </a:lnTo>
                    <a:lnTo>
                      <a:pt x="15" y="0"/>
                    </a:lnTo>
                    <a:lnTo>
                      <a:pt x="0" y="0"/>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32" name="Freeform 315"/>
              <p:cNvSpPr>
                <a:spLocks/>
              </p:cNvSpPr>
              <p:nvPr>
                <p:custDataLst>
                  <p:tags r:id="rId216"/>
                </p:custDataLst>
              </p:nvPr>
            </p:nvSpPr>
            <p:spPr bwMode="auto">
              <a:xfrm>
                <a:off x="10331451" y="4442767"/>
                <a:ext cx="30323" cy="75632"/>
              </a:xfrm>
              <a:custGeom>
                <a:avLst/>
                <a:gdLst>
                  <a:gd name="T0" fmla="*/ 2 w 43"/>
                  <a:gd name="T1" fmla="*/ 0 h 31"/>
                  <a:gd name="T2" fmla="*/ 1 w 43"/>
                  <a:gd name="T3" fmla="*/ 12 h 31"/>
                  <a:gd name="T4" fmla="*/ 0 w 43"/>
                  <a:gd name="T5" fmla="*/ 23 h 31"/>
                  <a:gd name="T6" fmla="*/ 0 w 43"/>
                  <a:gd name="T7" fmla="*/ 26 h 31"/>
                  <a:gd name="T8" fmla="*/ 0 w 43"/>
                  <a:gd name="T9" fmla="*/ 29 h 31"/>
                  <a:gd name="T10" fmla="*/ 0 w 43"/>
                  <a:gd name="T11" fmla="*/ 31 h 31"/>
                  <a:gd name="T12" fmla="*/ 2 w 43"/>
                  <a:gd name="T13" fmla="*/ 31 h 31"/>
                  <a:gd name="T14" fmla="*/ 13 w 43"/>
                  <a:gd name="T15" fmla="*/ 22 h 31"/>
                  <a:gd name="T16" fmla="*/ 25 w 43"/>
                  <a:gd name="T17" fmla="*/ 13 h 31"/>
                  <a:gd name="T18" fmla="*/ 35 w 43"/>
                  <a:gd name="T19" fmla="*/ 5 h 31"/>
                  <a:gd name="T20" fmla="*/ 43 w 43"/>
                  <a:gd name="T21" fmla="*/ 0 h 31"/>
                  <a:gd name="T22" fmla="*/ 2 w 43"/>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33" name="Freeform 316"/>
              <p:cNvSpPr>
                <a:spLocks/>
              </p:cNvSpPr>
              <p:nvPr>
                <p:custDataLst>
                  <p:tags r:id="rId217"/>
                </p:custDataLst>
              </p:nvPr>
            </p:nvSpPr>
            <p:spPr bwMode="auto">
              <a:xfrm>
                <a:off x="10402205" y="4504091"/>
                <a:ext cx="48013" cy="73588"/>
              </a:xfrm>
              <a:custGeom>
                <a:avLst/>
                <a:gdLst>
                  <a:gd name="T0" fmla="*/ 4 w 71"/>
                  <a:gd name="T1" fmla="*/ 12 h 49"/>
                  <a:gd name="T2" fmla="*/ 4 w 71"/>
                  <a:gd name="T3" fmla="*/ 18 h 49"/>
                  <a:gd name="T4" fmla="*/ 5 w 71"/>
                  <a:gd name="T5" fmla="*/ 25 h 49"/>
                  <a:gd name="T6" fmla="*/ 7 w 71"/>
                  <a:gd name="T7" fmla="*/ 31 h 49"/>
                  <a:gd name="T8" fmla="*/ 9 w 71"/>
                  <a:gd name="T9" fmla="*/ 37 h 49"/>
                  <a:gd name="T10" fmla="*/ 14 w 71"/>
                  <a:gd name="T11" fmla="*/ 41 h 49"/>
                  <a:gd name="T12" fmla="*/ 18 w 71"/>
                  <a:gd name="T13" fmla="*/ 46 h 49"/>
                  <a:gd name="T14" fmla="*/ 23 w 71"/>
                  <a:gd name="T15" fmla="*/ 48 h 49"/>
                  <a:gd name="T16" fmla="*/ 30 w 71"/>
                  <a:gd name="T17" fmla="*/ 49 h 49"/>
                  <a:gd name="T18" fmla="*/ 35 w 71"/>
                  <a:gd name="T19" fmla="*/ 48 h 49"/>
                  <a:gd name="T20" fmla="*/ 40 w 71"/>
                  <a:gd name="T21" fmla="*/ 46 h 49"/>
                  <a:gd name="T22" fmla="*/ 45 w 71"/>
                  <a:gd name="T23" fmla="*/ 42 h 49"/>
                  <a:gd name="T24" fmla="*/ 50 w 71"/>
                  <a:gd name="T25" fmla="*/ 37 h 49"/>
                  <a:gd name="T26" fmla="*/ 60 w 71"/>
                  <a:gd name="T27" fmla="*/ 28 h 49"/>
                  <a:gd name="T28" fmla="*/ 71 w 71"/>
                  <a:gd name="T29" fmla="*/ 18 h 49"/>
                  <a:gd name="T30" fmla="*/ 61 w 71"/>
                  <a:gd name="T31" fmla="*/ 12 h 49"/>
                  <a:gd name="T32" fmla="*/ 52 w 71"/>
                  <a:gd name="T33" fmla="*/ 9 h 49"/>
                  <a:gd name="T34" fmla="*/ 44 w 71"/>
                  <a:gd name="T35" fmla="*/ 7 h 49"/>
                  <a:gd name="T36" fmla="*/ 37 w 71"/>
                  <a:gd name="T37" fmla="*/ 6 h 49"/>
                  <a:gd name="T38" fmla="*/ 29 w 71"/>
                  <a:gd name="T39" fmla="*/ 6 h 49"/>
                  <a:gd name="T40" fmla="*/ 21 w 71"/>
                  <a:gd name="T41" fmla="*/ 5 h 49"/>
                  <a:gd name="T42" fmla="*/ 14 w 71"/>
                  <a:gd name="T43" fmla="*/ 3 h 49"/>
                  <a:gd name="T44" fmla="*/ 4 w 71"/>
                  <a:gd name="T45" fmla="*/ 0 h 49"/>
                  <a:gd name="T46" fmla="*/ 3 w 71"/>
                  <a:gd name="T47" fmla="*/ 1 h 49"/>
                  <a:gd name="T48" fmla="*/ 1 w 71"/>
                  <a:gd name="T49" fmla="*/ 6 h 49"/>
                  <a:gd name="T50" fmla="*/ 0 w 71"/>
                  <a:gd name="T51" fmla="*/ 8 h 49"/>
                  <a:gd name="T52" fmla="*/ 0 w 71"/>
                  <a:gd name="T53" fmla="*/ 10 h 49"/>
                  <a:gd name="T54" fmla="*/ 1 w 71"/>
                  <a:gd name="T55" fmla="*/ 11 h 49"/>
                  <a:gd name="T56" fmla="*/ 4 w 71"/>
                  <a:gd name="T57"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34" name="Freeform 317"/>
              <p:cNvSpPr>
                <a:spLocks/>
              </p:cNvSpPr>
              <p:nvPr>
                <p:custDataLst>
                  <p:tags r:id="rId218"/>
                </p:custDataLst>
              </p:nvPr>
            </p:nvSpPr>
            <p:spPr bwMode="auto">
              <a:xfrm>
                <a:off x="10086338" y="4765737"/>
                <a:ext cx="73280" cy="75632"/>
              </a:xfrm>
              <a:custGeom>
                <a:avLst/>
                <a:gdLst>
                  <a:gd name="T0" fmla="*/ 46 w 112"/>
                  <a:gd name="T1" fmla="*/ 2 h 26"/>
                  <a:gd name="T2" fmla="*/ 56 w 112"/>
                  <a:gd name="T3" fmla="*/ 2 h 26"/>
                  <a:gd name="T4" fmla="*/ 66 w 112"/>
                  <a:gd name="T5" fmla="*/ 3 h 26"/>
                  <a:gd name="T6" fmla="*/ 74 w 112"/>
                  <a:gd name="T7" fmla="*/ 4 h 26"/>
                  <a:gd name="T8" fmla="*/ 84 w 112"/>
                  <a:gd name="T9" fmla="*/ 6 h 26"/>
                  <a:gd name="T10" fmla="*/ 92 w 112"/>
                  <a:gd name="T11" fmla="*/ 9 h 26"/>
                  <a:gd name="T12" fmla="*/ 100 w 112"/>
                  <a:gd name="T13" fmla="*/ 12 h 26"/>
                  <a:gd name="T14" fmla="*/ 106 w 112"/>
                  <a:gd name="T15" fmla="*/ 16 h 26"/>
                  <a:gd name="T16" fmla="*/ 112 w 112"/>
                  <a:gd name="T17" fmla="*/ 20 h 26"/>
                  <a:gd name="T18" fmla="*/ 110 w 112"/>
                  <a:gd name="T19" fmla="*/ 22 h 26"/>
                  <a:gd name="T20" fmla="*/ 105 w 112"/>
                  <a:gd name="T21" fmla="*/ 23 h 26"/>
                  <a:gd name="T22" fmla="*/ 101 w 112"/>
                  <a:gd name="T23" fmla="*/ 25 h 26"/>
                  <a:gd name="T24" fmla="*/ 95 w 112"/>
                  <a:gd name="T25" fmla="*/ 25 h 26"/>
                  <a:gd name="T26" fmla="*/ 87 w 112"/>
                  <a:gd name="T27" fmla="*/ 26 h 26"/>
                  <a:gd name="T28" fmla="*/ 79 w 112"/>
                  <a:gd name="T29" fmla="*/ 26 h 26"/>
                  <a:gd name="T30" fmla="*/ 66 w 112"/>
                  <a:gd name="T31" fmla="*/ 24 h 26"/>
                  <a:gd name="T32" fmla="*/ 41 w 112"/>
                  <a:gd name="T33" fmla="*/ 19 h 26"/>
                  <a:gd name="T34" fmla="*/ 16 w 112"/>
                  <a:gd name="T35" fmla="*/ 13 h 26"/>
                  <a:gd name="T36" fmla="*/ 0 w 112"/>
                  <a:gd name="T37" fmla="*/ 8 h 26"/>
                  <a:gd name="T38" fmla="*/ 5 w 112"/>
                  <a:gd name="T39" fmla="*/ 4 h 26"/>
                  <a:gd name="T40" fmla="*/ 11 w 112"/>
                  <a:gd name="T41" fmla="*/ 2 h 26"/>
                  <a:gd name="T42" fmla="*/ 18 w 112"/>
                  <a:gd name="T43" fmla="*/ 1 h 26"/>
                  <a:gd name="T44" fmla="*/ 25 w 112"/>
                  <a:gd name="T45" fmla="*/ 0 h 26"/>
                  <a:gd name="T46" fmla="*/ 37 w 112"/>
                  <a:gd name="T47" fmla="*/ 1 h 26"/>
                  <a:gd name="T48" fmla="*/ 46 w 112"/>
                  <a:gd name="T49"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35" name="Freeform 318"/>
              <p:cNvSpPr>
                <a:spLocks/>
              </p:cNvSpPr>
              <p:nvPr>
                <p:custDataLst>
                  <p:tags r:id="rId219"/>
                </p:custDataLst>
              </p:nvPr>
            </p:nvSpPr>
            <p:spPr bwMode="auto">
              <a:xfrm>
                <a:off x="10243009" y="4814796"/>
                <a:ext cx="22742" cy="75632"/>
              </a:xfrm>
              <a:custGeom>
                <a:avLst/>
                <a:gdLst>
                  <a:gd name="T0" fmla="*/ 0 w 41"/>
                  <a:gd name="T1" fmla="*/ 0 h 25"/>
                  <a:gd name="T2" fmla="*/ 41 w 41"/>
                  <a:gd name="T3" fmla="*/ 0 h 25"/>
                  <a:gd name="T4" fmla="*/ 28 w 41"/>
                  <a:gd name="T5" fmla="*/ 8 h 25"/>
                  <a:gd name="T6" fmla="*/ 18 w 41"/>
                  <a:gd name="T7" fmla="*/ 15 h 25"/>
                  <a:gd name="T8" fmla="*/ 9 w 41"/>
                  <a:gd name="T9" fmla="*/ 20 h 25"/>
                  <a:gd name="T10" fmla="*/ 0 w 41"/>
                  <a:gd name="T11" fmla="*/ 25 h 25"/>
                  <a:gd name="T12" fmla="*/ 0 w 41"/>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36" name="Freeform 319"/>
              <p:cNvSpPr>
                <a:spLocks/>
              </p:cNvSpPr>
              <p:nvPr>
                <p:custDataLst>
                  <p:tags r:id="rId220"/>
                </p:custDataLst>
              </p:nvPr>
            </p:nvSpPr>
            <p:spPr bwMode="auto">
              <a:xfrm>
                <a:off x="9977679" y="4726898"/>
                <a:ext cx="58120" cy="71545"/>
              </a:xfrm>
              <a:custGeom>
                <a:avLst/>
                <a:gdLst>
                  <a:gd name="T0" fmla="*/ 0 w 81"/>
                  <a:gd name="T1" fmla="*/ 31 h 31"/>
                  <a:gd name="T2" fmla="*/ 0 w 81"/>
                  <a:gd name="T3" fmla="*/ 22 h 31"/>
                  <a:gd name="T4" fmla="*/ 0 w 81"/>
                  <a:gd name="T5" fmla="*/ 13 h 31"/>
                  <a:gd name="T6" fmla="*/ 0 w 81"/>
                  <a:gd name="T7" fmla="*/ 10 h 31"/>
                  <a:gd name="T8" fmla="*/ 2 w 81"/>
                  <a:gd name="T9" fmla="*/ 8 h 31"/>
                  <a:gd name="T10" fmla="*/ 3 w 81"/>
                  <a:gd name="T11" fmla="*/ 6 h 31"/>
                  <a:gd name="T12" fmla="*/ 4 w 81"/>
                  <a:gd name="T13" fmla="*/ 4 h 31"/>
                  <a:gd name="T14" fmla="*/ 8 w 81"/>
                  <a:gd name="T15" fmla="*/ 2 h 31"/>
                  <a:gd name="T16" fmla="*/ 14 w 81"/>
                  <a:gd name="T17" fmla="*/ 0 h 31"/>
                  <a:gd name="T18" fmla="*/ 26 w 81"/>
                  <a:gd name="T19" fmla="*/ 1 h 31"/>
                  <a:gd name="T20" fmla="*/ 41 w 81"/>
                  <a:gd name="T21" fmla="*/ 1 h 31"/>
                  <a:gd name="T22" fmla="*/ 56 w 81"/>
                  <a:gd name="T23" fmla="*/ 1 h 31"/>
                  <a:gd name="T24" fmla="*/ 65 w 81"/>
                  <a:gd name="T25" fmla="*/ 1 h 31"/>
                  <a:gd name="T26" fmla="*/ 73 w 81"/>
                  <a:gd name="T27" fmla="*/ 1 h 31"/>
                  <a:gd name="T28" fmla="*/ 81 w 81"/>
                  <a:gd name="T29" fmla="*/ 1 h 31"/>
                  <a:gd name="T30" fmla="*/ 73 w 81"/>
                  <a:gd name="T31" fmla="*/ 6 h 31"/>
                  <a:gd name="T32" fmla="*/ 67 w 81"/>
                  <a:gd name="T33" fmla="*/ 10 h 31"/>
                  <a:gd name="T34" fmla="*/ 64 w 81"/>
                  <a:gd name="T35" fmla="*/ 14 h 31"/>
                  <a:gd name="T36" fmla="*/ 62 w 81"/>
                  <a:gd name="T37" fmla="*/ 18 h 31"/>
                  <a:gd name="T38" fmla="*/ 59 w 81"/>
                  <a:gd name="T39" fmla="*/ 21 h 31"/>
                  <a:gd name="T40" fmla="*/ 54 w 81"/>
                  <a:gd name="T41" fmla="*/ 23 h 31"/>
                  <a:gd name="T42" fmla="*/ 47 w 81"/>
                  <a:gd name="T43" fmla="*/ 25 h 31"/>
                  <a:gd name="T44" fmla="*/ 34 w 81"/>
                  <a:gd name="T45" fmla="*/ 25 h 31"/>
                  <a:gd name="T46" fmla="*/ 0 w 81"/>
                  <a:gd name="T4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37" name="Freeform 320"/>
              <p:cNvSpPr>
                <a:spLocks/>
              </p:cNvSpPr>
              <p:nvPr>
                <p:custDataLst>
                  <p:tags r:id="rId221"/>
                </p:custDataLst>
              </p:nvPr>
            </p:nvSpPr>
            <p:spPr bwMode="auto">
              <a:xfrm>
                <a:off x="10048434" y="4708502"/>
                <a:ext cx="63174" cy="71543"/>
              </a:xfrm>
              <a:custGeom>
                <a:avLst/>
                <a:gdLst>
                  <a:gd name="T0" fmla="*/ 2 w 89"/>
                  <a:gd name="T1" fmla="*/ 49 h 49"/>
                  <a:gd name="T2" fmla="*/ 89 w 89"/>
                  <a:gd name="T3" fmla="*/ 49 h 49"/>
                  <a:gd name="T4" fmla="*/ 78 w 89"/>
                  <a:gd name="T5" fmla="*/ 41 h 49"/>
                  <a:gd name="T6" fmla="*/ 68 w 89"/>
                  <a:gd name="T7" fmla="*/ 35 h 49"/>
                  <a:gd name="T8" fmla="*/ 57 w 89"/>
                  <a:gd name="T9" fmla="*/ 30 h 49"/>
                  <a:gd name="T10" fmla="*/ 46 w 89"/>
                  <a:gd name="T11" fmla="*/ 25 h 49"/>
                  <a:gd name="T12" fmla="*/ 36 w 89"/>
                  <a:gd name="T13" fmla="*/ 21 h 49"/>
                  <a:gd name="T14" fmla="*/ 26 w 89"/>
                  <a:gd name="T15" fmla="*/ 14 h 49"/>
                  <a:gd name="T16" fmla="*/ 16 w 89"/>
                  <a:gd name="T17" fmla="*/ 8 h 49"/>
                  <a:gd name="T18" fmla="*/ 9 w 89"/>
                  <a:gd name="T19" fmla="*/ 0 h 49"/>
                  <a:gd name="T20" fmla="*/ 4 w 89"/>
                  <a:gd name="T21" fmla="*/ 10 h 49"/>
                  <a:gd name="T22" fmla="*/ 1 w 89"/>
                  <a:gd name="T23" fmla="*/ 23 h 49"/>
                  <a:gd name="T24" fmla="*/ 0 w 89"/>
                  <a:gd name="T25" fmla="*/ 29 h 49"/>
                  <a:gd name="T26" fmla="*/ 0 w 89"/>
                  <a:gd name="T27" fmla="*/ 36 h 49"/>
                  <a:gd name="T28" fmla="*/ 0 w 89"/>
                  <a:gd name="T29" fmla="*/ 43 h 49"/>
                  <a:gd name="T30" fmla="*/ 2 w 89"/>
                  <a:gd name="T3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38" name="Freeform 321"/>
              <p:cNvSpPr>
                <a:spLocks/>
              </p:cNvSpPr>
              <p:nvPr>
                <p:custDataLst>
                  <p:tags r:id="rId222"/>
                </p:custDataLst>
              </p:nvPr>
            </p:nvSpPr>
            <p:spPr bwMode="auto">
              <a:xfrm>
                <a:off x="10131823" y="4720767"/>
                <a:ext cx="58119" cy="75632"/>
              </a:xfrm>
              <a:custGeom>
                <a:avLst/>
                <a:gdLst>
                  <a:gd name="T0" fmla="*/ 0 w 86"/>
                  <a:gd name="T1" fmla="*/ 21 h 46"/>
                  <a:gd name="T2" fmla="*/ 14 w 86"/>
                  <a:gd name="T3" fmla="*/ 26 h 46"/>
                  <a:gd name="T4" fmla="*/ 25 w 86"/>
                  <a:gd name="T5" fmla="*/ 29 h 46"/>
                  <a:gd name="T6" fmla="*/ 30 w 86"/>
                  <a:gd name="T7" fmla="*/ 30 h 46"/>
                  <a:gd name="T8" fmla="*/ 36 w 86"/>
                  <a:gd name="T9" fmla="*/ 30 h 46"/>
                  <a:gd name="T10" fmla="*/ 41 w 86"/>
                  <a:gd name="T11" fmla="*/ 29 h 46"/>
                  <a:gd name="T12" fmla="*/ 46 w 86"/>
                  <a:gd name="T13" fmla="*/ 27 h 46"/>
                  <a:gd name="T14" fmla="*/ 46 w 86"/>
                  <a:gd name="T15" fmla="*/ 36 h 46"/>
                  <a:gd name="T16" fmla="*/ 46 w 86"/>
                  <a:gd name="T17" fmla="*/ 46 h 46"/>
                  <a:gd name="T18" fmla="*/ 56 w 86"/>
                  <a:gd name="T19" fmla="*/ 45 h 46"/>
                  <a:gd name="T20" fmla="*/ 67 w 86"/>
                  <a:gd name="T21" fmla="*/ 43 h 46"/>
                  <a:gd name="T22" fmla="*/ 77 w 86"/>
                  <a:gd name="T23" fmla="*/ 40 h 46"/>
                  <a:gd name="T24" fmla="*/ 86 w 86"/>
                  <a:gd name="T25" fmla="*/ 40 h 46"/>
                  <a:gd name="T26" fmla="*/ 83 w 86"/>
                  <a:gd name="T27" fmla="*/ 32 h 46"/>
                  <a:gd name="T28" fmla="*/ 80 w 86"/>
                  <a:gd name="T29" fmla="*/ 25 h 46"/>
                  <a:gd name="T30" fmla="*/ 74 w 86"/>
                  <a:gd name="T31" fmla="*/ 19 h 46"/>
                  <a:gd name="T32" fmla="*/ 70 w 86"/>
                  <a:gd name="T33" fmla="*/ 14 h 46"/>
                  <a:gd name="T34" fmla="*/ 64 w 86"/>
                  <a:gd name="T35" fmla="*/ 9 h 46"/>
                  <a:gd name="T36" fmla="*/ 58 w 86"/>
                  <a:gd name="T37" fmla="*/ 6 h 46"/>
                  <a:gd name="T38" fmla="*/ 51 w 86"/>
                  <a:gd name="T39" fmla="*/ 3 h 46"/>
                  <a:gd name="T40" fmla="*/ 46 w 86"/>
                  <a:gd name="T41" fmla="*/ 1 h 46"/>
                  <a:gd name="T42" fmla="*/ 39 w 86"/>
                  <a:gd name="T43" fmla="*/ 0 h 46"/>
                  <a:gd name="T44" fmla="*/ 33 w 86"/>
                  <a:gd name="T45" fmla="*/ 0 h 46"/>
                  <a:gd name="T46" fmla="*/ 26 w 86"/>
                  <a:gd name="T47" fmla="*/ 1 h 46"/>
                  <a:gd name="T48" fmla="*/ 19 w 86"/>
                  <a:gd name="T49" fmla="*/ 3 h 46"/>
                  <a:gd name="T50" fmla="*/ 14 w 86"/>
                  <a:gd name="T51" fmla="*/ 6 h 46"/>
                  <a:gd name="T52" fmla="*/ 8 w 86"/>
                  <a:gd name="T53" fmla="*/ 10 h 46"/>
                  <a:gd name="T54" fmla="*/ 4 w 86"/>
                  <a:gd name="T55" fmla="*/ 15 h 46"/>
                  <a:gd name="T56" fmla="*/ 0 w 86"/>
                  <a:gd name="T57"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39" name="Freeform 322"/>
              <p:cNvSpPr>
                <a:spLocks/>
              </p:cNvSpPr>
              <p:nvPr>
                <p:custDataLst>
                  <p:tags r:id="rId223"/>
                </p:custDataLst>
              </p:nvPr>
            </p:nvSpPr>
            <p:spPr bwMode="auto">
              <a:xfrm>
                <a:off x="10215211" y="4726898"/>
                <a:ext cx="40431" cy="71545"/>
              </a:xfrm>
              <a:custGeom>
                <a:avLst/>
                <a:gdLst>
                  <a:gd name="T0" fmla="*/ 0 w 59"/>
                  <a:gd name="T1" fmla="*/ 0 h 18"/>
                  <a:gd name="T2" fmla="*/ 0 w 59"/>
                  <a:gd name="T3" fmla="*/ 18 h 18"/>
                  <a:gd name="T4" fmla="*/ 39 w 59"/>
                  <a:gd name="T5" fmla="*/ 18 h 18"/>
                  <a:gd name="T6" fmla="*/ 59 w 59"/>
                  <a:gd name="T7" fmla="*/ 6 h 18"/>
                  <a:gd name="T8" fmla="*/ 51 w 59"/>
                  <a:gd name="T9" fmla="*/ 5 h 18"/>
                  <a:gd name="T10" fmla="*/ 45 w 59"/>
                  <a:gd name="T11" fmla="*/ 4 h 18"/>
                  <a:gd name="T12" fmla="*/ 37 w 59"/>
                  <a:gd name="T13" fmla="*/ 5 h 18"/>
                  <a:gd name="T14" fmla="*/ 29 w 59"/>
                  <a:gd name="T15" fmla="*/ 6 h 18"/>
                  <a:gd name="T16" fmla="*/ 22 w 59"/>
                  <a:gd name="T17" fmla="*/ 6 h 18"/>
                  <a:gd name="T18" fmla="*/ 14 w 59"/>
                  <a:gd name="T19" fmla="*/ 5 h 18"/>
                  <a:gd name="T20" fmla="*/ 7 w 59"/>
                  <a:gd name="T21" fmla="*/ 4 h 18"/>
                  <a:gd name="T22" fmla="*/ 0 w 59"/>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40" name="Freeform 323"/>
              <p:cNvSpPr>
                <a:spLocks/>
              </p:cNvSpPr>
              <p:nvPr>
                <p:custDataLst>
                  <p:tags r:id="rId224"/>
                </p:custDataLst>
              </p:nvPr>
            </p:nvSpPr>
            <p:spPr bwMode="auto">
              <a:xfrm>
                <a:off x="10331451" y="4716678"/>
                <a:ext cx="2528" cy="71543"/>
              </a:xfrm>
              <a:custGeom>
                <a:avLst/>
                <a:gdLst>
                  <a:gd name="T0" fmla="*/ 4 w 4"/>
                  <a:gd name="T1" fmla="*/ 19 h 19"/>
                  <a:gd name="T2" fmla="*/ 4 w 4"/>
                  <a:gd name="T3" fmla="*/ 0 h 19"/>
                  <a:gd name="T4" fmla="*/ 2 w 4"/>
                  <a:gd name="T5" fmla="*/ 1 h 19"/>
                  <a:gd name="T6" fmla="*/ 1 w 4"/>
                  <a:gd name="T7" fmla="*/ 3 h 19"/>
                  <a:gd name="T8" fmla="*/ 0 w 4"/>
                  <a:gd name="T9" fmla="*/ 6 h 19"/>
                  <a:gd name="T10" fmla="*/ 0 w 4"/>
                  <a:gd name="T11" fmla="*/ 10 h 19"/>
                  <a:gd name="T12" fmla="*/ 0 w 4"/>
                  <a:gd name="T13" fmla="*/ 14 h 19"/>
                  <a:gd name="T14" fmla="*/ 1 w 4"/>
                  <a:gd name="T15" fmla="*/ 16 h 19"/>
                  <a:gd name="T16" fmla="*/ 2 w 4"/>
                  <a:gd name="T17" fmla="*/ 19 h 19"/>
                  <a:gd name="T18" fmla="*/ 4 w 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41" name="Freeform 324"/>
              <p:cNvSpPr>
                <a:spLocks/>
              </p:cNvSpPr>
              <p:nvPr>
                <p:custDataLst>
                  <p:tags r:id="rId225"/>
                </p:custDataLst>
              </p:nvPr>
            </p:nvSpPr>
            <p:spPr bwMode="auto">
              <a:xfrm>
                <a:off x="9654231" y="4477517"/>
                <a:ext cx="32851" cy="75633"/>
              </a:xfrm>
              <a:custGeom>
                <a:avLst/>
                <a:gdLst>
                  <a:gd name="T0" fmla="*/ 0 w 46"/>
                  <a:gd name="T1" fmla="*/ 50 h 50"/>
                  <a:gd name="T2" fmla="*/ 7 w 46"/>
                  <a:gd name="T3" fmla="*/ 0 h 50"/>
                  <a:gd name="T4" fmla="*/ 23 w 46"/>
                  <a:gd name="T5" fmla="*/ 8 h 50"/>
                  <a:gd name="T6" fmla="*/ 34 w 46"/>
                  <a:gd name="T7" fmla="*/ 14 h 50"/>
                  <a:gd name="T8" fmla="*/ 37 w 46"/>
                  <a:gd name="T9" fmla="*/ 18 h 50"/>
                  <a:gd name="T10" fmla="*/ 41 w 46"/>
                  <a:gd name="T11" fmla="*/ 22 h 50"/>
                  <a:gd name="T12" fmla="*/ 44 w 46"/>
                  <a:gd name="T13" fmla="*/ 30 h 50"/>
                  <a:gd name="T14" fmla="*/ 46 w 46"/>
                  <a:gd name="T15" fmla="*/ 38 h 50"/>
                  <a:gd name="T16" fmla="*/ 34 w 46"/>
                  <a:gd name="T17" fmla="*/ 42 h 50"/>
                  <a:gd name="T18" fmla="*/ 21 w 46"/>
                  <a:gd name="T19" fmla="*/ 46 h 50"/>
                  <a:gd name="T20" fmla="*/ 8 w 46"/>
                  <a:gd name="T21" fmla="*/ 49 h 50"/>
                  <a:gd name="T22" fmla="*/ 0 w 46"/>
                  <a:gd name="T2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42" name="Freeform 325"/>
              <p:cNvSpPr>
                <a:spLocks/>
              </p:cNvSpPr>
              <p:nvPr>
                <p:custDataLst>
                  <p:tags r:id="rId226"/>
                </p:custDataLst>
              </p:nvPr>
            </p:nvSpPr>
            <p:spPr bwMode="auto">
              <a:xfrm>
                <a:off x="9568315" y="4442767"/>
                <a:ext cx="48013" cy="75632"/>
              </a:xfrm>
              <a:custGeom>
                <a:avLst/>
                <a:gdLst>
                  <a:gd name="T0" fmla="*/ 0 w 66"/>
                  <a:gd name="T1" fmla="*/ 0 h 80"/>
                  <a:gd name="T2" fmla="*/ 10 w 66"/>
                  <a:gd name="T3" fmla="*/ 0 h 80"/>
                  <a:gd name="T4" fmla="*/ 18 w 66"/>
                  <a:gd name="T5" fmla="*/ 0 h 80"/>
                  <a:gd name="T6" fmla="*/ 26 w 66"/>
                  <a:gd name="T7" fmla="*/ 0 h 80"/>
                  <a:gd name="T8" fmla="*/ 33 w 66"/>
                  <a:gd name="T9" fmla="*/ 0 h 80"/>
                  <a:gd name="T10" fmla="*/ 33 w 66"/>
                  <a:gd name="T11" fmla="*/ 7 h 80"/>
                  <a:gd name="T12" fmla="*/ 34 w 66"/>
                  <a:gd name="T13" fmla="*/ 14 h 80"/>
                  <a:gd name="T14" fmla="*/ 36 w 66"/>
                  <a:gd name="T15" fmla="*/ 21 h 80"/>
                  <a:gd name="T16" fmla="*/ 38 w 66"/>
                  <a:gd name="T17" fmla="*/ 27 h 80"/>
                  <a:gd name="T18" fmla="*/ 44 w 66"/>
                  <a:gd name="T19" fmla="*/ 36 h 80"/>
                  <a:gd name="T20" fmla="*/ 49 w 66"/>
                  <a:gd name="T21" fmla="*/ 45 h 80"/>
                  <a:gd name="T22" fmla="*/ 56 w 66"/>
                  <a:gd name="T23" fmla="*/ 52 h 80"/>
                  <a:gd name="T24" fmla="*/ 61 w 66"/>
                  <a:gd name="T25" fmla="*/ 60 h 80"/>
                  <a:gd name="T26" fmla="*/ 62 w 66"/>
                  <a:gd name="T27" fmla="*/ 65 h 80"/>
                  <a:gd name="T28" fmla="*/ 65 w 66"/>
                  <a:gd name="T29" fmla="*/ 69 h 80"/>
                  <a:gd name="T30" fmla="*/ 66 w 66"/>
                  <a:gd name="T31" fmla="*/ 75 h 80"/>
                  <a:gd name="T32" fmla="*/ 66 w 66"/>
                  <a:gd name="T33" fmla="*/ 80 h 80"/>
                  <a:gd name="T34" fmla="*/ 0 w 66"/>
                  <a:gd name="T35" fmla="*/ 18 h 80"/>
                  <a:gd name="T36" fmla="*/ 0 w 66"/>
                  <a:gd name="T3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43" name="Freeform 326"/>
              <p:cNvSpPr>
                <a:spLocks/>
              </p:cNvSpPr>
              <p:nvPr>
                <p:custDataLst>
                  <p:tags r:id="rId227"/>
                </p:custDataLst>
              </p:nvPr>
            </p:nvSpPr>
            <p:spPr bwMode="auto">
              <a:xfrm>
                <a:off x="9305514" y="4422326"/>
                <a:ext cx="12635" cy="73588"/>
              </a:xfrm>
              <a:custGeom>
                <a:avLst/>
                <a:gdLst>
                  <a:gd name="T0" fmla="*/ 20 w 20"/>
                  <a:gd name="T1" fmla="*/ 48 h 48"/>
                  <a:gd name="T2" fmla="*/ 20 w 20"/>
                  <a:gd name="T3" fmla="*/ 39 h 48"/>
                  <a:gd name="T4" fmla="*/ 19 w 20"/>
                  <a:gd name="T5" fmla="*/ 32 h 48"/>
                  <a:gd name="T6" fmla="*/ 16 w 20"/>
                  <a:gd name="T7" fmla="*/ 25 h 48"/>
                  <a:gd name="T8" fmla="*/ 14 w 20"/>
                  <a:gd name="T9" fmla="*/ 19 h 48"/>
                  <a:gd name="T10" fmla="*/ 12 w 20"/>
                  <a:gd name="T11" fmla="*/ 14 h 48"/>
                  <a:gd name="T12" fmla="*/ 9 w 20"/>
                  <a:gd name="T13" fmla="*/ 9 h 48"/>
                  <a:gd name="T14" fmla="*/ 4 w 20"/>
                  <a:gd name="T15" fmla="*/ 4 h 48"/>
                  <a:gd name="T16" fmla="*/ 0 w 20"/>
                  <a:gd name="T17" fmla="*/ 0 h 48"/>
                  <a:gd name="T18" fmla="*/ 0 w 20"/>
                  <a:gd name="T19" fmla="*/ 8 h 48"/>
                  <a:gd name="T20" fmla="*/ 2 w 20"/>
                  <a:gd name="T21" fmla="*/ 17 h 48"/>
                  <a:gd name="T22" fmla="*/ 4 w 20"/>
                  <a:gd name="T23" fmla="*/ 24 h 48"/>
                  <a:gd name="T24" fmla="*/ 8 w 20"/>
                  <a:gd name="T25" fmla="*/ 31 h 48"/>
                  <a:gd name="T26" fmla="*/ 14 w 20"/>
                  <a:gd name="T27" fmla="*/ 41 h 48"/>
                  <a:gd name="T28" fmla="*/ 20 w 20"/>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44" name="Line 327" descr="Horizontal dunkel"/>
              <p:cNvSpPr>
                <a:spLocks noChangeShapeType="1"/>
              </p:cNvSpPr>
              <p:nvPr>
                <p:custDataLst>
                  <p:tags r:id="rId228"/>
                </p:custDataLst>
              </p:nvPr>
            </p:nvSpPr>
            <p:spPr bwMode="auto">
              <a:xfrm>
                <a:off x="9345945" y="4469340"/>
                <a:ext cx="7582" cy="8176"/>
              </a:xfrm>
              <a:prstGeom prst="line">
                <a:avLst/>
              </a:prstGeom>
              <a:no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245" name="Freeform 328"/>
              <p:cNvSpPr>
                <a:spLocks/>
              </p:cNvSpPr>
              <p:nvPr>
                <p:custDataLst>
                  <p:tags r:id="rId229"/>
                </p:custDataLst>
              </p:nvPr>
            </p:nvSpPr>
            <p:spPr bwMode="auto">
              <a:xfrm>
                <a:off x="9340891" y="4469340"/>
                <a:ext cx="12635" cy="73588"/>
              </a:xfrm>
              <a:custGeom>
                <a:avLst/>
                <a:gdLst>
                  <a:gd name="T0" fmla="*/ 20 w 20"/>
                  <a:gd name="T1" fmla="*/ 12 h 12"/>
                  <a:gd name="T2" fmla="*/ 20 w 20"/>
                  <a:gd name="T3" fmla="*/ 8 h 12"/>
                  <a:gd name="T4" fmla="*/ 18 w 20"/>
                  <a:gd name="T5" fmla="*/ 5 h 12"/>
                  <a:gd name="T6" fmla="*/ 15 w 20"/>
                  <a:gd name="T7" fmla="*/ 3 h 12"/>
                  <a:gd name="T8" fmla="*/ 13 w 20"/>
                  <a:gd name="T9" fmla="*/ 2 h 12"/>
                  <a:gd name="T10" fmla="*/ 7 w 20"/>
                  <a:gd name="T11" fmla="*/ 0 h 12"/>
                  <a:gd name="T12" fmla="*/ 0 w 2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46" name="Freeform 329"/>
              <p:cNvSpPr>
                <a:spLocks/>
              </p:cNvSpPr>
              <p:nvPr>
                <p:custDataLst>
                  <p:tags r:id="rId230"/>
                </p:custDataLst>
              </p:nvPr>
            </p:nvSpPr>
            <p:spPr bwMode="auto">
              <a:xfrm>
                <a:off x="9184221" y="4269017"/>
                <a:ext cx="35377" cy="73588"/>
              </a:xfrm>
              <a:custGeom>
                <a:avLst/>
                <a:gdLst>
                  <a:gd name="T0" fmla="*/ 7 w 53"/>
                  <a:gd name="T1" fmla="*/ 0 h 30"/>
                  <a:gd name="T2" fmla="*/ 11 w 53"/>
                  <a:gd name="T3" fmla="*/ 4 h 30"/>
                  <a:gd name="T4" fmla="*/ 23 w 53"/>
                  <a:gd name="T5" fmla="*/ 13 h 30"/>
                  <a:gd name="T6" fmla="*/ 37 w 53"/>
                  <a:gd name="T7" fmla="*/ 23 h 30"/>
                  <a:gd name="T8" fmla="*/ 46 w 53"/>
                  <a:gd name="T9" fmla="*/ 30 h 30"/>
                  <a:gd name="T10" fmla="*/ 49 w 53"/>
                  <a:gd name="T11" fmla="*/ 18 h 30"/>
                  <a:gd name="T12" fmla="*/ 53 w 53"/>
                  <a:gd name="T13" fmla="*/ 6 h 30"/>
                  <a:gd name="T14" fmla="*/ 37 w 53"/>
                  <a:gd name="T15" fmla="*/ 5 h 30"/>
                  <a:gd name="T16" fmla="*/ 26 w 53"/>
                  <a:gd name="T17" fmla="*/ 3 h 30"/>
                  <a:gd name="T18" fmla="*/ 21 w 53"/>
                  <a:gd name="T19" fmla="*/ 3 h 30"/>
                  <a:gd name="T20" fmla="*/ 15 w 53"/>
                  <a:gd name="T21" fmla="*/ 3 h 30"/>
                  <a:gd name="T22" fmla="*/ 9 w 53"/>
                  <a:gd name="T23" fmla="*/ 4 h 30"/>
                  <a:gd name="T24" fmla="*/ 0 w 53"/>
                  <a:gd name="T25" fmla="*/ 6 h 30"/>
                  <a:gd name="T26" fmla="*/ 7 w 53"/>
                  <a:gd name="T2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47" name="Freeform 330"/>
              <p:cNvSpPr>
                <a:spLocks/>
              </p:cNvSpPr>
              <p:nvPr>
                <p:custDataLst>
                  <p:tags r:id="rId231"/>
                </p:custDataLst>
              </p:nvPr>
            </p:nvSpPr>
            <p:spPr bwMode="auto">
              <a:xfrm>
                <a:off x="10025692" y="4737120"/>
                <a:ext cx="17688" cy="73588"/>
              </a:xfrm>
              <a:custGeom>
                <a:avLst/>
                <a:gdLst>
                  <a:gd name="T0" fmla="*/ 0 w 33"/>
                  <a:gd name="T1" fmla="*/ 6 h 31"/>
                  <a:gd name="T2" fmla="*/ 4 w 33"/>
                  <a:gd name="T3" fmla="*/ 21 h 31"/>
                  <a:gd name="T4" fmla="*/ 7 w 33"/>
                  <a:gd name="T5" fmla="*/ 31 h 31"/>
                  <a:gd name="T6" fmla="*/ 22 w 33"/>
                  <a:gd name="T7" fmla="*/ 31 h 31"/>
                  <a:gd name="T8" fmla="*/ 33 w 33"/>
                  <a:gd name="T9" fmla="*/ 31 h 31"/>
                  <a:gd name="T10" fmla="*/ 33 w 33"/>
                  <a:gd name="T11" fmla="*/ 0 h 31"/>
                  <a:gd name="T12" fmla="*/ 27 w 33"/>
                  <a:gd name="T13" fmla="*/ 0 h 31"/>
                  <a:gd name="T14" fmla="*/ 19 w 33"/>
                  <a:gd name="T15" fmla="*/ 0 h 31"/>
                  <a:gd name="T16" fmla="*/ 10 w 33"/>
                  <a:gd name="T17" fmla="*/ 0 h 31"/>
                  <a:gd name="T18" fmla="*/ 0 w 33"/>
                  <a:gd name="T19" fmla="*/ 0 h 31"/>
                  <a:gd name="T20" fmla="*/ 0 w 33"/>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48" name="Freeform 331"/>
              <p:cNvSpPr>
                <a:spLocks/>
              </p:cNvSpPr>
              <p:nvPr>
                <p:custDataLst>
                  <p:tags r:id="rId232"/>
                </p:custDataLst>
              </p:nvPr>
            </p:nvSpPr>
            <p:spPr bwMode="auto">
              <a:xfrm>
                <a:off x="10846946" y="4681928"/>
                <a:ext cx="45485" cy="71545"/>
              </a:xfrm>
              <a:custGeom>
                <a:avLst/>
                <a:gdLst>
                  <a:gd name="T0" fmla="*/ 19 w 65"/>
                  <a:gd name="T1" fmla="*/ 68 h 68"/>
                  <a:gd name="T2" fmla="*/ 16 w 65"/>
                  <a:gd name="T3" fmla="*/ 68 h 68"/>
                  <a:gd name="T4" fmla="*/ 14 w 65"/>
                  <a:gd name="T5" fmla="*/ 66 h 68"/>
                  <a:gd name="T6" fmla="*/ 11 w 65"/>
                  <a:gd name="T7" fmla="*/ 64 h 68"/>
                  <a:gd name="T8" fmla="*/ 7 w 65"/>
                  <a:gd name="T9" fmla="*/ 61 h 68"/>
                  <a:gd name="T10" fmla="*/ 4 w 65"/>
                  <a:gd name="T11" fmla="*/ 59 h 68"/>
                  <a:gd name="T12" fmla="*/ 2 w 65"/>
                  <a:gd name="T13" fmla="*/ 55 h 68"/>
                  <a:gd name="T14" fmla="*/ 0 w 65"/>
                  <a:gd name="T15" fmla="*/ 52 h 68"/>
                  <a:gd name="T16" fmla="*/ 0 w 65"/>
                  <a:gd name="T17" fmla="*/ 49 h 68"/>
                  <a:gd name="T18" fmla="*/ 0 w 65"/>
                  <a:gd name="T19" fmla="*/ 38 h 68"/>
                  <a:gd name="T20" fmla="*/ 2 w 65"/>
                  <a:gd name="T21" fmla="*/ 29 h 68"/>
                  <a:gd name="T22" fmla="*/ 5 w 65"/>
                  <a:gd name="T23" fmla="*/ 21 h 68"/>
                  <a:gd name="T24" fmla="*/ 9 w 65"/>
                  <a:gd name="T25" fmla="*/ 14 h 68"/>
                  <a:gd name="T26" fmla="*/ 15 w 65"/>
                  <a:gd name="T27" fmla="*/ 8 h 68"/>
                  <a:gd name="T28" fmla="*/ 22 w 65"/>
                  <a:gd name="T29" fmla="*/ 4 h 68"/>
                  <a:gd name="T30" fmla="*/ 30 w 65"/>
                  <a:gd name="T31" fmla="*/ 2 h 68"/>
                  <a:gd name="T32" fmla="*/ 39 w 65"/>
                  <a:gd name="T33" fmla="*/ 0 h 68"/>
                  <a:gd name="T34" fmla="*/ 52 w 65"/>
                  <a:gd name="T35" fmla="*/ 0 h 68"/>
                  <a:gd name="T36" fmla="*/ 65 w 65"/>
                  <a:gd name="T37" fmla="*/ 0 h 68"/>
                  <a:gd name="T38" fmla="*/ 65 w 65"/>
                  <a:gd name="T39" fmla="*/ 43 h 68"/>
                  <a:gd name="T40" fmla="*/ 56 w 65"/>
                  <a:gd name="T41" fmla="*/ 52 h 68"/>
                  <a:gd name="T42" fmla="*/ 45 w 65"/>
                  <a:gd name="T43" fmla="*/ 61 h 68"/>
                  <a:gd name="T44" fmla="*/ 39 w 65"/>
                  <a:gd name="T45" fmla="*/ 64 h 68"/>
                  <a:gd name="T46" fmla="*/ 34 w 65"/>
                  <a:gd name="T47" fmla="*/ 66 h 68"/>
                  <a:gd name="T48" fmla="*/ 27 w 65"/>
                  <a:gd name="T49" fmla="*/ 68 h 68"/>
                  <a:gd name="T50" fmla="*/ 19 w 65"/>
                  <a:gd name="T5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49" name="Freeform 332"/>
              <p:cNvSpPr>
                <a:spLocks/>
              </p:cNvSpPr>
              <p:nvPr>
                <p:custDataLst>
                  <p:tags r:id="rId233"/>
                </p:custDataLst>
              </p:nvPr>
            </p:nvSpPr>
            <p:spPr bwMode="auto">
              <a:xfrm>
                <a:off x="9156425" y="4144327"/>
                <a:ext cx="437159" cy="474234"/>
              </a:xfrm>
              <a:custGeom>
                <a:avLst/>
                <a:gdLst>
                  <a:gd name="T0" fmla="*/ 502 w 625"/>
                  <a:gd name="T1" fmla="*/ 337 h 694"/>
                  <a:gd name="T2" fmla="*/ 484 w 625"/>
                  <a:gd name="T3" fmla="*/ 341 h 694"/>
                  <a:gd name="T4" fmla="*/ 479 w 625"/>
                  <a:gd name="T5" fmla="*/ 382 h 694"/>
                  <a:gd name="T6" fmla="*/ 515 w 625"/>
                  <a:gd name="T7" fmla="*/ 404 h 694"/>
                  <a:gd name="T8" fmla="*/ 534 w 625"/>
                  <a:gd name="T9" fmla="*/ 405 h 694"/>
                  <a:gd name="T10" fmla="*/ 550 w 625"/>
                  <a:gd name="T11" fmla="*/ 424 h 694"/>
                  <a:gd name="T12" fmla="*/ 560 w 625"/>
                  <a:gd name="T13" fmla="*/ 459 h 694"/>
                  <a:gd name="T14" fmla="*/ 572 w 625"/>
                  <a:gd name="T15" fmla="*/ 474 h 694"/>
                  <a:gd name="T16" fmla="*/ 588 w 625"/>
                  <a:gd name="T17" fmla="*/ 483 h 694"/>
                  <a:gd name="T18" fmla="*/ 614 w 625"/>
                  <a:gd name="T19" fmla="*/ 487 h 694"/>
                  <a:gd name="T20" fmla="*/ 625 w 625"/>
                  <a:gd name="T21" fmla="*/ 505 h 694"/>
                  <a:gd name="T22" fmla="*/ 625 w 625"/>
                  <a:gd name="T23" fmla="*/ 539 h 694"/>
                  <a:gd name="T24" fmla="*/ 618 w 625"/>
                  <a:gd name="T25" fmla="*/ 603 h 694"/>
                  <a:gd name="T26" fmla="*/ 611 w 625"/>
                  <a:gd name="T27" fmla="*/ 672 h 694"/>
                  <a:gd name="T28" fmla="*/ 562 w 625"/>
                  <a:gd name="T29" fmla="*/ 693 h 694"/>
                  <a:gd name="T30" fmla="*/ 539 w 625"/>
                  <a:gd name="T31" fmla="*/ 693 h 694"/>
                  <a:gd name="T32" fmla="*/ 394 w 625"/>
                  <a:gd name="T33" fmla="*/ 564 h 694"/>
                  <a:gd name="T34" fmla="*/ 397 w 625"/>
                  <a:gd name="T35" fmla="*/ 552 h 694"/>
                  <a:gd name="T36" fmla="*/ 394 w 625"/>
                  <a:gd name="T37" fmla="*/ 539 h 694"/>
                  <a:gd name="T38" fmla="*/ 338 w 625"/>
                  <a:gd name="T39" fmla="*/ 488 h 694"/>
                  <a:gd name="T40" fmla="*/ 305 w 625"/>
                  <a:gd name="T41" fmla="*/ 453 h 694"/>
                  <a:gd name="T42" fmla="*/ 293 w 625"/>
                  <a:gd name="T43" fmla="*/ 419 h 694"/>
                  <a:gd name="T44" fmla="*/ 291 w 625"/>
                  <a:gd name="T45" fmla="*/ 381 h 694"/>
                  <a:gd name="T46" fmla="*/ 285 w 625"/>
                  <a:gd name="T47" fmla="*/ 360 h 694"/>
                  <a:gd name="T48" fmla="*/ 268 w 625"/>
                  <a:gd name="T49" fmla="*/ 342 h 694"/>
                  <a:gd name="T50" fmla="*/ 241 w 625"/>
                  <a:gd name="T51" fmla="*/ 310 h 694"/>
                  <a:gd name="T52" fmla="*/ 224 w 625"/>
                  <a:gd name="T53" fmla="*/ 269 h 694"/>
                  <a:gd name="T54" fmla="*/ 213 w 625"/>
                  <a:gd name="T55" fmla="*/ 238 h 694"/>
                  <a:gd name="T56" fmla="*/ 190 w 625"/>
                  <a:gd name="T57" fmla="*/ 212 h 694"/>
                  <a:gd name="T58" fmla="*/ 150 w 625"/>
                  <a:gd name="T59" fmla="*/ 171 h 694"/>
                  <a:gd name="T60" fmla="*/ 136 w 625"/>
                  <a:gd name="T61" fmla="*/ 146 h 694"/>
                  <a:gd name="T62" fmla="*/ 112 w 625"/>
                  <a:gd name="T63" fmla="*/ 132 h 694"/>
                  <a:gd name="T64" fmla="*/ 80 w 625"/>
                  <a:gd name="T65" fmla="*/ 113 h 694"/>
                  <a:gd name="T66" fmla="*/ 49 w 625"/>
                  <a:gd name="T67" fmla="*/ 85 h 694"/>
                  <a:gd name="T68" fmla="*/ 23 w 625"/>
                  <a:gd name="T69" fmla="*/ 51 h 694"/>
                  <a:gd name="T70" fmla="*/ 5 w 625"/>
                  <a:gd name="T71" fmla="*/ 19 h 694"/>
                  <a:gd name="T72" fmla="*/ 10 w 625"/>
                  <a:gd name="T73" fmla="*/ 4 h 694"/>
                  <a:gd name="T74" fmla="*/ 37 w 625"/>
                  <a:gd name="T75" fmla="*/ 13 h 694"/>
                  <a:gd name="T76" fmla="*/ 84 w 625"/>
                  <a:gd name="T77" fmla="*/ 16 h 694"/>
                  <a:gd name="T78" fmla="*/ 116 w 625"/>
                  <a:gd name="T79" fmla="*/ 20 h 694"/>
                  <a:gd name="T80" fmla="*/ 138 w 625"/>
                  <a:gd name="T81" fmla="*/ 27 h 694"/>
                  <a:gd name="T82" fmla="*/ 156 w 625"/>
                  <a:gd name="T83" fmla="*/ 42 h 694"/>
                  <a:gd name="T84" fmla="*/ 204 w 625"/>
                  <a:gd name="T85" fmla="*/ 109 h 694"/>
                  <a:gd name="T86" fmla="*/ 254 w 625"/>
                  <a:gd name="T87" fmla="*/ 163 h 694"/>
                  <a:gd name="T88" fmla="*/ 299 w 625"/>
                  <a:gd name="T89" fmla="*/ 202 h 694"/>
                  <a:gd name="T90" fmla="*/ 329 w 625"/>
                  <a:gd name="T91" fmla="*/ 219 h 694"/>
                  <a:gd name="T92" fmla="*/ 366 w 625"/>
                  <a:gd name="T93" fmla="*/ 227 h 694"/>
                  <a:gd name="T94" fmla="*/ 388 w 625"/>
                  <a:gd name="T95" fmla="*/ 230 h 694"/>
                  <a:gd name="T96" fmla="*/ 401 w 625"/>
                  <a:gd name="T97" fmla="*/ 241 h 694"/>
                  <a:gd name="T98" fmla="*/ 416 w 625"/>
                  <a:gd name="T99" fmla="*/ 260 h 694"/>
                  <a:gd name="T100" fmla="*/ 427 w 625"/>
                  <a:gd name="T101" fmla="*/ 26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50" name="Freeform 333"/>
              <p:cNvSpPr>
                <a:spLocks/>
              </p:cNvSpPr>
              <p:nvPr>
                <p:custDataLst>
                  <p:tags r:id="rId234"/>
                </p:custDataLst>
              </p:nvPr>
            </p:nvSpPr>
            <p:spPr bwMode="auto">
              <a:xfrm>
                <a:off x="9699716" y="4207694"/>
                <a:ext cx="404310" cy="331146"/>
              </a:xfrm>
              <a:custGeom>
                <a:avLst/>
                <a:gdLst>
                  <a:gd name="T0" fmla="*/ 516 w 585"/>
                  <a:gd name="T1" fmla="*/ 28 h 493"/>
                  <a:gd name="T2" fmla="*/ 495 w 585"/>
                  <a:gd name="T3" fmla="*/ 55 h 493"/>
                  <a:gd name="T4" fmla="*/ 512 w 585"/>
                  <a:gd name="T5" fmla="*/ 93 h 493"/>
                  <a:gd name="T6" fmla="*/ 534 w 585"/>
                  <a:gd name="T7" fmla="*/ 130 h 493"/>
                  <a:gd name="T8" fmla="*/ 573 w 585"/>
                  <a:gd name="T9" fmla="*/ 177 h 493"/>
                  <a:gd name="T10" fmla="*/ 580 w 585"/>
                  <a:gd name="T11" fmla="*/ 205 h 493"/>
                  <a:gd name="T12" fmla="*/ 547 w 585"/>
                  <a:gd name="T13" fmla="*/ 204 h 493"/>
                  <a:gd name="T14" fmla="*/ 516 w 585"/>
                  <a:gd name="T15" fmla="*/ 233 h 493"/>
                  <a:gd name="T16" fmla="*/ 506 w 585"/>
                  <a:gd name="T17" fmla="*/ 246 h 493"/>
                  <a:gd name="T18" fmla="*/ 518 w 585"/>
                  <a:gd name="T19" fmla="*/ 271 h 493"/>
                  <a:gd name="T20" fmla="*/ 525 w 585"/>
                  <a:gd name="T21" fmla="*/ 294 h 493"/>
                  <a:gd name="T22" fmla="*/ 505 w 585"/>
                  <a:gd name="T23" fmla="*/ 308 h 493"/>
                  <a:gd name="T24" fmla="*/ 459 w 585"/>
                  <a:gd name="T25" fmla="*/ 323 h 493"/>
                  <a:gd name="T26" fmla="*/ 443 w 585"/>
                  <a:gd name="T27" fmla="*/ 354 h 493"/>
                  <a:gd name="T28" fmla="*/ 445 w 585"/>
                  <a:gd name="T29" fmla="*/ 415 h 493"/>
                  <a:gd name="T30" fmla="*/ 430 w 585"/>
                  <a:gd name="T31" fmla="*/ 454 h 493"/>
                  <a:gd name="T32" fmla="*/ 400 w 585"/>
                  <a:gd name="T33" fmla="*/ 472 h 493"/>
                  <a:gd name="T34" fmla="*/ 370 w 585"/>
                  <a:gd name="T35" fmla="*/ 488 h 493"/>
                  <a:gd name="T36" fmla="*/ 341 w 585"/>
                  <a:gd name="T37" fmla="*/ 493 h 493"/>
                  <a:gd name="T38" fmla="*/ 329 w 585"/>
                  <a:gd name="T39" fmla="*/ 487 h 493"/>
                  <a:gd name="T40" fmla="*/ 327 w 585"/>
                  <a:gd name="T41" fmla="*/ 471 h 493"/>
                  <a:gd name="T42" fmla="*/ 304 w 585"/>
                  <a:gd name="T43" fmla="*/ 451 h 493"/>
                  <a:gd name="T44" fmla="*/ 251 w 585"/>
                  <a:gd name="T45" fmla="*/ 454 h 493"/>
                  <a:gd name="T46" fmla="*/ 219 w 585"/>
                  <a:gd name="T47" fmla="*/ 462 h 493"/>
                  <a:gd name="T48" fmla="*/ 176 w 585"/>
                  <a:gd name="T49" fmla="*/ 440 h 493"/>
                  <a:gd name="T50" fmla="*/ 122 w 585"/>
                  <a:gd name="T51" fmla="*/ 436 h 493"/>
                  <a:gd name="T52" fmla="*/ 95 w 585"/>
                  <a:gd name="T53" fmla="*/ 429 h 493"/>
                  <a:gd name="T54" fmla="*/ 81 w 585"/>
                  <a:gd name="T55" fmla="*/ 366 h 493"/>
                  <a:gd name="T56" fmla="*/ 58 w 585"/>
                  <a:gd name="T57" fmla="*/ 310 h 493"/>
                  <a:gd name="T58" fmla="*/ 35 w 585"/>
                  <a:gd name="T59" fmla="*/ 292 h 493"/>
                  <a:gd name="T60" fmla="*/ 12 w 585"/>
                  <a:gd name="T61" fmla="*/ 260 h 493"/>
                  <a:gd name="T62" fmla="*/ 5 w 585"/>
                  <a:gd name="T63" fmla="*/ 204 h 493"/>
                  <a:gd name="T64" fmla="*/ 31 w 585"/>
                  <a:gd name="T65" fmla="*/ 153 h 493"/>
                  <a:gd name="T66" fmla="*/ 54 w 585"/>
                  <a:gd name="T67" fmla="*/ 141 h 493"/>
                  <a:gd name="T68" fmla="*/ 75 w 585"/>
                  <a:gd name="T69" fmla="*/ 152 h 493"/>
                  <a:gd name="T70" fmla="*/ 97 w 585"/>
                  <a:gd name="T71" fmla="*/ 187 h 493"/>
                  <a:gd name="T72" fmla="*/ 129 w 585"/>
                  <a:gd name="T73" fmla="*/ 214 h 493"/>
                  <a:gd name="T74" fmla="*/ 170 w 585"/>
                  <a:gd name="T75" fmla="*/ 213 h 493"/>
                  <a:gd name="T76" fmla="*/ 221 w 585"/>
                  <a:gd name="T77" fmla="*/ 189 h 493"/>
                  <a:gd name="T78" fmla="*/ 233 w 585"/>
                  <a:gd name="T79" fmla="*/ 172 h 493"/>
                  <a:gd name="T80" fmla="*/ 288 w 585"/>
                  <a:gd name="T81" fmla="*/ 178 h 493"/>
                  <a:gd name="T82" fmla="*/ 326 w 585"/>
                  <a:gd name="T83" fmla="*/ 181 h 493"/>
                  <a:gd name="T84" fmla="*/ 337 w 585"/>
                  <a:gd name="T85" fmla="*/ 170 h 493"/>
                  <a:gd name="T86" fmla="*/ 362 w 585"/>
                  <a:gd name="T87" fmla="*/ 158 h 493"/>
                  <a:gd name="T88" fmla="*/ 383 w 585"/>
                  <a:gd name="T89" fmla="*/ 136 h 493"/>
                  <a:gd name="T90" fmla="*/ 415 w 585"/>
                  <a:gd name="T91" fmla="*/ 79 h 493"/>
                  <a:gd name="T92" fmla="*/ 427 w 585"/>
                  <a:gd name="T93" fmla="*/ 25 h 493"/>
                  <a:gd name="T94" fmla="*/ 447 w 585"/>
                  <a:gd name="T95" fmla="*/ 6 h 493"/>
                  <a:gd name="T96" fmla="*/ 479 w 585"/>
                  <a:gd name="T97" fmla="*/ 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51" name="Freeform 334"/>
              <p:cNvSpPr>
                <a:spLocks/>
              </p:cNvSpPr>
              <p:nvPr>
                <p:custDataLst>
                  <p:tags r:id="rId235"/>
                </p:custDataLst>
              </p:nvPr>
            </p:nvSpPr>
            <p:spPr bwMode="auto">
              <a:xfrm>
                <a:off x="10265750" y="4730987"/>
                <a:ext cx="146562" cy="73588"/>
              </a:xfrm>
              <a:custGeom>
                <a:avLst/>
                <a:gdLst>
                  <a:gd name="T0" fmla="*/ 0 w 212"/>
                  <a:gd name="T1" fmla="*/ 105 h 105"/>
                  <a:gd name="T2" fmla="*/ 16 w 212"/>
                  <a:gd name="T3" fmla="*/ 85 h 105"/>
                  <a:gd name="T4" fmla="*/ 35 w 212"/>
                  <a:gd name="T5" fmla="*/ 68 h 105"/>
                  <a:gd name="T6" fmla="*/ 44 w 212"/>
                  <a:gd name="T7" fmla="*/ 60 h 105"/>
                  <a:gd name="T8" fmla="*/ 54 w 212"/>
                  <a:gd name="T9" fmla="*/ 53 h 105"/>
                  <a:gd name="T10" fmla="*/ 64 w 212"/>
                  <a:gd name="T11" fmla="*/ 46 h 105"/>
                  <a:gd name="T12" fmla="*/ 73 w 212"/>
                  <a:gd name="T13" fmla="*/ 38 h 105"/>
                  <a:gd name="T14" fmla="*/ 83 w 212"/>
                  <a:gd name="T15" fmla="*/ 32 h 105"/>
                  <a:gd name="T16" fmla="*/ 94 w 212"/>
                  <a:gd name="T17" fmla="*/ 27 h 105"/>
                  <a:gd name="T18" fmla="*/ 106 w 212"/>
                  <a:gd name="T19" fmla="*/ 21 h 105"/>
                  <a:gd name="T20" fmla="*/ 118 w 212"/>
                  <a:gd name="T21" fmla="*/ 16 h 105"/>
                  <a:gd name="T22" fmla="*/ 144 w 212"/>
                  <a:gd name="T23" fmla="*/ 8 h 105"/>
                  <a:gd name="T24" fmla="*/ 172 w 212"/>
                  <a:gd name="T25" fmla="*/ 0 h 105"/>
                  <a:gd name="T26" fmla="*/ 212 w 212"/>
                  <a:gd name="T27" fmla="*/ 0 h 105"/>
                  <a:gd name="T28" fmla="*/ 202 w 212"/>
                  <a:gd name="T29" fmla="*/ 9 h 105"/>
                  <a:gd name="T30" fmla="*/ 190 w 212"/>
                  <a:gd name="T31" fmla="*/ 18 h 105"/>
                  <a:gd name="T32" fmla="*/ 178 w 212"/>
                  <a:gd name="T33" fmla="*/ 27 h 105"/>
                  <a:gd name="T34" fmla="*/ 165 w 212"/>
                  <a:gd name="T35" fmla="*/ 35 h 105"/>
                  <a:gd name="T36" fmla="*/ 137 w 212"/>
                  <a:gd name="T37" fmla="*/ 52 h 105"/>
                  <a:gd name="T38" fmla="*/ 109 w 212"/>
                  <a:gd name="T39" fmla="*/ 66 h 105"/>
                  <a:gd name="T40" fmla="*/ 79 w 212"/>
                  <a:gd name="T41" fmla="*/ 79 h 105"/>
                  <a:gd name="T42" fmla="*/ 50 w 212"/>
                  <a:gd name="T43" fmla="*/ 90 h 105"/>
                  <a:gd name="T44" fmla="*/ 23 w 212"/>
                  <a:gd name="T45" fmla="*/ 99 h 105"/>
                  <a:gd name="T46" fmla="*/ 0 w 212"/>
                  <a:gd name="T4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52" name="Freeform 335"/>
              <p:cNvSpPr>
                <a:spLocks/>
              </p:cNvSpPr>
              <p:nvPr>
                <p:custDataLst>
                  <p:tags r:id="rId236"/>
                </p:custDataLst>
              </p:nvPr>
            </p:nvSpPr>
            <p:spPr bwMode="auto">
              <a:xfrm>
                <a:off x="10450217" y="4301723"/>
                <a:ext cx="68227" cy="114470"/>
              </a:xfrm>
              <a:custGeom>
                <a:avLst/>
                <a:gdLst>
                  <a:gd name="T0" fmla="*/ 0 w 92"/>
                  <a:gd name="T1" fmla="*/ 81 h 166"/>
                  <a:gd name="T2" fmla="*/ 0 w 92"/>
                  <a:gd name="T3" fmla="*/ 148 h 166"/>
                  <a:gd name="T4" fmla="*/ 5 w 92"/>
                  <a:gd name="T5" fmla="*/ 144 h 166"/>
                  <a:gd name="T6" fmla="*/ 12 w 92"/>
                  <a:gd name="T7" fmla="*/ 139 h 166"/>
                  <a:gd name="T8" fmla="*/ 14 w 92"/>
                  <a:gd name="T9" fmla="*/ 137 h 166"/>
                  <a:gd name="T10" fmla="*/ 17 w 92"/>
                  <a:gd name="T11" fmla="*/ 135 h 166"/>
                  <a:gd name="T12" fmla="*/ 18 w 92"/>
                  <a:gd name="T13" fmla="*/ 132 h 166"/>
                  <a:gd name="T14" fmla="*/ 19 w 92"/>
                  <a:gd name="T15" fmla="*/ 130 h 166"/>
                  <a:gd name="T16" fmla="*/ 20 w 92"/>
                  <a:gd name="T17" fmla="*/ 138 h 166"/>
                  <a:gd name="T18" fmla="*/ 24 w 92"/>
                  <a:gd name="T19" fmla="*/ 148 h 166"/>
                  <a:gd name="T20" fmla="*/ 27 w 92"/>
                  <a:gd name="T21" fmla="*/ 154 h 166"/>
                  <a:gd name="T22" fmla="*/ 30 w 92"/>
                  <a:gd name="T23" fmla="*/ 159 h 166"/>
                  <a:gd name="T24" fmla="*/ 35 w 92"/>
                  <a:gd name="T25" fmla="*/ 163 h 166"/>
                  <a:gd name="T26" fmla="*/ 39 w 92"/>
                  <a:gd name="T27" fmla="*/ 166 h 166"/>
                  <a:gd name="T28" fmla="*/ 41 w 92"/>
                  <a:gd name="T29" fmla="*/ 158 h 166"/>
                  <a:gd name="T30" fmla="*/ 41 w 92"/>
                  <a:gd name="T31" fmla="*/ 148 h 166"/>
                  <a:gd name="T32" fmla="*/ 41 w 92"/>
                  <a:gd name="T33" fmla="*/ 137 h 166"/>
                  <a:gd name="T34" fmla="*/ 41 w 92"/>
                  <a:gd name="T35" fmla="*/ 126 h 166"/>
                  <a:gd name="T36" fmla="*/ 40 w 92"/>
                  <a:gd name="T37" fmla="*/ 107 h 166"/>
                  <a:gd name="T38" fmla="*/ 39 w 92"/>
                  <a:gd name="T39" fmla="*/ 99 h 166"/>
                  <a:gd name="T40" fmla="*/ 48 w 92"/>
                  <a:gd name="T41" fmla="*/ 100 h 166"/>
                  <a:gd name="T42" fmla="*/ 57 w 92"/>
                  <a:gd name="T43" fmla="*/ 102 h 166"/>
                  <a:gd name="T44" fmla="*/ 64 w 92"/>
                  <a:gd name="T45" fmla="*/ 105 h 166"/>
                  <a:gd name="T46" fmla="*/ 71 w 92"/>
                  <a:gd name="T47" fmla="*/ 108 h 166"/>
                  <a:gd name="T48" fmla="*/ 76 w 92"/>
                  <a:gd name="T49" fmla="*/ 111 h 166"/>
                  <a:gd name="T50" fmla="*/ 82 w 92"/>
                  <a:gd name="T51" fmla="*/ 114 h 166"/>
                  <a:gd name="T52" fmla="*/ 87 w 92"/>
                  <a:gd name="T53" fmla="*/ 116 h 166"/>
                  <a:gd name="T54" fmla="*/ 92 w 92"/>
                  <a:gd name="T55" fmla="*/ 118 h 166"/>
                  <a:gd name="T56" fmla="*/ 85 w 92"/>
                  <a:gd name="T57" fmla="*/ 103 h 166"/>
                  <a:gd name="T58" fmla="*/ 81 w 92"/>
                  <a:gd name="T59" fmla="*/ 89 h 166"/>
                  <a:gd name="T60" fmla="*/ 76 w 92"/>
                  <a:gd name="T61" fmla="*/ 75 h 166"/>
                  <a:gd name="T62" fmla="*/ 73 w 92"/>
                  <a:gd name="T63" fmla="*/ 60 h 166"/>
                  <a:gd name="T64" fmla="*/ 70 w 92"/>
                  <a:gd name="T65" fmla="*/ 47 h 166"/>
                  <a:gd name="T66" fmla="*/ 67 w 92"/>
                  <a:gd name="T67" fmla="*/ 34 h 166"/>
                  <a:gd name="T68" fmla="*/ 63 w 92"/>
                  <a:gd name="T69" fmla="*/ 23 h 166"/>
                  <a:gd name="T70" fmla="*/ 59 w 92"/>
                  <a:gd name="T71" fmla="*/ 13 h 166"/>
                  <a:gd name="T72" fmla="*/ 59 w 92"/>
                  <a:gd name="T73" fmla="*/ 19 h 166"/>
                  <a:gd name="T74" fmla="*/ 59 w 92"/>
                  <a:gd name="T75" fmla="*/ 25 h 166"/>
                  <a:gd name="T76" fmla="*/ 50 w 92"/>
                  <a:gd name="T77" fmla="*/ 23 h 166"/>
                  <a:gd name="T78" fmla="*/ 42 w 92"/>
                  <a:gd name="T79" fmla="*/ 19 h 166"/>
                  <a:gd name="T80" fmla="*/ 35 w 92"/>
                  <a:gd name="T81" fmla="*/ 15 h 166"/>
                  <a:gd name="T82" fmla="*/ 29 w 92"/>
                  <a:gd name="T83" fmla="*/ 11 h 166"/>
                  <a:gd name="T84" fmla="*/ 23 w 92"/>
                  <a:gd name="T85" fmla="*/ 7 h 166"/>
                  <a:gd name="T86" fmla="*/ 16 w 92"/>
                  <a:gd name="T87" fmla="*/ 3 h 166"/>
                  <a:gd name="T88" fmla="*/ 8 w 92"/>
                  <a:gd name="T89" fmla="*/ 1 h 166"/>
                  <a:gd name="T90" fmla="*/ 0 w 92"/>
                  <a:gd name="T91" fmla="*/ 0 h 166"/>
                  <a:gd name="T92" fmla="*/ 0 w 92"/>
                  <a:gd name="T93" fmla="*/ 10 h 166"/>
                  <a:gd name="T94" fmla="*/ 0 w 92"/>
                  <a:gd name="T95" fmla="*/ 19 h 166"/>
                  <a:gd name="T96" fmla="*/ 0 w 92"/>
                  <a:gd name="T97" fmla="*/ 33 h 166"/>
                  <a:gd name="T98" fmla="*/ 0 w 92"/>
                  <a:gd name="T99" fmla="*/ 52 h 166"/>
                  <a:gd name="T100" fmla="*/ 0 w 92"/>
                  <a:gd name="T101" fmla="*/ 70 h 166"/>
                  <a:gd name="T102" fmla="*/ 0 w 92"/>
                  <a:gd name="T103" fmla="*/ 8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53" name="Freeform 336"/>
              <p:cNvSpPr>
                <a:spLocks/>
              </p:cNvSpPr>
              <p:nvPr>
                <p:custDataLst>
                  <p:tags r:id="rId237"/>
                </p:custDataLst>
              </p:nvPr>
            </p:nvSpPr>
            <p:spPr bwMode="auto">
              <a:xfrm>
                <a:off x="10470433" y="4487738"/>
                <a:ext cx="113711" cy="71543"/>
              </a:xfrm>
              <a:custGeom>
                <a:avLst/>
                <a:gdLst>
                  <a:gd name="T0" fmla="*/ 7 w 166"/>
                  <a:gd name="T1" fmla="*/ 0 h 62"/>
                  <a:gd name="T2" fmla="*/ 14 w 166"/>
                  <a:gd name="T3" fmla="*/ 3 h 62"/>
                  <a:gd name="T4" fmla="*/ 22 w 166"/>
                  <a:gd name="T5" fmla="*/ 6 h 62"/>
                  <a:gd name="T6" fmla="*/ 30 w 166"/>
                  <a:gd name="T7" fmla="*/ 7 h 62"/>
                  <a:gd name="T8" fmla="*/ 36 w 166"/>
                  <a:gd name="T9" fmla="*/ 8 h 62"/>
                  <a:gd name="T10" fmla="*/ 48 w 166"/>
                  <a:gd name="T11" fmla="*/ 8 h 62"/>
                  <a:gd name="T12" fmla="*/ 58 w 166"/>
                  <a:gd name="T13" fmla="*/ 7 h 62"/>
                  <a:gd name="T14" fmla="*/ 69 w 166"/>
                  <a:gd name="T15" fmla="*/ 5 h 62"/>
                  <a:gd name="T16" fmla="*/ 80 w 166"/>
                  <a:gd name="T17" fmla="*/ 3 h 62"/>
                  <a:gd name="T18" fmla="*/ 92 w 166"/>
                  <a:gd name="T19" fmla="*/ 1 h 62"/>
                  <a:gd name="T20" fmla="*/ 106 w 166"/>
                  <a:gd name="T21" fmla="*/ 0 h 62"/>
                  <a:gd name="T22" fmla="*/ 111 w 166"/>
                  <a:gd name="T23" fmla="*/ 1 h 62"/>
                  <a:gd name="T24" fmla="*/ 115 w 166"/>
                  <a:gd name="T25" fmla="*/ 2 h 62"/>
                  <a:gd name="T26" fmla="*/ 120 w 166"/>
                  <a:gd name="T27" fmla="*/ 5 h 62"/>
                  <a:gd name="T28" fmla="*/ 124 w 166"/>
                  <a:gd name="T29" fmla="*/ 8 h 62"/>
                  <a:gd name="T30" fmla="*/ 132 w 166"/>
                  <a:gd name="T31" fmla="*/ 17 h 62"/>
                  <a:gd name="T32" fmla="*/ 138 w 166"/>
                  <a:gd name="T33" fmla="*/ 26 h 62"/>
                  <a:gd name="T34" fmla="*/ 145 w 166"/>
                  <a:gd name="T35" fmla="*/ 36 h 62"/>
                  <a:gd name="T36" fmla="*/ 151 w 166"/>
                  <a:gd name="T37" fmla="*/ 45 h 62"/>
                  <a:gd name="T38" fmla="*/ 155 w 166"/>
                  <a:gd name="T39" fmla="*/ 49 h 62"/>
                  <a:gd name="T40" fmla="*/ 158 w 166"/>
                  <a:gd name="T41" fmla="*/ 52 h 62"/>
                  <a:gd name="T42" fmla="*/ 162 w 166"/>
                  <a:gd name="T43" fmla="*/ 54 h 62"/>
                  <a:gd name="T44" fmla="*/ 166 w 166"/>
                  <a:gd name="T45" fmla="*/ 56 h 62"/>
                  <a:gd name="T46" fmla="*/ 159 w 166"/>
                  <a:gd name="T47" fmla="*/ 57 h 62"/>
                  <a:gd name="T48" fmla="*/ 151 w 166"/>
                  <a:gd name="T49" fmla="*/ 59 h 62"/>
                  <a:gd name="T50" fmla="*/ 143 w 166"/>
                  <a:gd name="T51" fmla="*/ 61 h 62"/>
                  <a:gd name="T52" fmla="*/ 133 w 166"/>
                  <a:gd name="T53" fmla="*/ 62 h 62"/>
                  <a:gd name="T54" fmla="*/ 125 w 166"/>
                  <a:gd name="T55" fmla="*/ 61 h 62"/>
                  <a:gd name="T56" fmla="*/ 119 w 166"/>
                  <a:gd name="T57" fmla="*/ 58 h 62"/>
                  <a:gd name="T58" fmla="*/ 112 w 166"/>
                  <a:gd name="T59" fmla="*/ 54 h 62"/>
                  <a:gd name="T60" fmla="*/ 106 w 166"/>
                  <a:gd name="T61" fmla="*/ 50 h 62"/>
                  <a:gd name="T62" fmla="*/ 100 w 166"/>
                  <a:gd name="T63" fmla="*/ 45 h 62"/>
                  <a:gd name="T64" fmla="*/ 93 w 166"/>
                  <a:gd name="T65" fmla="*/ 41 h 62"/>
                  <a:gd name="T66" fmla="*/ 87 w 166"/>
                  <a:gd name="T67" fmla="*/ 39 h 62"/>
                  <a:gd name="T68" fmla="*/ 79 w 166"/>
                  <a:gd name="T69" fmla="*/ 38 h 62"/>
                  <a:gd name="T70" fmla="*/ 56 w 166"/>
                  <a:gd name="T71" fmla="*/ 38 h 62"/>
                  <a:gd name="T72" fmla="*/ 35 w 166"/>
                  <a:gd name="T73" fmla="*/ 39 h 62"/>
                  <a:gd name="T74" fmla="*/ 26 w 166"/>
                  <a:gd name="T75" fmla="*/ 41 h 62"/>
                  <a:gd name="T76" fmla="*/ 19 w 166"/>
                  <a:gd name="T77" fmla="*/ 43 h 62"/>
                  <a:gd name="T78" fmla="*/ 12 w 166"/>
                  <a:gd name="T79" fmla="*/ 46 h 62"/>
                  <a:gd name="T80" fmla="*/ 7 w 166"/>
                  <a:gd name="T81" fmla="*/ 50 h 62"/>
                  <a:gd name="T82" fmla="*/ 2 w 166"/>
                  <a:gd name="T83" fmla="*/ 45 h 62"/>
                  <a:gd name="T84" fmla="*/ 1 w 166"/>
                  <a:gd name="T85" fmla="*/ 40 h 62"/>
                  <a:gd name="T86" fmla="*/ 0 w 166"/>
                  <a:gd name="T87" fmla="*/ 34 h 62"/>
                  <a:gd name="T88" fmla="*/ 1 w 166"/>
                  <a:gd name="T89" fmla="*/ 28 h 62"/>
                  <a:gd name="T90" fmla="*/ 4 w 166"/>
                  <a:gd name="T91" fmla="*/ 15 h 62"/>
                  <a:gd name="T92" fmla="*/ 7 w 166"/>
                  <a:gd name="T9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54" name="Freeform 337"/>
              <p:cNvSpPr>
                <a:spLocks/>
              </p:cNvSpPr>
              <p:nvPr>
                <p:custDataLst>
                  <p:tags r:id="rId238"/>
                </p:custDataLst>
              </p:nvPr>
            </p:nvSpPr>
            <p:spPr bwMode="auto">
              <a:xfrm>
                <a:off x="10591726" y="4389620"/>
                <a:ext cx="136455" cy="81765"/>
              </a:xfrm>
              <a:custGeom>
                <a:avLst/>
                <a:gdLst>
                  <a:gd name="T0" fmla="*/ 33 w 193"/>
                  <a:gd name="T1" fmla="*/ 35 h 121"/>
                  <a:gd name="T2" fmla="*/ 48 w 193"/>
                  <a:gd name="T3" fmla="*/ 25 h 121"/>
                  <a:gd name="T4" fmla="*/ 68 w 193"/>
                  <a:gd name="T5" fmla="*/ 12 h 121"/>
                  <a:gd name="T6" fmla="*/ 84 w 193"/>
                  <a:gd name="T7" fmla="*/ 4 h 121"/>
                  <a:gd name="T8" fmla="*/ 94 w 193"/>
                  <a:gd name="T9" fmla="*/ 1 h 121"/>
                  <a:gd name="T10" fmla="*/ 105 w 193"/>
                  <a:gd name="T11" fmla="*/ 1 h 121"/>
                  <a:gd name="T12" fmla="*/ 116 w 193"/>
                  <a:gd name="T13" fmla="*/ 3 h 121"/>
                  <a:gd name="T14" fmla="*/ 131 w 193"/>
                  <a:gd name="T15" fmla="*/ 10 h 121"/>
                  <a:gd name="T16" fmla="*/ 148 w 193"/>
                  <a:gd name="T17" fmla="*/ 21 h 121"/>
                  <a:gd name="T18" fmla="*/ 162 w 193"/>
                  <a:gd name="T19" fmla="*/ 28 h 121"/>
                  <a:gd name="T20" fmla="*/ 173 w 193"/>
                  <a:gd name="T21" fmla="*/ 30 h 121"/>
                  <a:gd name="T22" fmla="*/ 179 w 193"/>
                  <a:gd name="T23" fmla="*/ 48 h 121"/>
                  <a:gd name="T24" fmla="*/ 178 w 193"/>
                  <a:gd name="T25" fmla="*/ 66 h 121"/>
                  <a:gd name="T26" fmla="*/ 182 w 193"/>
                  <a:gd name="T27" fmla="*/ 75 h 121"/>
                  <a:gd name="T28" fmla="*/ 187 w 193"/>
                  <a:gd name="T29" fmla="*/ 89 h 121"/>
                  <a:gd name="T30" fmla="*/ 188 w 193"/>
                  <a:gd name="T31" fmla="*/ 102 h 121"/>
                  <a:gd name="T32" fmla="*/ 191 w 193"/>
                  <a:gd name="T33" fmla="*/ 109 h 121"/>
                  <a:gd name="T34" fmla="*/ 188 w 193"/>
                  <a:gd name="T35" fmla="*/ 114 h 121"/>
                  <a:gd name="T36" fmla="*/ 177 w 193"/>
                  <a:gd name="T37" fmla="*/ 118 h 121"/>
                  <a:gd name="T38" fmla="*/ 159 w 193"/>
                  <a:gd name="T39" fmla="*/ 121 h 121"/>
                  <a:gd name="T40" fmla="*/ 116 w 193"/>
                  <a:gd name="T41" fmla="*/ 119 h 121"/>
                  <a:gd name="T42" fmla="*/ 72 w 193"/>
                  <a:gd name="T43" fmla="*/ 116 h 121"/>
                  <a:gd name="T44" fmla="*/ 63 w 193"/>
                  <a:gd name="T45" fmla="*/ 110 h 121"/>
                  <a:gd name="T46" fmla="*/ 56 w 193"/>
                  <a:gd name="T47" fmla="*/ 100 h 121"/>
                  <a:gd name="T48" fmla="*/ 54 w 193"/>
                  <a:gd name="T49" fmla="*/ 87 h 121"/>
                  <a:gd name="T50" fmla="*/ 47 w 193"/>
                  <a:gd name="T51" fmla="*/ 79 h 121"/>
                  <a:gd name="T52" fmla="*/ 31 w 193"/>
                  <a:gd name="T53" fmla="*/ 75 h 121"/>
                  <a:gd name="T54" fmla="*/ 13 w 193"/>
                  <a:gd name="T55" fmla="*/ 69 h 121"/>
                  <a:gd name="T56" fmla="*/ 3 w 193"/>
                  <a:gd name="T57" fmla="*/ 62 h 121"/>
                  <a:gd name="T58" fmla="*/ 0 w 193"/>
                  <a:gd name="T59" fmla="*/ 58 h 121"/>
                  <a:gd name="T60" fmla="*/ 1 w 193"/>
                  <a:gd name="T61" fmla="*/ 51 h 121"/>
                  <a:gd name="T62" fmla="*/ 7 w 193"/>
                  <a:gd name="T63" fmla="*/ 45 h 121"/>
                  <a:gd name="T64" fmla="*/ 20 w 193"/>
                  <a:gd name="T65" fmla="*/ 3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55" name="Freeform 338"/>
              <p:cNvSpPr>
                <a:spLocks/>
              </p:cNvSpPr>
              <p:nvPr>
                <p:custDataLst>
                  <p:tags r:id="rId239"/>
                </p:custDataLst>
              </p:nvPr>
            </p:nvSpPr>
            <p:spPr bwMode="auto">
              <a:xfrm>
                <a:off x="10096446" y="4309899"/>
                <a:ext cx="265328" cy="296397"/>
              </a:xfrm>
              <a:custGeom>
                <a:avLst/>
                <a:gdLst>
                  <a:gd name="T0" fmla="*/ 37 w 379"/>
                  <a:gd name="T1" fmla="*/ 419 h 437"/>
                  <a:gd name="T2" fmla="*/ 46 w 379"/>
                  <a:gd name="T3" fmla="*/ 407 h 437"/>
                  <a:gd name="T4" fmla="*/ 24 w 379"/>
                  <a:gd name="T5" fmla="*/ 311 h 437"/>
                  <a:gd name="T6" fmla="*/ 2 w 379"/>
                  <a:gd name="T7" fmla="*/ 294 h 437"/>
                  <a:gd name="T8" fmla="*/ 15 w 379"/>
                  <a:gd name="T9" fmla="*/ 270 h 437"/>
                  <a:gd name="T10" fmla="*/ 31 w 379"/>
                  <a:gd name="T11" fmla="*/ 221 h 437"/>
                  <a:gd name="T12" fmla="*/ 39 w 379"/>
                  <a:gd name="T13" fmla="*/ 172 h 437"/>
                  <a:gd name="T14" fmla="*/ 57 w 379"/>
                  <a:gd name="T15" fmla="*/ 159 h 437"/>
                  <a:gd name="T16" fmla="*/ 65 w 379"/>
                  <a:gd name="T17" fmla="*/ 130 h 437"/>
                  <a:gd name="T18" fmla="*/ 76 w 379"/>
                  <a:gd name="T19" fmla="*/ 78 h 437"/>
                  <a:gd name="T20" fmla="*/ 90 w 379"/>
                  <a:gd name="T21" fmla="*/ 51 h 437"/>
                  <a:gd name="T22" fmla="*/ 115 w 379"/>
                  <a:gd name="T23" fmla="*/ 31 h 437"/>
                  <a:gd name="T24" fmla="*/ 153 w 379"/>
                  <a:gd name="T25" fmla="*/ 25 h 437"/>
                  <a:gd name="T26" fmla="*/ 217 w 379"/>
                  <a:gd name="T27" fmla="*/ 38 h 437"/>
                  <a:gd name="T28" fmla="*/ 262 w 379"/>
                  <a:gd name="T29" fmla="*/ 48 h 437"/>
                  <a:gd name="T30" fmla="*/ 303 w 379"/>
                  <a:gd name="T31" fmla="*/ 45 h 437"/>
                  <a:gd name="T32" fmla="*/ 329 w 379"/>
                  <a:gd name="T33" fmla="*/ 31 h 437"/>
                  <a:gd name="T34" fmla="*/ 356 w 379"/>
                  <a:gd name="T35" fmla="*/ 7 h 437"/>
                  <a:gd name="T36" fmla="*/ 374 w 379"/>
                  <a:gd name="T37" fmla="*/ 9 h 437"/>
                  <a:gd name="T38" fmla="*/ 372 w 379"/>
                  <a:gd name="T39" fmla="*/ 35 h 437"/>
                  <a:gd name="T40" fmla="*/ 329 w 379"/>
                  <a:gd name="T41" fmla="*/ 80 h 437"/>
                  <a:gd name="T42" fmla="*/ 292 w 379"/>
                  <a:gd name="T43" fmla="*/ 97 h 437"/>
                  <a:gd name="T44" fmla="*/ 271 w 379"/>
                  <a:gd name="T45" fmla="*/ 94 h 437"/>
                  <a:gd name="T46" fmla="*/ 238 w 379"/>
                  <a:gd name="T47" fmla="*/ 69 h 437"/>
                  <a:gd name="T48" fmla="*/ 212 w 379"/>
                  <a:gd name="T49" fmla="*/ 56 h 437"/>
                  <a:gd name="T50" fmla="*/ 177 w 379"/>
                  <a:gd name="T51" fmla="*/ 56 h 437"/>
                  <a:gd name="T52" fmla="*/ 138 w 379"/>
                  <a:gd name="T53" fmla="*/ 61 h 437"/>
                  <a:gd name="T54" fmla="*/ 114 w 379"/>
                  <a:gd name="T55" fmla="*/ 79 h 437"/>
                  <a:gd name="T56" fmla="*/ 79 w 379"/>
                  <a:gd name="T57" fmla="*/ 161 h 437"/>
                  <a:gd name="T58" fmla="*/ 119 w 379"/>
                  <a:gd name="T59" fmla="*/ 169 h 437"/>
                  <a:gd name="T60" fmla="*/ 133 w 379"/>
                  <a:gd name="T61" fmla="*/ 191 h 437"/>
                  <a:gd name="T62" fmla="*/ 155 w 379"/>
                  <a:gd name="T63" fmla="*/ 168 h 437"/>
                  <a:gd name="T64" fmla="*/ 172 w 379"/>
                  <a:gd name="T65" fmla="*/ 153 h 437"/>
                  <a:gd name="T66" fmla="*/ 221 w 379"/>
                  <a:gd name="T67" fmla="*/ 150 h 437"/>
                  <a:gd name="T68" fmla="*/ 250 w 379"/>
                  <a:gd name="T69" fmla="*/ 147 h 437"/>
                  <a:gd name="T70" fmla="*/ 273 w 379"/>
                  <a:gd name="T71" fmla="*/ 173 h 437"/>
                  <a:gd name="T72" fmla="*/ 279 w 379"/>
                  <a:gd name="T73" fmla="*/ 203 h 437"/>
                  <a:gd name="T74" fmla="*/ 246 w 379"/>
                  <a:gd name="T75" fmla="*/ 192 h 437"/>
                  <a:gd name="T76" fmla="*/ 218 w 379"/>
                  <a:gd name="T77" fmla="*/ 185 h 437"/>
                  <a:gd name="T78" fmla="*/ 192 w 379"/>
                  <a:gd name="T79" fmla="*/ 195 h 437"/>
                  <a:gd name="T80" fmla="*/ 186 w 379"/>
                  <a:gd name="T81" fmla="*/ 209 h 437"/>
                  <a:gd name="T82" fmla="*/ 192 w 379"/>
                  <a:gd name="T83" fmla="*/ 233 h 437"/>
                  <a:gd name="T84" fmla="*/ 220 w 379"/>
                  <a:gd name="T85" fmla="*/ 272 h 437"/>
                  <a:gd name="T86" fmla="*/ 225 w 379"/>
                  <a:gd name="T87" fmla="*/ 296 h 437"/>
                  <a:gd name="T88" fmla="*/ 215 w 379"/>
                  <a:gd name="T89" fmla="*/ 322 h 437"/>
                  <a:gd name="T90" fmla="*/ 205 w 379"/>
                  <a:gd name="T91" fmla="*/ 345 h 437"/>
                  <a:gd name="T92" fmla="*/ 210 w 379"/>
                  <a:gd name="T93" fmla="*/ 356 h 437"/>
                  <a:gd name="T94" fmla="*/ 236 w 379"/>
                  <a:gd name="T95" fmla="*/ 368 h 437"/>
                  <a:gd name="T96" fmla="*/ 252 w 379"/>
                  <a:gd name="T97" fmla="*/ 400 h 437"/>
                  <a:gd name="T98" fmla="*/ 239 w 379"/>
                  <a:gd name="T99" fmla="*/ 429 h 437"/>
                  <a:gd name="T100" fmla="*/ 221 w 379"/>
                  <a:gd name="T101" fmla="*/ 421 h 437"/>
                  <a:gd name="T102" fmla="*/ 202 w 379"/>
                  <a:gd name="T103" fmla="*/ 417 h 437"/>
                  <a:gd name="T104" fmla="*/ 177 w 379"/>
                  <a:gd name="T105" fmla="*/ 400 h 437"/>
                  <a:gd name="T106" fmla="*/ 153 w 379"/>
                  <a:gd name="T107" fmla="*/ 356 h 437"/>
                  <a:gd name="T108" fmla="*/ 137 w 379"/>
                  <a:gd name="T109" fmla="*/ 304 h 437"/>
                  <a:gd name="T110" fmla="*/ 114 w 379"/>
                  <a:gd name="T111" fmla="*/ 263 h 437"/>
                  <a:gd name="T112" fmla="*/ 97 w 379"/>
                  <a:gd name="T113" fmla="*/ 259 h 437"/>
                  <a:gd name="T114" fmla="*/ 105 w 379"/>
                  <a:gd name="T115" fmla="*/ 381 h 437"/>
                  <a:gd name="T116" fmla="*/ 93 w 379"/>
                  <a:gd name="T117" fmla="*/ 404 h 437"/>
                  <a:gd name="T118" fmla="*/ 57 w 379"/>
                  <a:gd name="T119" fmla="*/ 426 h 437"/>
                  <a:gd name="T120" fmla="*/ 59 w 379"/>
                  <a:gd name="T121"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56" name="Freeform 339"/>
              <p:cNvSpPr>
                <a:spLocks/>
              </p:cNvSpPr>
              <p:nvPr>
                <p:custDataLst>
                  <p:tags r:id="rId240"/>
                </p:custDataLst>
              </p:nvPr>
            </p:nvSpPr>
            <p:spPr bwMode="auto">
              <a:xfrm>
                <a:off x="9563262" y="4620604"/>
                <a:ext cx="399256" cy="122647"/>
              </a:xfrm>
              <a:custGeom>
                <a:avLst/>
                <a:gdLst>
                  <a:gd name="T0" fmla="*/ 11 w 578"/>
                  <a:gd name="T1" fmla="*/ 50 h 184"/>
                  <a:gd name="T2" fmla="*/ 24 w 578"/>
                  <a:gd name="T3" fmla="*/ 32 h 184"/>
                  <a:gd name="T4" fmla="*/ 41 w 578"/>
                  <a:gd name="T5" fmla="*/ 7 h 184"/>
                  <a:gd name="T6" fmla="*/ 54 w 578"/>
                  <a:gd name="T7" fmla="*/ 0 h 184"/>
                  <a:gd name="T8" fmla="*/ 79 w 578"/>
                  <a:gd name="T9" fmla="*/ 2 h 184"/>
                  <a:gd name="T10" fmla="*/ 95 w 578"/>
                  <a:gd name="T11" fmla="*/ 2 h 184"/>
                  <a:gd name="T12" fmla="*/ 101 w 578"/>
                  <a:gd name="T13" fmla="*/ 5 h 184"/>
                  <a:gd name="T14" fmla="*/ 115 w 578"/>
                  <a:gd name="T15" fmla="*/ 15 h 184"/>
                  <a:gd name="T16" fmla="*/ 147 w 578"/>
                  <a:gd name="T17" fmla="*/ 27 h 184"/>
                  <a:gd name="T18" fmla="*/ 168 w 578"/>
                  <a:gd name="T19" fmla="*/ 37 h 184"/>
                  <a:gd name="T20" fmla="*/ 178 w 578"/>
                  <a:gd name="T21" fmla="*/ 53 h 184"/>
                  <a:gd name="T22" fmla="*/ 192 w 578"/>
                  <a:gd name="T23" fmla="*/ 61 h 184"/>
                  <a:gd name="T24" fmla="*/ 231 w 578"/>
                  <a:gd name="T25" fmla="*/ 60 h 184"/>
                  <a:gd name="T26" fmla="*/ 277 w 578"/>
                  <a:gd name="T27" fmla="*/ 51 h 184"/>
                  <a:gd name="T28" fmla="*/ 299 w 578"/>
                  <a:gd name="T29" fmla="*/ 39 h 184"/>
                  <a:gd name="T30" fmla="*/ 314 w 578"/>
                  <a:gd name="T31" fmla="*/ 34 h 184"/>
                  <a:gd name="T32" fmla="*/ 327 w 578"/>
                  <a:gd name="T33" fmla="*/ 35 h 184"/>
                  <a:gd name="T34" fmla="*/ 339 w 578"/>
                  <a:gd name="T35" fmla="*/ 31 h 184"/>
                  <a:gd name="T36" fmla="*/ 366 w 578"/>
                  <a:gd name="T37" fmla="*/ 34 h 184"/>
                  <a:gd name="T38" fmla="*/ 399 w 578"/>
                  <a:gd name="T39" fmla="*/ 59 h 184"/>
                  <a:gd name="T40" fmla="*/ 428 w 578"/>
                  <a:gd name="T41" fmla="*/ 89 h 184"/>
                  <a:gd name="T42" fmla="*/ 456 w 578"/>
                  <a:gd name="T43" fmla="*/ 105 h 184"/>
                  <a:gd name="T44" fmla="*/ 479 w 578"/>
                  <a:gd name="T45" fmla="*/ 107 h 184"/>
                  <a:gd name="T46" fmla="*/ 493 w 578"/>
                  <a:gd name="T47" fmla="*/ 108 h 184"/>
                  <a:gd name="T48" fmla="*/ 505 w 578"/>
                  <a:gd name="T49" fmla="*/ 125 h 184"/>
                  <a:gd name="T50" fmla="*/ 522 w 578"/>
                  <a:gd name="T51" fmla="*/ 140 h 184"/>
                  <a:gd name="T52" fmla="*/ 534 w 578"/>
                  <a:gd name="T53" fmla="*/ 139 h 184"/>
                  <a:gd name="T54" fmla="*/ 546 w 578"/>
                  <a:gd name="T55" fmla="*/ 128 h 184"/>
                  <a:gd name="T56" fmla="*/ 558 w 578"/>
                  <a:gd name="T57" fmla="*/ 134 h 184"/>
                  <a:gd name="T58" fmla="*/ 571 w 578"/>
                  <a:gd name="T59" fmla="*/ 145 h 184"/>
                  <a:gd name="T60" fmla="*/ 578 w 578"/>
                  <a:gd name="T61" fmla="*/ 160 h 184"/>
                  <a:gd name="T62" fmla="*/ 575 w 578"/>
                  <a:gd name="T63" fmla="*/ 173 h 184"/>
                  <a:gd name="T64" fmla="*/ 567 w 578"/>
                  <a:gd name="T65" fmla="*/ 182 h 184"/>
                  <a:gd name="T66" fmla="*/ 551 w 578"/>
                  <a:gd name="T67" fmla="*/ 178 h 184"/>
                  <a:gd name="T68" fmla="*/ 526 w 578"/>
                  <a:gd name="T69" fmla="*/ 170 h 184"/>
                  <a:gd name="T70" fmla="*/ 491 w 578"/>
                  <a:gd name="T71" fmla="*/ 172 h 184"/>
                  <a:gd name="T72" fmla="*/ 462 w 578"/>
                  <a:gd name="T73" fmla="*/ 170 h 184"/>
                  <a:gd name="T74" fmla="*/ 451 w 578"/>
                  <a:gd name="T75" fmla="*/ 160 h 184"/>
                  <a:gd name="T76" fmla="*/ 438 w 578"/>
                  <a:gd name="T77" fmla="*/ 154 h 184"/>
                  <a:gd name="T78" fmla="*/ 426 w 578"/>
                  <a:gd name="T79" fmla="*/ 160 h 184"/>
                  <a:gd name="T80" fmla="*/ 416 w 578"/>
                  <a:gd name="T81" fmla="*/ 170 h 184"/>
                  <a:gd name="T82" fmla="*/ 398 w 578"/>
                  <a:gd name="T83" fmla="*/ 171 h 184"/>
                  <a:gd name="T84" fmla="*/ 328 w 578"/>
                  <a:gd name="T85" fmla="*/ 153 h 184"/>
                  <a:gd name="T86" fmla="*/ 277 w 578"/>
                  <a:gd name="T87" fmla="*/ 132 h 184"/>
                  <a:gd name="T88" fmla="*/ 266 w 578"/>
                  <a:gd name="T89" fmla="*/ 123 h 184"/>
                  <a:gd name="T90" fmla="*/ 230 w 578"/>
                  <a:gd name="T91" fmla="*/ 119 h 184"/>
                  <a:gd name="T92" fmla="*/ 201 w 578"/>
                  <a:gd name="T93" fmla="*/ 113 h 184"/>
                  <a:gd name="T94" fmla="*/ 168 w 578"/>
                  <a:gd name="T95" fmla="*/ 111 h 184"/>
                  <a:gd name="T96" fmla="*/ 146 w 578"/>
                  <a:gd name="T97" fmla="*/ 111 h 184"/>
                  <a:gd name="T98" fmla="*/ 124 w 578"/>
                  <a:gd name="T99" fmla="*/ 105 h 184"/>
                  <a:gd name="T100" fmla="*/ 120 w 578"/>
                  <a:gd name="T101" fmla="*/ 99 h 184"/>
                  <a:gd name="T102" fmla="*/ 69 w 578"/>
                  <a:gd name="T103" fmla="*/ 97 h 184"/>
                  <a:gd name="T104" fmla="*/ 46 w 578"/>
                  <a:gd name="T105" fmla="*/ 88 h 184"/>
                  <a:gd name="T106" fmla="*/ 0 w 578"/>
                  <a:gd name="T107" fmla="*/ 5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57" name="Freeform 340"/>
              <p:cNvSpPr>
                <a:spLocks/>
              </p:cNvSpPr>
              <p:nvPr>
                <p:custDataLst>
                  <p:tags r:id="rId241"/>
                </p:custDataLst>
              </p:nvPr>
            </p:nvSpPr>
            <p:spPr bwMode="auto">
              <a:xfrm>
                <a:off x="10647319" y="4436634"/>
                <a:ext cx="341136" cy="325015"/>
              </a:xfrm>
              <a:custGeom>
                <a:avLst/>
                <a:gdLst>
                  <a:gd name="T0" fmla="*/ 482 w 491"/>
                  <a:gd name="T1" fmla="*/ 479 h 481"/>
                  <a:gd name="T2" fmla="*/ 457 w 491"/>
                  <a:gd name="T3" fmla="*/ 465 h 481"/>
                  <a:gd name="T4" fmla="*/ 422 w 491"/>
                  <a:gd name="T5" fmla="*/ 434 h 481"/>
                  <a:gd name="T6" fmla="*/ 412 w 491"/>
                  <a:gd name="T7" fmla="*/ 417 h 481"/>
                  <a:gd name="T8" fmla="*/ 376 w 491"/>
                  <a:gd name="T9" fmla="*/ 410 h 481"/>
                  <a:gd name="T10" fmla="*/ 360 w 491"/>
                  <a:gd name="T11" fmla="*/ 406 h 481"/>
                  <a:gd name="T12" fmla="*/ 350 w 491"/>
                  <a:gd name="T13" fmla="*/ 396 h 481"/>
                  <a:gd name="T14" fmla="*/ 346 w 491"/>
                  <a:gd name="T15" fmla="*/ 374 h 481"/>
                  <a:gd name="T16" fmla="*/ 342 w 491"/>
                  <a:gd name="T17" fmla="*/ 332 h 481"/>
                  <a:gd name="T18" fmla="*/ 327 w 491"/>
                  <a:gd name="T19" fmla="*/ 303 h 481"/>
                  <a:gd name="T20" fmla="*/ 319 w 491"/>
                  <a:gd name="T21" fmla="*/ 277 h 481"/>
                  <a:gd name="T22" fmla="*/ 314 w 491"/>
                  <a:gd name="T23" fmla="*/ 244 h 481"/>
                  <a:gd name="T24" fmla="*/ 292 w 491"/>
                  <a:gd name="T25" fmla="*/ 223 h 481"/>
                  <a:gd name="T26" fmla="*/ 260 w 491"/>
                  <a:gd name="T27" fmla="*/ 205 h 481"/>
                  <a:gd name="T28" fmla="*/ 221 w 491"/>
                  <a:gd name="T29" fmla="*/ 190 h 481"/>
                  <a:gd name="T30" fmla="*/ 178 w 491"/>
                  <a:gd name="T31" fmla="*/ 181 h 481"/>
                  <a:gd name="T32" fmla="*/ 133 w 491"/>
                  <a:gd name="T33" fmla="*/ 178 h 481"/>
                  <a:gd name="T34" fmla="*/ 133 w 491"/>
                  <a:gd name="T35" fmla="*/ 156 h 481"/>
                  <a:gd name="T36" fmla="*/ 110 w 491"/>
                  <a:gd name="T37" fmla="*/ 145 h 481"/>
                  <a:gd name="T38" fmla="*/ 85 w 491"/>
                  <a:gd name="T39" fmla="*/ 130 h 481"/>
                  <a:gd name="T40" fmla="*/ 66 w 491"/>
                  <a:gd name="T41" fmla="*/ 111 h 481"/>
                  <a:gd name="T42" fmla="*/ 73 w 491"/>
                  <a:gd name="T43" fmla="*/ 133 h 481"/>
                  <a:gd name="T44" fmla="*/ 54 w 491"/>
                  <a:gd name="T45" fmla="*/ 147 h 481"/>
                  <a:gd name="T46" fmla="*/ 40 w 491"/>
                  <a:gd name="T47" fmla="*/ 178 h 481"/>
                  <a:gd name="T48" fmla="*/ 24 w 491"/>
                  <a:gd name="T49" fmla="*/ 220 h 481"/>
                  <a:gd name="T50" fmla="*/ 13 w 491"/>
                  <a:gd name="T51" fmla="*/ 265 h 481"/>
                  <a:gd name="T52" fmla="*/ 14 w 491"/>
                  <a:gd name="T53" fmla="*/ 237 h 481"/>
                  <a:gd name="T54" fmla="*/ 23 w 491"/>
                  <a:gd name="T55" fmla="*/ 209 h 481"/>
                  <a:gd name="T56" fmla="*/ 32 w 491"/>
                  <a:gd name="T57" fmla="*/ 181 h 481"/>
                  <a:gd name="T58" fmla="*/ 30 w 491"/>
                  <a:gd name="T59" fmla="*/ 143 h 481"/>
                  <a:gd name="T60" fmla="*/ 17 w 491"/>
                  <a:gd name="T61" fmla="*/ 111 h 481"/>
                  <a:gd name="T62" fmla="*/ 0 w 491"/>
                  <a:gd name="T63" fmla="*/ 73 h 481"/>
                  <a:gd name="T64" fmla="*/ 34 w 491"/>
                  <a:gd name="T65" fmla="*/ 59 h 481"/>
                  <a:gd name="T66" fmla="*/ 59 w 491"/>
                  <a:gd name="T67" fmla="*/ 55 h 481"/>
                  <a:gd name="T68" fmla="*/ 84 w 491"/>
                  <a:gd name="T69" fmla="*/ 58 h 481"/>
                  <a:gd name="T70" fmla="*/ 102 w 491"/>
                  <a:gd name="T71" fmla="*/ 66 h 481"/>
                  <a:gd name="T72" fmla="*/ 121 w 491"/>
                  <a:gd name="T73" fmla="*/ 82 h 481"/>
                  <a:gd name="T74" fmla="*/ 140 w 491"/>
                  <a:gd name="T75" fmla="*/ 111 h 481"/>
                  <a:gd name="T76" fmla="*/ 183 w 491"/>
                  <a:gd name="T77" fmla="*/ 103 h 481"/>
                  <a:gd name="T78" fmla="*/ 196 w 491"/>
                  <a:gd name="T79" fmla="*/ 96 h 481"/>
                  <a:gd name="T80" fmla="*/ 200 w 491"/>
                  <a:gd name="T81" fmla="*/ 90 h 481"/>
                  <a:gd name="T82" fmla="*/ 207 w 491"/>
                  <a:gd name="T83" fmla="*/ 73 h 481"/>
                  <a:gd name="T84" fmla="*/ 232 w 491"/>
                  <a:gd name="T85" fmla="*/ 54 h 481"/>
                  <a:gd name="T86" fmla="*/ 254 w 491"/>
                  <a:gd name="T87" fmla="*/ 49 h 481"/>
                  <a:gd name="T88" fmla="*/ 263 w 491"/>
                  <a:gd name="T89" fmla="*/ 30 h 481"/>
                  <a:gd name="T90" fmla="*/ 280 w 491"/>
                  <a:gd name="T91" fmla="*/ 9 h 481"/>
                  <a:gd name="T92" fmla="*/ 300 w 491"/>
                  <a:gd name="T93" fmla="*/ 1 h 481"/>
                  <a:gd name="T94" fmla="*/ 323 w 491"/>
                  <a:gd name="T95" fmla="*/ 0 h 481"/>
                  <a:gd name="T96" fmla="*/ 351 w 491"/>
                  <a:gd name="T97" fmla="*/ 8 h 481"/>
                  <a:gd name="T98" fmla="*/ 399 w 491"/>
                  <a:gd name="T99" fmla="*/ 38 h 481"/>
                  <a:gd name="T100" fmla="*/ 428 w 491"/>
                  <a:gd name="T101" fmla="*/ 53 h 481"/>
                  <a:gd name="T102" fmla="*/ 459 w 491"/>
                  <a:gd name="T103" fmla="*/ 60 h 481"/>
                  <a:gd name="T104" fmla="*/ 491 w 491"/>
                  <a:gd name="T105" fmla="*/ 67 h 481"/>
                  <a:gd name="T106" fmla="*/ 491 w 491"/>
                  <a:gd name="T107" fmla="*/ 32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58" name="Freeform 341"/>
              <p:cNvSpPr>
                <a:spLocks/>
              </p:cNvSpPr>
              <p:nvPr>
                <p:custDataLst>
                  <p:tags r:id="rId242"/>
                </p:custDataLst>
              </p:nvPr>
            </p:nvSpPr>
            <p:spPr bwMode="auto">
              <a:xfrm>
                <a:off x="8309901" y="2932167"/>
                <a:ext cx="85916" cy="77676"/>
              </a:xfrm>
              <a:custGeom>
                <a:avLst/>
                <a:gdLst>
                  <a:gd name="T0" fmla="*/ 0 w 133"/>
                  <a:gd name="T1" fmla="*/ 19 h 117"/>
                  <a:gd name="T2" fmla="*/ 72 w 133"/>
                  <a:gd name="T3" fmla="*/ 0 h 117"/>
                  <a:gd name="T4" fmla="*/ 81 w 133"/>
                  <a:gd name="T5" fmla="*/ 6 h 117"/>
                  <a:gd name="T6" fmla="*/ 91 w 133"/>
                  <a:gd name="T7" fmla="*/ 14 h 117"/>
                  <a:gd name="T8" fmla="*/ 101 w 133"/>
                  <a:gd name="T9" fmla="*/ 25 h 117"/>
                  <a:gd name="T10" fmla="*/ 109 w 133"/>
                  <a:gd name="T11" fmla="*/ 37 h 117"/>
                  <a:gd name="T12" fmla="*/ 118 w 133"/>
                  <a:gd name="T13" fmla="*/ 49 h 117"/>
                  <a:gd name="T14" fmla="*/ 126 w 133"/>
                  <a:gd name="T15" fmla="*/ 62 h 117"/>
                  <a:gd name="T16" fmla="*/ 128 w 133"/>
                  <a:gd name="T17" fmla="*/ 68 h 117"/>
                  <a:gd name="T18" fmla="*/ 130 w 133"/>
                  <a:gd name="T19" fmla="*/ 74 h 117"/>
                  <a:gd name="T20" fmla="*/ 131 w 133"/>
                  <a:gd name="T21" fmla="*/ 80 h 117"/>
                  <a:gd name="T22" fmla="*/ 133 w 133"/>
                  <a:gd name="T23" fmla="*/ 86 h 117"/>
                  <a:gd name="T24" fmla="*/ 131 w 133"/>
                  <a:gd name="T25" fmla="*/ 92 h 117"/>
                  <a:gd name="T26" fmla="*/ 128 w 133"/>
                  <a:gd name="T27" fmla="*/ 97 h 117"/>
                  <a:gd name="T28" fmla="*/ 124 w 133"/>
                  <a:gd name="T29" fmla="*/ 102 h 117"/>
                  <a:gd name="T30" fmla="*/ 118 w 133"/>
                  <a:gd name="T31" fmla="*/ 107 h 117"/>
                  <a:gd name="T32" fmla="*/ 113 w 133"/>
                  <a:gd name="T33" fmla="*/ 111 h 117"/>
                  <a:gd name="T34" fmla="*/ 107 w 133"/>
                  <a:gd name="T35" fmla="*/ 114 h 117"/>
                  <a:gd name="T36" fmla="*/ 103 w 133"/>
                  <a:gd name="T37" fmla="*/ 117 h 117"/>
                  <a:gd name="T38" fmla="*/ 100 w 133"/>
                  <a:gd name="T39" fmla="*/ 117 h 117"/>
                  <a:gd name="T40" fmla="*/ 72 w 133"/>
                  <a:gd name="T41" fmla="*/ 95 h 117"/>
                  <a:gd name="T42" fmla="*/ 45 w 133"/>
                  <a:gd name="T43" fmla="*/ 70 h 117"/>
                  <a:gd name="T44" fmla="*/ 32 w 133"/>
                  <a:gd name="T45" fmla="*/ 58 h 117"/>
                  <a:gd name="T46" fmla="*/ 18 w 133"/>
                  <a:gd name="T47" fmla="*/ 46 h 117"/>
                  <a:gd name="T48" fmla="*/ 8 w 133"/>
                  <a:gd name="T49" fmla="*/ 33 h 117"/>
                  <a:gd name="T50" fmla="*/ 0 w 133"/>
                  <a:gd name="T51" fmla="*/ 1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59" name="Freeform 342"/>
              <p:cNvSpPr>
                <a:spLocks/>
              </p:cNvSpPr>
              <p:nvPr>
                <p:custDataLst>
                  <p:tags r:id="rId243"/>
                </p:custDataLst>
              </p:nvPr>
            </p:nvSpPr>
            <p:spPr bwMode="auto">
              <a:xfrm>
                <a:off x="5853717" y="2165625"/>
                <a:ext cx="351245" cy="228941"/>
              </a:xfrm>
              <a:custGeom>
                <a:avLst/>
                <a:gdLst>
                  <a:gd name="T0" fmla="*/ 272 w 505"/>
                  <a:gd name="T1" fmla="*/ 36 h 339"/>
                  <a:gd name="T2" fmla="*/ 484 w 505"/>
                  <a:gd name="T3" fmla="*/ 86 h 339"/>
                  <a:gd name="T4" fmla="*/ 478 w 505"/>
                  <a:gd name="T5" fmla="*/ 109 h 339"/>
                  <a:gd name="T6" fmla="*/ 471 w 505"/>
                  <a:gd name="T7" fmla="*/ 129 h 339"/>
                  <a:gd name="T8" fmla="*/ 461 w 505"/>
                  <a:gd name="T9" fmla="*/ 145 h 339"/>
                  <a:gd name="T10" fmla="*/ 451 w 505"/>
                  <a:gd name="T11" fmla="*/ 153 h 339"/>
                  <a:gd name="T12" fmla="*/ 461 w 505"/>
                  <a:gd name="T13" fmla="*/ 184 h 339"/>
                  <a:gd name="T14" fmla="*/ 477 w 505"/>
                  <a:gd name="T15" fmla="*/ 215 h 339"/>
                  <a:gd name="T16" fmla="*/ 505 w 505"/>
                  <a:gd name="T17" fmla="*/ 258 h 339"/>
                  <a:gd name="T18" fmla="*/ 493 w 505"/>
                  <a:gd name="T19" fmla="*/ 271 h 339"/>
                  <a:gd name="T20" fmla="*/ 479 w 505"/>
                  <a:gd name="T21" fmla="*/ 292 h 339"/>
                  <a:gd name="T22" fmla="*/ 468 w 505"/>
                  <a:gd name="T23" fmla="*/ 314 h 339"/>
                  <a:gd name="T24" fmla="*/ 464 w 505"/>
                  <a:gd name="T25" fmla="*/ 339 h 339"/>
                  <a:gd name="T26" fmla="*/ 443 w 505"/>
                  <a:gd name="T27" fmla="*/ 338 h 339"/>
                  <a:gd name="T28" fmla="*/ 414 w 505"/>
                  <a:gd name="T29" fmla="*/ 335 h 339"/>
                  <a:gd name="T30" fmla="*/ 385 w 505"/>
                  <a:gd name="T31" fmla="*/ 331 h 339"/>
                  <a:gd name="T32" fmla="*/ 358 w 505"/>
                  <a:gd name="T33" fmla="*/ 326 h 339"/>
                  <a:gd name="T34" fmla="*/ 304 w 505"/>
                  <a:gd name="T35" fmla="*/ 325 h 339"/>
                  <a:gd name="T36" fmla="*/ 264 w 505"/>
                  <a:gd name="T37" fmla="*/ 321 h 339"/>
                  <a:gd name="T38" fmla="*/ 248 w 505"/>
                  <a:gd name="T39" fmla="*/ 317 h 339"/>
                  <a:gd name="T40" fmla="*/ 232 w 505"/>
                  <a:gd name="T41" fmla="*/ 310 h 339"/>
                  <a:gd name="T42" fmla="*/ 213 w 505"/>
                  <a:gd name="T43" fmla="*/ 300 h 339"/>
                  <a:gd name="T44" fmla="*/ 180 w 505"/>
                  <a:gd name="T45" fmla="*/ 289 h 339"/>
                  <a:gd name="T46" fmla="*/ 146 w 505"/>
                  <a:gd name="T47" fmla="*/ 273 h 339"/>
                  <a:gd name="T48" fmla="*/ 98 w 505"/>
                  <a:gd name="T49" fmla="*/ 249 h 339"/>
                  <a:gd name="T50" fmla="*/ 62 w 505"/>
                  <a:gd name="T51" fmla="*/ 206 h 339"/>
                  <a:gd name="T52" fmla="*/ 52 w 505"/>
                  <a:gd name="T53" fmla="*/ 169 h 339"/>
                  <a:gd name="T54" fmla="*/ 36 w 505"/>
                  <a:gd name="T55" fmla="*/ 124 h 339"/>
                  <a:gd name="T56" fmla="*/ 15 w 505"/>
                  <a:gd name="T57" fmla="*/ 83 h 339"/>
                  <a:gd name="T58" fmla="*/ 2 w 505"/>
                  <a:gd name="T59" fmla="*/ 64 h 339"/>
                  <a:gd name="T60" fmla="*/ 5 w 505"/>
                  <a:gd name="T61" fmla="*/ 61 h 339"/>
                  <a:gd name="T62" fmla="*/ 11 w 505"/>
                  <a:gd name="T63" fmla="*/ 56 h 339"/>
                  <a:gd name="T64" fmla="*/ 11 w 505"/>
                  <a:gd name="T65" fmla="*/ 48 h 339"/>
                  <a:gd name="T66" fmla="*/ 11 w 505"/>
                  <a:gd name="T67" fmla="*/ 43 h 339"/>
                  <a:gd name="T68" fmla="*/ 34 w 505"/>
                  <a:gd name="T69" fmla="*/ 34 h 339"/>
                  <a:gd name="T70" fmla="*/ 73 w 505"/>
                  <a:gd name="T71" fmla="*/ 22 h 339"/>
                  <a:gd name="T72" fmla="*/ 128 w 505"/>
                  <a:gd name="T73" fmla="*/ 8 h 339"/>
                  <a:gd name="T74" fmla="*/ 173 w 505"/>
                  <a:gd name="T75" fmla="*/ 11 h 339"/>
                  <a:gd name="T76" fmla="*/ 188 w 505"/>
                  <a:gd name="T77" fmla="*/ 28 h 339"/>
                  <a:gd name="T78" fmla="*/ 201 w 505"/>
                  <a:gd name="T79" fmla="*/ 35 h 339"/>
                  <a:gd name="T80" fmla="*/ 219 w 505"/>
                  <a:gd name="T81" fmla="*/ 36 h 339"/>
                  <a:gd name="T82" fmla="*/ 239 w 505"/>
                  <a:gd name="T83" fmla="*/ 36 h 339"/>
                  <a:gd name="T84" fmla="*/ 259 w 505"/>
                  <a:gd name="T85" fmla="*/ 2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60" name="Freeform 343"/>
              <p:cNvSpPr>
                <a:spLocks/>
              </p:cNvSpPr>
              <p:nvPr>
                <p:custDataLst>
                  <p:tags r:id="rId244"/>
                </p:custDataLst>
              </p:nvPr>
            </p:nvSpPr>
            <p:spPr bwMode="auto">
              <a:xfrm>
                <a:off x="5954795" y="2429315"/>
                <a:ext cx="232478" cy="91986"/>
              </a:xfrm>
              <a:custGeom>
                <a:avLst/>
                <a:gdLst>
                  <a:gd name="T0" fmla="*/ 312 w 338"/>
                  <a:gd name="T1" fmla="*/ 0 h 141"/>
                  <a:gd name="T2" fmla="*/ 186 w 338"/>
                  <a:gd name="T3" fmla="*/ 0 h 141"/>
                  <a:gd name="T4" fmla="*/ 168 w 338"/>
                  <a:gd name="T5" fmla="*/ 8 h 141"/>
                  <a:gd name="T6" fmla="*/ 144 w 338"/>
                  <a:gd name="T7" fmla="*/ 21 h 141"/>
                  <a:gd name="T8" fmla="*/ 132 w 338"/>
                  <a:gd name="T9" fmla="*/ 27 h 141"/>
                  <a:gd name="T10" fmla="*/ 119 w 338"/>
                  <a:gd name="T11" fmla="*/ 32 h 141"/>
                  <a:gd name="T12" fmla="*/ 112 w 338"/>
                  <a:gd name="T13" fmla="*/ 34 h 141"/>
                  <a:gd name="T14" fmla="*/ 105 w 338"/>
                  <a:gd name="T15" fmla="*/ 35 h 141"/>
                  <a:gd name="T16" fmla="*/ 99 w 338"/>
                  <a:gd name="T17" fmla="*/ 36 h 141"/>
                  <a:gd name="T18" fmla="*/ 93 w 338"/>
                  <a:gd name="T19" fmla="*/ 37 h 141"/>
                  <a:gd name="T20" fmla="*/ 88 w 338"/>
                  <a:gd name="T21" fmla="*/ 36 h 141"/>
                  <a:gd name="T22" fmla="*/ 84 w 338"/>
                  <a:gd name="T23" fmla="*/ 35 h 141"/>
                  <a:gd name="T24" fmla="*/ 78 w 338"/>
                  <a:gd name="T25" fmla="*/ 32 h 141"/>
                  <a:gd name="T26" fmla="*/ 74 w 338"/>
                  <a:gd name="T27" fmla="*/ 30 h 141"/>
                  <a:gd name="T28" fmla="*/ 66 w 338"/>
                  <a:gd name="T29" fmla="*/ 24 h 141"/>
                  <a:gd name="T30" fmla="*/ 59 w 338"/>
                  <a:gd name="T31" fmla="*/ 18 h 141"/>
                  <a:gd name="T32" fmla="*/ 49 w 338"/>
                  <a:gd name="T33" fmla="*/ 34 h 141"/>
                  <a:gd name="T34" fmla="*/ 37 w 338"/>
                  <a:gd name="T35" fmla="*/ 51 h 141"/>
                  <a:gd name="T36" fmla="*/ 30 w 338"/>
                  <a:gd name="T37" fmla="*/ 60 h 141"/>
                  <a:gd name="T38" fmla="*/ 21 w 338"/>
                  <a:gd name="T39" fmla="*/ 68 h 141"/>
                  <a:gd name="T40" fmla="*/ 11 w 338"/>
                  <a:gd name="T41" fmla="*/ 75 h 141"/>
                  <a:gd name="T42" fmla="*/ 0 w 338"/>
                  <a:gd name="T43" fmla="*/ 80 h 141"/>
                  <a:gd name="T44" fmla="*/ 12 w 338"/>
                  <a:gd name="T45" fmla="*/ 90 h 141"/>
                  <a:gd name="T46" fmla="*/ 23 w 338"/>
                  <a:gd name="T47" fmla="*/ 100 h 141"/>
                  <a:gd name="T48" fmla="*/ 33 w 338"/>
                  <a:gd name="T49" fmla="*/ 108 h 141"/>
                  <a:gd name="T50" fmla="*/ 44 w 338"/>
                  <a:gd name="T51" fmla="*/ 116 h 141"/>
                  <a:gd name="T52" fmla="*/ 55 w 338"/>
                  <a:gd name="T53" fmla="*/ 122 h 141"/>
                  <a:gd name="T54" fmla="*/ 66 w 338"/>
                  <a:gd name="T55" fmla="*/ 129 h 141"/>
                  <a:gd name="T56" fmla="*/ 79 w 338"/>
                  <a:gd name="T57" fmla="*/ 135 h 141"/>
                  <a:gd name="T58" fmla="*/ 93 w 338"/>
                  <a:gd name="T59" fmla="*/ 141 h 141"/>
                  <a:gd name="T60" fmla="*/ 259 w 338"/>
                  <a:gd name="T61" fmla="*/ 141 h 141"/>
                  <a:gd name="T62" fmla="*/ 269 w 338"/>
                  <a:gd name="T63" fmla="*/ 124 h 141"/>
                  <a:gd name="T64" fmla="*/ 281 w 338"/>
                  <a:gd name="T65" fmla="*/ 107 h 141"/>
                  <a:gd name="T66" fmla="*/ 292 w 338"/>
                  <a:gd name="T67" fmla="*/ 92 h 141"/>
                  <a:gd name="T68" fmla="*/ 304 w 338"/>
                  <a:gd name="T69" fmla="*/ 78 h 141"/>
                  <a:gd name="T70" fmla="*/ 315 w 338"/>
                  <a:gd name="T71" fmla="*/ 64 h 141"/>
                  <a:gd name="T72" fmla="*/ 324 w 338"/>
                  <a:gd name="T73" fmla="*/ 48 h 141"/>
                  <a:gd name="T74" fmla="*/ 333 w 338"/>
                  <a:gd name="T75" fmla="*/ 34 h 141"/>
                  <a:gd name="T76" fmla="*/ 338 w 338"/>
                  <a:gd name="T77" fmla="*/ 18 h 141"/>
                  <a:gd name="T78" fmla="*/ 312 w 338"/>
                  <a:gd name="T7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61" name="Freeform 344"/>
              <p:cNvSpPr>
                <a:spLocks/>
              </p:cNvSpPr>
              <p:nvPr>
                <p:custDataLst>
                  <p:tags r:id="rId245"/>
                </p:custDataLst>
              </p:nvPr>
            </p:nvSpPr>
            <p:spPr bwMode="auto">
              <a:xfrm>
                <a:off x="6113993" y="1985743"/>
                <a:ext cx="176886" cy="83808"/>
              </a:xfrm>
              <a:custGeom>
                <a:avLst/>
                <a:gdLst>
                  <a:gd name="T0" fmla="*/ 259 w 259"/>
                  <a:gd name="T1" fmla="*/ 129 h 129"/>
                  <a:gd name="T2" fmla="*/ 255 w 259"/>
                  <a:gd name="T3" fmla="*/ 102 h 129"/>
                  <a:gd name="T4" fmla="*/ 252 w 259"/>
                  <a:gd name="T5" fmla="*/ 80 h 129"/>
                  <a:gd name="T6" fmla="*/ 252 w 259"/>
                  <a:gd name="T7" fmla="*/ 63 h 129"/>
                  <a:gd name="T8" fmla="*/ 253 w 259"/>
                  <a:gd name="T9" fmla="*/ 50 h 129"/>
                  <a:gd name="T10" fmla="*/ 257 w 259"/>
                  <a:gd name="T11" fmla="*/ 29 h 129"/>
                  <a:gd name="T12" fmla="*/ 259 w 259"/>
                  <a:gd name="T13" fmla="*/ 12 h 129"/>
                  <a:gd name="T14" fmla="*/ 258 w 259"/>
                  <a:gd name="T15" fmla="*/ 14 h 129"/>
                  <a:gd name="T16" fmla="*/ 256 w 259"/>
                  <a:gd name="T17" fmla="*/ 16 h 129"/>
                  <a:gd name="T18" fmla="*/ 253 w 259"/>
                  <a:gd name="T19" fmla="*/ 17 h 129"/>
                  <a:gd name="T20" fmla="*/ 249 w 259"/>
                  <a:gd name="T21" fmla="*/ 18 h 129"/>
                  <a:gd name="T22" fmla="*/ 239 w 259"/>
                  <a:gd name="T23" fmla="*/ 19 h 129"/>
                  <a:gd name="T24" fmla="*/ 228 w 259"/>
                  <a:gd name="T25" fmla="*/ 19 h 129"/>
                  <a:gd name="T26" fmla="*/ 205 w 259"/>
                  <a:gd name="T27" fmla="*/ 19 h 129"/>
                  <a:gd name="T28" fmla="*/ 192 w 259"/>
                  <a:gd name="T29" fmla="*/ 18 h 129"/>
                  <a:gd name="T30" fmla="*/ 181 w 259"/>
                  <a:gd name="T31" fmla="*/ 17 h 129"/>
                  <a:gd name="T32" fmla="*/ 172 w 259"/>
                  <a:gd name="T33" fmla="*/ 15 h 129"/>
                  <a:gd name="T34" fmla="*/ 163 w 259"/>
                  <a:gd name="T35" fmla="*/ 12 h 129"/>
                  <a:gd name="T36" fmla="*/ 156 w 259"/>
                  <a:gd name="T37" fmla="*/ 9 h 129"/>
                  <a:gd name="T38" fmla="*/ 146 w 259"/>
                  <a:gd name="T39" fmla="*/ 6 h 129"/>
                  <a:gd name="T40" fmla="*/ 134 w 259"/>
                  <a:gd name="T41" fmla="*/ 3 h 129"/>
                  <a:gd name="T42" fmla="*/ 118 w 259"/>
                  <a:gd name="T43" fmla="*/ 1 h 129"/>
                  <a:gd name="T44" fmla="*/ 99 w 259"/>
                  <a:gd name="T45" fmla="*/ 0 h 129"/>
                  <a:gd name="T46" fmla="*/ 83 w 259"/>
                  <a:gd name="T47" fmla="*/ 0 h 129"/>
                  <a:gd name="T48" fmla="*/ 67 w 259"/>
                  <a:gd name="T49" fmla="*/ 0 h 129"/>
                  <a:gd name="T50" fmla="*/ 50 w 259"/>
                  <a:gd name="T51" fmla="*/ 0 h 129"/>
                  <a:gd name="T52" fmla="*/ 34 w 259"/>
                  <a:gd name="T53" fmla="*/ 2 h 129"/>
                  <a:gd name="T54" fmla="*/ 27 w 259"/>
                  <a:gd name="T55" fmla="*/ 4 h 129"/>
                  <a:gd name="T56" fmla="*/ 21 w 259"/>
                  <a:gd name="T57" fmla="*/ 6 h 129"/>
                  <a:gd name="T58" fmla="*/ 14 w 259"/>
                  <a:gd name="T59" fmla="*/ 9 h 129"/>
                  <a:gd name="T60" fmla="*/ 10 w 259"/>
                  <a:gd name="T61" fmla="*/ 13 h 129"/>
                  <a:gd name="T62" fmla="*/ 5 w 259"/>
                  <a:gd name="T63" fmla="*/ 17 h 129"/>
                  <a:gd name="T64" fmla="*/ 2 w 259"/>
                  <a:gd name="T65" fmla="*/ 22 h 129"/>
                  <a:gd name="T66" fmla="*/ 0 w 259"/>
                  <a:gd name="T67" fmla="*/ 29 h 129"/>
                  <a:gd name="T68" fmla="*/ 0 w 259"/>
                  <a:gd name="T69" fmla="*/ 36 h 129"/>
                  <a:gd name="T70" fmla="*/ 0 w 259"/>
                  <a:gd name="T71" fmla="*/ 48 h 129"/>
                  <a:gd name="T72" fmla="*/ 3 w 259"/>
                  <a:gd name="T73" fmla="*/ 58 h 129"/>
                  <a:gd name="T74" fmla="*/ 6 w 259"/>
                  <a:gd name="T75" fmla="*/ 65 h 129"/>
                  <a:gd name="T76" fmla="*/ 12 w 259"/>
                  <a:gd name="T77" fmla="*/ 71 h 129"/>
                  <a:gd name="T78" fmla="*/ 17 w 259"/>
                  <a:gd name="T79" fmla="*/ 76 h 129"/>
                  <a:gd name="T80" fmla="*/ 24 w 259"/>
                  <a:gd name="T81" fmla="*/ 80 h 129"/>
                  <a:gd name="T82" fmla="*/ 31 w 259"/>
                  <a:gd name="T83" fmla="*/ 83 h 129"/>
                  <a:gd name="T84" fmla="*/ 37 w 259"/>
                  <a:gd name="T85" fmla="*/ 85 h 129"/>
                  <a:gd name="T86" fmla="*/ 50 w 259"/>
                  <a:gd name="T87" fmla="*/ 88 h 129"/>
                  <a:gd name="T88" fmla="*/ 61 w 259"/>
                  <a:gd name="T89" fmla="*/ 92 h 129"/>
                  <a:gd name="T90" fmla="*/ 65 w 259"/>
                  <a:gd name="T91" fmla="*/ 95 h 129"/>
                  <a:gd name="T92" fmla="*/ 67 w 259"/>
                  <a:gd name="T93" fmla="*/ 99 h 129"/>
                  <a:gd name="T94" fmla="*/ 67 w 259"/>
                  <a:gd name="T95" fmla="*/ 105 h 129"/>
                  <a:gd name="T96" fmla="*/ 66 w 259"/>
                  <a:gd name="T97" fmla="*/ 111 h 129"/>
                  <a:gd name="T98" fmla="*/ 81 w 259"/>
                  <a:gd name="T99" fmla="*/ 110 h 129"/>
                  <a:gd name="T100" fmla="*/ 91 w 259"/>
                  <a:gd name="T101" fmla="*/ 108 h 129"/>
                  <a:gd name="T102" fmla="*/ 98 w 259"/>
                  <a:gd name="T103" fmla="*/ 106 h 129"/>
                  <a:gd name="T104" fmla="*/ 105 w 259"/>
                  <a:gd name="T105" fmla="*/ 105 h 129"/>
                  <a:gd name="T106" fmla="*/ 120 w 259"/>
                  <a:gd name="T107" fmla="*/ 106 h 129"/>
                  <a:gd name="T108" fmla="*/ 140 w 259"/>
                  <a:gd name="T109" fmla="*/ 108 h 129"/>
                  <a:gd name="T110" fmla="*/ 166 w 259"/>
                  <a:gd name="T111" fmla="*/ 112 h 129"/>
                  <a:gd name="T112" fmla="*/ 192 w 259"/>
                  <a:gd name="T113" fmla="*/ 117 h 129"/>
                  <a:gd name="T114" fmla="*/ 238 w 259"/>
                  <a:gd name="T115" fmla="*/ 125 h 129"/>
                  <a:gd name="T116" fmla="*/ 259 w 259"/>
                  <a:gd name="T11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62" name="Freeform 345"/>
              <p:cNvSpPr>
                <a:spLocks/>
              </p:cNvSpPr>
              <p:nvPr>
                <p:custDataLst>
                  <p:tags r:id="rId246"/>
                </p:custDataLst>
              </p:nvPr>
            </p:nvSpPr>
            <p:spPr bwMode="auto">
              <a:xfrm>
                <a:off x="6134208" y="2433403"/>
                <a:ext cx="285543" cy="183970"/>
              </a:xfrm>
              <a:custGeom>
                <a:avLst/>
                <a:gdLst>
                  <a:gd name="T0" fmla="*/ 418 w 425"/>
                  <a:gd name="T1" fmla="*/ 170 h 272"/>
                  <a:gd name="T2" fmla="*/ 398 w 425"/>
                  <a:gd name="T3" fmla="*/ 188 h 272"/>
                  <a:gd name="T4" fmla="*/ 383 w 425"/>
                  <a:gd name="T5" fmla="*/ 206 h 272"/>
                  <a:gd name="T6" fmla="*/ 384 w 425"/>
                  <a:gd name="T7" fmla="*/ 221 h 272"/>
                  <a:gd name="T8" fmla="*/ 389 w 425"/>
                  <a:gd name="T9" fmla="*/ 237 h 272"/>
                  <a:gd name="T10" fmla="*/ 375 w 425"/>
                  <a:gd name="T11" fmla="*/ 244 h 272"/>
                  <a:gd name="T12" fmla="*/ 347 w 425"/>
                  <a:gd name="T13" fmla="*/ 238 h 272"/>
                  <a:gd name="T14" fmla="*/ 324 w 425"/>
                  <a:gd name="T15" fmla="*/ 235 h 272"/>
                  <a:gd name="T16" fmla="*/ 295 w 425"/>
                  <a:gd name="T17" fmla="*/ 235 h 272"/>
                  <a:gd name="T18" fmla="*/ 263 w 425"/>
                  <a:gd name="T19" fmla="*/ 243 h 272"/>
                  <a:gd name="T20" fmla="*/ 232 w 425"/>
                  <a:gd name="T21" fmla="*/ 254 h 272"/>
                  <a:gd name="T22" fmla="*/ 197 w 425"/>
                  <a:gd name="T23" fmla="*/ 267 h 272"/>
                  <a:gd name="T24" fmla="*/ 100 w 425"/>
                  <a:gd name="T25" fmla="*/ 240 h 272"/>
                  <a:gd name="T26" fmla="*/ 85 w 425"/>
                  <a:gd name="T27" fmla="*/ 226 h 272"/>
                  <a:gd name="T28" fmla="*/ 70 w 425"/>
                  <a:gd name="T29" fmla="*/ 214 h 272"/>
                  <a:gd name="T30" fmla="*/ 37 w 425"/>
                  <a:gd name="T31" fmla="*/ 192 h 272"/>
                  <a:gd name="T32" fmla="*/ 22 w 425"/>
                  <a:gd name="T33" fmla="*/ 180 h 272"/>
                  <a:gd name="T34" fmla="*/ 11 w 425"/>
                  <a:gd name="T35" fmla="*/ 167 h 272"/>
                  <a:gd name="T36" fmla="*/ 2 w 425"/>
                  <a:gd name="T37" fmla="*/ 150 h 272"/>
                  <a:gd name="T38" fmla="*/ 0 w 425"/>
                  <a:gd name="T39" fmla="*/ 129 h 272"/>
                  <a:gd name="T40" fmla="*/ 50 w 425"/>
                  <a:gd name="T41" fmla="*/ 66 h 272"/>
                  <a:gd name="T42" fmla="*/ 71 w 425"/>
                  <a:gd name="T43" fmla="*/ 36 h 272"/>
                  <a:gd name="T44" fmla="*/ 80 w 425"/>
                  <a:gd name="T45" fmla="*/ 22 h 272"/>
                  <a:gd name="T46" fmla="*/ 85 w 425"/>
                  <a:gd name="T47" fmla="*/ 6 h 272"/>
                  <a:gd name="T48" fmla="*/ 123 w 425"/>
                  <a:gd name="T49" fmla="*/ 10 h 272"/>
                  <a:gd name="T50" fmla="*/ 153 w 425"/>
                  <a:gd name="T51" fmla="*/ 18 h 272"/>
                  <a:gd name="T52" fmla="*/ 180 w 425"/>
                  <a:gd name="T53" fmla="*/ 27 h 272"/>
                  <a:gd name="T54" fmla="*/ 205 w 425"/>
                  <a:gd name="T55" fmla="*/ 31 h 272"/>
                  <a:gd name="T56" fmla="*/ 214 w 425"/>
                  <a:gd name="T57" fmla="*/ 29 h 272"/>
                  <a:gd name="T58" fmla="*/ 221 w 425"/>
                  <a:gd name="T59" fmla="*/ 26 h 272"/>
                  <a:gd name="T60" fmla="*/ 232 w 425"/>
                  <a:gd name="T61" fmla="*/ 15 h 272"/>
                  <a:gd name="T62" fmla="*/ 242 w 425"/>
                  <a:gd name="T63" fmla="*/ 5 h 272"/>
                  <a:gd name="T64" fmla="*/ 250 w 425"/>
                  <a:gd name="T65" fmla="*/ 2 h 272"/>
                  <a:gd name="T66" fmla="*/ 259 w 425"/>
                  <a:gd name="T67" fmla="*/ 0 h 272"/>
                  <a:gd name="T68" fmla="*/ 275 w 425"/>
                  <a:gd name="T69" fmla="*/ 2 h 272"/>
                  <a:gd name="T70" fmla="*/ 289 w 425"/>
                  <a:gd name="T71" fmla="*/ 7 h 272"/>
                  <a:gd name="T72" fmla="*/ 302 w 425"/>
                  <a:gd name="T73" fmla="*/ 15 h 272"/>
                  <a:gd name="T74" fmla="*/ 310 w 425"/>
                  <a:gd name="T75" fmla="*/ 26 h 272"/>
                  <a:gd name="T76" fmla="*/ 325 w 425"/>
                  <a:gd name="T77" fmla="*/ 53 h 272"/>
                  <a:gd name="T78" fmla="*/ 337 w 425"/>
                  <a:gd name="T79" fmla="*/ 82 h 272"/>
                  <a:gd name="T80" fmla="*/ 349 w 425"/>
                  <a:gd name="T81" fmla="*/ 113 h 272"/>
                  <a:gd name="T82" fmla="*/ 356 w 425"/>
                  <a:gd name="T83" fmla="*/ 126 h 272"/>
                  <a:gd name="T84" fmla="*/ 365 w 425"/>
                  <a:gd name="T85" fmla="*/ 138 h 272"/>
                  <a:gd name="T86" fmla="*/ 376 w 425"/>
                  <a:gd name="T87" fmla="*/ 147 h 272"/>
                  <a:gd name="T88" fmla="*/ 389 w 425"/>
                  <a:gd name="T89" fmla="*/ 156 h 272"/>
                  <a:gd name="T90" fmla="*/ 405 w 425"/>
                  <a:gd name="T91" fmla="*/ 160 h 272"/>
                  <a:gd name="T92" fmla="*/ 425 w 425"/>
                  <a:gd name="T93" fmla="*/ 16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63" name="Freeform 346"/>
              <p:cNvSpPr>
                <a:spLocks/>
              </p:cNvSpPr>
              <p:nvPr>
                <p:custDataLst>
                  <p:tags r:id="rId247"/>
                </p:custDataLst>
              </p:nvPr>
            </p:nvSpPr>
            <p:spPr bwMode="auto">
              <a:xfrm>
                <a:off x="2950267" y="3770253"/>
                <a:ext cx="22742" cy="71545"/>
              </a:xfrm>
              <a:custGeom>
                <a:avLst/>
                <a:gdLst>
                  <a:gd name="T0" fmla="*/ 13 w 33"/>
                  <a:gd name="T1" fmla="*/ 6 h 31"/>
                  <a:gd name="T2" fmla="*/ 0 w 33"/>
                  <a:gd name="T3" fmla="*/ 19 h 31"/>
                  <a:gd name="T4" fmla="*/ 5 w 33"/>
                  <a:gd name="T5" fmla="*/ 21 h 31"/>
                  <a:gd name="T6" fmla="*/ 14 w 33"/>
                  <a:gd name="T7" fmla="*/ 25 h 31"/>
                  <a:gd name="T8" fmla="*/ 19 w 33"/>
                  <a:gd name="T9" fmla="*/ 27 h 31"/>
                  <a:gd name="T10" fmla="*/ 23 w 33"/>
                  <a:gd name="T11" fmla="*/ 29 h 31"/>
                  <a:gd name="T12" fmla="*/ 27 w 33"/>
                  <a:gd name="T13" fmla="*/ 30 h 31"/>
                  <a:gd name="T14" fmla="*/ 33 w 33"/>
                  <a:gd name="T15" fmla="*/ 31 h 31"/>
                  <a:gd name="T16" fmla="*/ 33 w 33"/>
                  <a:gd name="T17" fmla="*/ 0 h 31"/>
                  <a:gd name="T18" fmla="*/ 20 w 33"/>
                  <a:gd name="T19" fmla="*/ 0 h 31"/>
                  <a:gd name="T20" fmla="*/ 13 w 33"/>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chemeClr val="bg1">
                  <a:lumMod val="75000"/>
                </a:schemeClr>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64" name="Freeform 347"/>
              <p:cNvSpPr>
                <a:spLocks/>
              </p:cNvSpPr>
              <p:nvPr>
                <p:custDataLst>
                  <p:tags r:id="rId248"/>
                </p:custDataLst>
              </p:nvPr>
            </p:nvSpPr>
            <p:spPr bwMode="auto">
              <a:xfrm>
                <a:off x="6300986" y="2423183"/>
                <a:ext cx="136455" cy="102206"/>
              </a:xfrm>
              <a:custGeom>
                <a:avLst/>
                <a:gdLst>
                  <a:gd name="T0" fmla="*/ 6 w 192"/>
                  <a:gd name="T1" fmla="*/ 19 h 154"/>
                  <a:gd name="T2" fmla="*/ 52 w 192"/>
                  <a:gd name="T3" fmla="*/ 0 h 154"/>
                  <a:gd name="T4" fmla="*/ 92 w 192"/>
                  <a:gd name="T5" fmla="*/ 19 h 154"/>
                  <a:gd name="T6" fmla="*/ 119 w 192"/>
                  <a:gd name="T7" fmla="*/ 31 h 154"/>
                  <a:gd name="T8" fmla="*/ 146 w 192"/>
                  <a:gd name="T9" fmla="*/ 63 h 154"/>
                  <a:gd name="T10" fmla="*/ 166 w 192"/>
                  <a:gd name="T11" fmla="*/ 93 h 154"/>
                  <a:gd name="T12" fmla="*/ 192 w 192"/>
                  <a:gd name="T13" fmla="*/ 118 h 154"/>
                  <a:gd name="T14" fmla="*/ 152 w 192"/>
                  <a:gd name="T15" fmla="*/ 124 h 154"/>
                  <a:gd name="T16" fmla="*/ 126 w 192"/>
                  <a:gd name="T17" fmla="*/ 130 h 154"/>
                  <a:gd name="T18" fmla="*/ 126 w 192"/>
                  <a:gd name="T19" fmla="*/ 154 h 154"/>
                  <a:gd name="T20" fmla="*/ 106 w 192"/>
                  <a:gd name="T21" fmla="*/ 154 h 154"/>
                  <a:gd name="T22" fmla="*/ 99 w 192"/>
                  <a:gd name="T23" fmla="*/ 146 h 154"/>
                  <a:gd name="T24" fmla="*/ 93 w 192"/>
                  <a:gd name="T25" fmla="*/ 137 h 154"/>
                  <a:gd name="T26" fmla="*/ 88 w 192"/>
                  <a:gd name="T27" fmla="*/ 126 h 154"/>
                  <a:gd name="T28" fmla="*/ 82 w 192"/>
                  <a:gd name="T29" fmla="*/ 115 h 154"/>
                  <a:gd name="T30" fmla="*/ 74 w 192"/>
                  <a:gd name="T31" fmla="*/ 93 h 154"/>
                  <a:gd name="T32" fmla="*/ 65 w 192"/>
                  <a:gd name="T33" fmla="*/ 71 h 154"/>
                  <a:gd name="T34" fmla="*/ 60 w 192"/>
                  <a:gd name="T35" fmla="*/ 61 h 154"/>
                  <a:gd name="T36" fmla="*/ 55 w 192"/>
                  <a:gd name="T37" fmla="*/ 50 h 154"/>
                  <a:gd name="T38" fmla="*/ 48 w 192"/>
                  <a:gd name="T39" fmla="*/ 42 h 154"/>
                  <a:gd name="T40" fmla="*/ 41 w 192"/>
                  <a:gd name="T41" fmla="*/ 34 h 154"/>
                  <a:gd name="T42" fmla="*/ 33 w 192"/>
                  <a:gd name="T43" fmla="*/ 28 h 154"/>
                  <a:gd name="T44" fmla="*/ 24 w 192"/>
                  <a:gd name="T45" fmla="*/ 23 h 154"/>
                  <a:gd name="T46" fmla="*/ 18 w 192"/>
                  <a:gd name="T47" fmla="*/ 22 h 154"/>
                  <a:gd name="T48" fmla="*/ 12 w 192"/>
                  <a:gd name="T49" fmla="*/ 20 h 154"/>
                  <a:gd name="T50" fmla="*/ 6 w 192"/>
                  <a:gd name="T51" fmla="*/ 20 h 154"/>
                  <a:gd name="T52" fmla="*/ 0 w 192"/>
                  <a:gd name="T53" fmla="*/ 19 h 154"/>
                  <a:gd name="T54" fmla="*/ 6 w 192"/>
                  <a:gd name="T55" fmla="*/ 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FF66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65" name="Freeform 348"/>
              <p:cNvSpPr>
                <a:spLocks/>
              </p:cNvSpPr>
              <p:nvPr>
                <p:custDataLst>
                  <p:tags r:id="rId249"/>
                </p:custDataLst>
              </p:nvPr>
            </p:nvSpPr>
            <p:spPr bwMode="auto">
              <a:xfrm>
                <a:off x="6169585" y="2271919"/>
                <a:ext cx="606465" cy="318882"/>
              </a:xfrm>
              <a:custGeom>
                <a:avLst/>
                <a:gdLst>
                  <a:gd name="T0" fmla="*/ 392 w 877"/>
                  <a:gd name="T1" fmla="*/ 340 h 469"/>
                  <a:gd name="T2" fmla="*/ 319 w 877"/>
                  <a:gd name="T3" fmla="*/ 253 h 469"/>
                  <a:gd name="T4" fmla="*/ 206 w 877"/>
                  <a:gd name="T5" fmla="*/ 241 h 469"/>
                  <a:gd name="T6" fmla="*/ 191 w 877"/>
                  <a:gd name="T7" fmla="*/ 243 h 469"/>
                  <a:gd name="T8" fmla="*/ 178 w 877"/>
                  <a:gd name="T9" fmla="*/ 251 h 469"/>
                  <a:gd name="T10" fmla="*/ 162 w 877"/>
                  <a:gd name="T11" fmla="*/ 267 h 469"/>
                  <a:gd name="T12" fmla="*/ 151 w 877"/>
                  <a:gd name="T13" fmla="*/ 271 h 469"/>
                  <a:gd name="T14" fmla="*/ 121 w 877"/>
                  <a:gd name="T15" fmla="*/ 268 h 469"/>
                  <a:gd name="T16" fmla="*/ 79 w 877"/>
                  <a:gd name="T17" fmla="*/ 255 h 469"/>
                  <a:gd name="T18" fmla="*/ 26 w 877"/>
                  <a:gd name="T19" fmla="*/ 247 h 469"/>
                  <a:gd name="T20" fmla="*/ 8 w 877"/>
                  <a:gd name="T21" fmla="*/ 212 h 469"/>
                  <a:gd name="T22" fmla="*/ 13 w 877"/>
                  <a:gd name="T23" fmla="*/ 187 h 469"/>
                  <a:gd name="T24" fmla="*/ 13 w 877"/>
                  <a:gd name="T25" fmla="*/ 180 h 469"/>
                  <a:gd name="T26" fmla="*/ 23 w 877"/>
                  <a:gd name="T27" fmla="*/ 144 h 469"/>
                  <a:gd name="T28" fmla="*/ 44 w 877"/>
                  <a:gd name="T29" fmla="*/ 112 h 469"/>
                  <a:gd name="T30" fmla="*/ 54 w 877"/>
                  <a:gd name="T31" fmla="*/ 92 h 469"/>
                  <a:gd name="T32" fmla="*/ 26 w 877"/>
                  <a:gd name="T33" fmla="*/ 50 h 469"/>
                  <a:gd name="T34" fmla="*/ 173 w 877"/>
                  <a:gd name="T35" fmla="*/ 26 h 469"/>
                  <a:gd name="T36" fmla="*/ 339 w 877"/>
                  <a:gd name="T37" fmla="*/ 50 h 469"/>
                  <a:gd name="T38" fmla="*/ 392 w 877"/>
                  <a:gd name="T39" fmla="*/ 13 h 469"/>
                  <a:gd name="T40" fmla="*/ 485 w 877"/>
                  <a:gd name="T41" fmla="*/ 0 h 469"/>
                  <a:gd name="T42" fmla="*/ 579 w 877"/>
                  <a:gd name="T43" fmla="*/ 38 h 469"/>
                  <a:gd name="T44" fmla="*/ 638 w 877"/>
                  <a:gd name="T45" fmla="*/ 111 h 469"/>
                  <a:gd name="T46" fmla="*/ 725 w 877"/>
                  <a:gd name="T47" fmla="*/ 111 h 469"/>
                  <a:gd name="T48" fmla="*/ 838 w 877"/>
                  <a:gd name="T49" fmla="*/ 155 h 469"/>
                  <a:gd name="T50" fmla="*/ 864 w 877"/>
                  <a:gd name="T51" fmla="*/ 235 h 469"/>
                  <a:gd name="T52" fmla="*/ 804 w 877"/>
                  <a:gd name="T53" fmla="*/ 272 h 469"/>
                  <a:gd name="T54" fmla="*/ 754 w 877"/>
                  <a:gd name="T55" fmla="*/ 313 h 469"/>
                  <a:gd name="T56" fmla="*/ 688 w 877"/>
                  <a:gd name="T57" fmla="*/ 330 h 469"/>
                  <a:gd name="T58" fmla="*/ 663 w 877"/>
                  <a:gd name="T59" fmla="*/ 343 h 469"/>
                  <a:gd name="T60" fmla="*/ 648 w 877"/>
                  <a:gd name="T61" fmla="*/ 358 h 469"/>
                  <a:gd name="T62" fmla="*/ 646 w 877"/>
                  <a:gd name="T63" fmla="*/ 375 h 469"/>
                  <a:gd name="T64" fmla="*/ 653 w 877"/>
                  <a:gd name="T65" fmla="*/ 390 h 469"/>
                  <a:gd name="T66" fmla="*/ 666 w 877"/>
                  <a:gd name="T67" fmla="*/ 401 h 469"/>
                  <a:gd name="T68" fmla="*/ 711 w 877"/>
                  <a:gd name="T69" fmla="*/ 396 h 469"/>
                  <a:gd name="T70" fmla="*/ 741 w 877"/>
                  <a:gd name="T71" fmla="*/ 394 h 469"/>
                  <a:gd name="T72" fmla="*/ 734 w 877"/>
                  <a:gd name="T73" fmla="*/ 403 h 469"/>
                  <a:gd name="T74" fmla="*/ 716 w 877"/>
                  <a:gd name="T75" fmla="*/ 421 h 469"/>
                  <a:gd name="T76" fmla="*/ 698 w 877"/>
                  <a:gd name="T77" fmla="*/ 438 h 469"/>
                  <a:gd name="T78" fmla="*/ 689 w 877"/>
                  <a:gd name="T79" fmla="*/ 419 h 469"/>
                  <a:gd name="T80" fmla="*/ 671 w 877"/>
                  <a:gd name="T81" fmla="*/ 408 h 469"/>
                  <a:gd name="T82" fmla="*/ 666 w 877"/>
                  <a:gd name="T83" fmla="*/ 423 h 469"/>
                  <a:gd name="T84" fmla="*/ 643 w 877"/>
                  <a:gd name="T85" fmla="*/ 442 h 469"/>
                  <a:gd name="T86" fmla="*/ 619 w 877"/>
                  <a:gd name="T87" fmla="*/ 460 h 469"/>
                  <a:gd name="T88" fmla="*/ 611 w 877"/>
                  <a:gd name="T89" fmla="*/ 469 h 469"/>
                  <a:gd name="T90" fmla="*/ 595 w 877"/>
                  <a:gd name="T91" fmla="*/ 464 h 469"/>
                  <a:gd name="T92" fmla="*/ 584 w 877"/>
                  <a:gd name="T93" fmla="*/ 455 h 469"/>
                  <a:gd name="T94" fmla="*/ 575 w 877"/>
                  <a:gd name="T95" fmla="*/ 439 h 469"/>
                  <a:gd name="T96" fmla="*/ 572 w 877"/>
                  <a:gd name="T97" fmla="*/ 408 h 469"/>
                  <a:gd name="T98" fmla="*/ 548 w 877"/>
                  <a:gd name="T99" fmla="*/ 404 h 469"/>
                  <a:gd name="T100" fmla="*/ 518 w 877"/>
                  <a:gd name="T101" fmla="*/ 389 h 469"/>
                  <a:gd name="T102" fmla="*/ 559 w 877"/>
                  <a:gd name="T103" fmla="*/ 379 h 469"/>
                  <a:gd name="T104" fmla="*/ 625 w 877"/>
                  <a:gd name="T105" fmla="*/ 370 h 469"/>
                  <a:gd name="T106" fmla="*/ 493 w 877"/>
                  <a:gd name="T107" fmla="*/ 354 h 469"/>
                  <a:gd name="T108" fmla="*/ 445 w 877"/>
                  <a:gd name="T109" fmla="*/ 333 h 469"/>
                  <a:gd name="T110" fmla="*/ 398 w 877"/>
                  <a:gd name="T111" fmla="*/ 369 h 469"/>
                  <a:gd name="T112" fmla="*/ 380 w 877"/>
                  <a:gd name="T113" fmla="*/ 395 h 469"/>
                  <a:gd name="T114" fmla="*/ 353 w 877"/>
                  <a:gd name="T115" fmla="*/ 400 h 469"/>
                  <a:gd name="T116" fmla="*/ 328 w 877"/>
                  <a:gd name="T117" fmla="*/ 392 h 469"/>
                  <a:gd name="T118" fmla="*/ 306 w 877"/>
                  <a:gd name="T119" fmla="*/ 37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66" name="Freeform 349"/>
              <p:cNvSpPr>
                <a:spLocks/>
              </p:cNvSpPr>
              <p:nvPr>
                <p:custDataLst>
                  <p:tags r:id="rId250"/>
                </p:custDataLst>
              </p:nvPr>
            </p:nvSpPr>
            <p:spPr bwMode="auto">
              <a:xfrm>
                <a:off x="6983259" y="2713447"/>
                <a:ext cx="75808" cy="81765"/>
              </a:xfrm>
              <a:custGeom>
                <a:avLst/>
                <a:gdLst>
                  <a:gd name="T0" fmla="*/ 48 w 107"/>
                  <a:gd name="T1" fmla="*/ 0 h 123"/>
                  <a:gd name="T2" fmla="*/ 81 w 107"/>
                  <a:gd name="T3" fmla="*/ 31 h 123"/>
                  <a:gd name="T4" fmla="*/ 94 w 107"/>
                  <a:gd name="T5" fmla="*/ 67 h 123"/>
                  <a:gd name="T6" fmla="*/ 107 w 107"/>
                  <a:gd name="T7" fmla="*/ 86 h 123"/>
                  <a:gd name="T8" fmla="*/ 107 w 107"/>
                  <a:gd name="T9" fmla="*/ 117 h 123"/>
                  <a:gd name="T10" fmla="*/ 107 w 107"/>
                  <a:gd name="T11" fmla="*/ 123 h 123"/>
                  <a:gd name="T12" fmla="*/ 88 w 107"/>
                  <a:gd name="T13" fmla="*/ 114 h 123"/>
                  <a:gd name="T14" fmla="*/ 73 w 107"/>
                  <a:gd name="T15" fmla="*/ 105 h 123"/>
                  <a:gd name="T16" fmla="*/ 61 w 107"/>
                  <a:gd name="T17" fmla="*/ 98 h 123"/>
                  <a:gd name="T18" fmla="*/ 54 w 107"/>
                  <a:gd name="T19" fmla="*/ 92 h 123"/>
                  <a:gd name="T20" fmla="*/ 51 w 107"/>
                  <a:gd name="T21" fmla="*/ 83 h 123"/>
                  <a:gd name="T22" fmla="*/ 48 w 107"/>
                  <a:gd name="T23" fmla="*/ 73 h 123"/>
                  <a:gd name="T24" fmla="*/ 39 w 107"/>
                  <a:gd name="T25" fmla="*/ 74 h 123"/>
                  <a:gd name="T26" fmla="*/ 32 w 107"/>
                  <a:gd name="T27" fmla="*/ 73 h 123"/>
                  <a:gd name="T28" fmla="*/ 26 w 107"/>
                  <a:gd name="T29" fmla="*/ 72 h 123"/>
                  <a:gd name="T30" fmla="*/ 21 w 107"/>
                  <a:gd name="T31" fmla="*/ 70 h 123"/>
                  <a:gd name="T32" fmla="*/ 17 w 107"/>
                  <a:gd name="T33" fmla="*/ 67 h 123"/>
                  <a:gd name="T34" fmla="*/ 14 w 107"/>
                  <a:gd name="T35" fmla="*/ 63 h 123"/>
                  <a:gd name="T36" fmla="*/ 11 w 107"/>
                  <a:gd name="T37" fmla="*/ 59 h 123"/>
                  <a:gd name="T38" fmla="*/ 9 w 107"/>
                  <a:gd name="T39" fmla="*/ 54 h 123"/>
                  <a:gd name="T40" fmla="*/ 4 w 107"/>
                  <a:gd name="T41" fmla="*/ 31 h 123"/>
                  <a:gd name="T42" fmla="*/ 0 w 107"/>
                  <a:gd name="T43" fmla="*/ 6 h 123"/>
                  <a:gd name="T44" fmla="*/ 34 w 107"/>
                  <a:gd name="T45" fmla="*/ 0 h 123"/>
                  <a:gd name="T46" fmla="*/ 48 w 107"/>
                  <a:gd name="T4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FF66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67" name="Freeform 350"/>
              <p:cNvSpPr>
                <a:spLocks/>
              </p:cNvSpPr>
              <p:nvPr>
                <p:custDataLst>
                  <p:tags r:id="rId251"/>
                </p:custDataLst>
              </p:nvPr>
            </p:nvSpPr>
            <p:spPr bwMode="auto">
              <a:xfrm>
                <a:off x="7847472" y="2731844"/>
                <a:ext cx="331028" cy="157397"/>
              </a:xfrm>
              <a:custGeom>
                <a:avLst/>
                <a:gdLst>
                  <a:gd name="T0" fmla="*/ 106 w 471"/>
                  <a:gd name="T1" fmla="*/ 67 h 234"/>
                  <a:gd name="T2" fmla="*/ 166 w 471"/>
                  <a:gd name="T3" fmla="*/ 86 h 234"/>
                  <a:gd name="T4" fmla="*/ 272 w 471"/>
                  <a:gd name="T5" fmla="*/ 105 h 234"/>
                  <a:gd name="T6" fmla="*/ 372 w 471"/>
                  <a:gd name="T7" fmla="*/ 86 h 234"/>
                  <a:gd name="T8" fmla="*/ 383 w 471"/>
                  <a:gd name="T9" fmla="*/ 95 h 234"/>
                  <a:gd name="T10" fmla="*/ 391 w 471"/>
                  <a:gd name="T11" fmla="*/ 114 h 234"/>
                  <a:gd name="T12" fmla="*/ 406 w 471"/>
                  <a:gd name="T13" fmla="*/ 124 h 234"/>
                  <a:gd name="T14" fmla="*/ 424 w 471"/>
                  <a:gd name="T15" fmla="*/ 129 h 234"/>
                  <a:gd name="T16" fmla="*/ 433 w 471"/>
                  <a:gd name="T17" fmla="*/ 134 h 234"/>
                  <a:gd name="T18" fmla="*/ 441 w 471"/>
                  <a:gd name="T19" fmla="*/ 141 h 234"/>
                  <a:gd name="T20" fmla="*/ 448 w 471"/>
                  <a:gd name="T21" fmla="*/ 151 h 234"/>
                  <a:gd name="T22" fmla="*/ 455 w 471"/>
                  <a:gd name="T23" fmla="*/ 170 h 234"/>
                  <a:gd name="T24" fmla="*/ 471 w 471"/>
                  <a:gd name="T25" fmla="*/ 190 h 234"/>
                  <a:gd name="T26" fmla="*/ 350 w 471"/>
                  <a:gd name="T27" fmla="*/ 202 h 234"/>
                  <a:gd name="T28" fmla="*/ 330 w 471"/>
                  <a:gd name="T29" fmla="*/ 224 h 234"/>
                  <a:gd name="T30" fmla="*/ 317 w 471"/>
                  <a:gd name="T31" fmla="*/ 233 h 234"/>
                  <a:gd name="T32" fmla="*/ 306 w 471"/>
                  <a:gd name="T33" fmla="*/ 233 h 234"/>
                  <a:gd name="T34" fmla="*/ 298 w 471"/>
                  <a:gd name="T35" fmla="*/ 230 h 234"/>
                  <a:gd name="T36" fmla="*/ 292 w 471"/>
                  <a:gd name="T37" fmla="*/ 224 h 234"/>
                  <a:gd name="T38" fmla="*/ 289 w 471"/>
                  <a:gd name="T39" fmla="*/ 216 h 234"/>
                  <a:gd name="T40" fmla="*/ 284 w 471"/>
                  <a:gd name="T41" fmla="*/ 199 h 234"/>
                  <a:gd name="T42" fmla="*/ 278 w 471"/>
                  <a:gd name="T43" fmla="*/ 174 h 234"/>
                  <a:gd name="T44" fmla="*/ 269 w 471"/>
                  <a:gd name="T45" fmla="*/ 155 h 234"/>
                  <a:gd name="T46" fmla="*/ 258 w 471"/>
                  <a:gd name="T47" fmla="*/ 148 h 234"/>
                  <a:gd name="T48" fmla="*/ 246 w 471"/>
                  <a:gd name="T49" fmla="*/ 141 h 234"/>
                  <a:gd name="T50" fmla="*/ 236 w 471"/>
                  <a:gd name="T51" fmla="*/ 133 h 234"/>
                  <a:gd name="T52" fmla="*/ 224 w 471"/>
                  <a:gd name="T53" fmla="*/ 140 h 234"/>
                  <a:gd name="T54" fmla="*/ 207 w 471"/>
                  <a:gd name="T55" fmla="*/ 162 h 234"/>
                  <a:gd name="T56" fmla="*/ 200 w 471"/>
                  <a:gd name="T57" fmla="*/ 177 h 234"/>
                  <a:gd name="T58" fmla="*/ 188 w 471"/>
                  <a:gd name="T59" fmla="*/ 190 h 234"/>
                  <a:gd name="T60" fmla="*/ 167 w 471"/>
                  <a:gd name="T61" fmla="*/ 201 h 234"/>
                  <a:gd name="T62" fmla="*/ 147 w 471"/>
                  <a:gd name="T63" fmla="*/ 213 h 234"/>
                  <a:gd name="T64" fmla="*/ 130 w 471"/>
                  <a:gd name="T65" fmla="*/ 219 h 234"/>
                  <a:gd name="T66" fmla="*/ 114 w 471"/>
                  <a:gd name="T67" fmla="*/ 222 h 234"/>
                  <a:gd name="T68" fmla="*/ 97 w 471"/>
                  <a:gd name="T69" fmla="*/ 221 h 234"/>
                  <a:gd name="T70" fmla="*/ 82 w 471"/>
                  <a:gd name="T71" fmla="*/ 217 h 234"/>
                  <a:gd name="T72" fmla="*/ 63 w 471"/>
                  <a:gd name="T73" fmla="*/ 205 h 234"/>
                  <a:gd name="T74" fmla="*/ 59 w 471"/>
                  <a:gd name="T75" fmla="*/ 197 h 234"/>
                  <a:gd name="T76" fmla="*/ 59 w 471"/>
                  <a:gd name="T77" fmla="*/ 135 h 234"/>
                  <a:gd name="T78" fmla="*/ 0 w 471"/>
                  <a:gd name="T79" fmla="*/ 98 h 234"/>
                  <a:gd name="T80" fmla="*/ 53 w 471"/>
                  <a:gd name="T81" fmla="*/ 80 h 234"/>
                  <a:gd name="T82" fmla="*/ 86 w 471"/>
                  <a:gd name="T83" fmla="*/ 30 h 234"/>
                  <a:gd name="T84" fmla="*/ 133 w 471"/>
                  <a:gd name="T85" fmla="*/ 0 h 234"/>
                  <a:gd name="T86" fmla="*/ 166 w 471"/>
                  <a:gd name="T87" fmla="*/ 4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FF66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68" name="Freeform 351"/>
              <p:cNvSpPr>
                <a:spLocks/>
              </p:cNvSpPr>
              <p:nvPr>
                <p:custDataLst>
                  <p:tags r:id="rId252"/>
                </p:custDataLst>
              </p:nvPr>
            </p:nvSpPr>
            <p:spPr bwMode="auto">
              <a:xfrm>
                <a:off x="7925806" y="2639859"/>
                <a:ext cx="358825" cy="161484"/>
              </a:xfrm>
              <a:custGeom>
                <a:avLst/>
                <a:gdLst>
                  <a:gd name="T0" fmla="*/ 106 w 525"/>
                  <a:gd name="T1" fmla="*/ 185 h 241"/>
                  <a:gd name="T2" fmla="*/ 173 w 525"/>
                  <a:gd name="T3" fmla="*/ 148 h 241"/>
                  <a:gd name="T4" fmla="*/ 93 w 525"/>
                  <a:gd name="T5" fmla="*/ 105 h 241"/>
                  <a:gd name="T6" fmla="*/ 47 w 525"/>
                  <a:gd name="T7" fmla="*/ 117 h 241"/>
                  <a:gd name="T8" fmla="*/ 66 w 525"/>
                  <a:gd name="T9" fmla="*/ 61 h 241"/>
                  <a:gd name="T10" fmla="*/ 40 w 525"/>
                  <a:gd name="T11" fmla="*/ 43 h 241"/>
                  <a:gd name="T12" fmla="*/ 112 w 525"/>
                  <a:gd name="T13" fmla="*/ 25 h 241"/>
                  <a:gd name="T14" fmla="*/ 186 w 525"/>
                  <a:gd name="T15" fmla="*/ 0 h 241"/>
                  <a:gd name="T16" fmla="*/ 312 w 525"/>
                  <a:gd name="T17" fmla="*/ 19 h 241"/>
                  <a:gd name="T18" fmla="*/ 439 w 525"/>
                  <a:gd name="T19" fmla="*/ 25 h 241"/>
                  <a:gd name="T20" fmla="*/ 525 w 525"/>
                  <a:gd name="T21" fmla="*/ 55 h 241"/>
                  <a:gd name="T22" fmla="*/ 519 w 525"/>
                  <a:gd name="T23" fmla="*/ 69 h 241"/>
                  <a:gd name="T24" fmla="*/ 510 w 525"/>
                  <a:gd name="T25" fmla="*/ 82 h 241"/>
                  <a:gd name="T26" fmla="*/ 499 w 525"/>
                  <a:gd name="T27" fmla="*/ 92 h 241"/>
                  <a:gd name="T28" fmla="*/ 485 w 525"/>
                  <a:gd name="T29" fmla="*/ 99 h 241"/>
                  <a:gd name="T30" fmla="*/ 442 w 525"/>
                  <a:gd name="T31" fmla="*/ 103 h 241"/>
                  <a:gd name="T32" fmla="*/ 418 w 525"/>
                  <a:gd name="T33" fmla="*/ 107 h 241"/>
                  <a:gd name="T34" fmla="*/ 407 w 525"/>
                  <a:gd name="T35" fmla="*/ 111 h 241"/>
                  <a:gd name="T36" fmla="*/ 399 w 525"/>
                  <a:gd name="T37" fmla="*/ 117 h 241"/>
                  <a:gd name="T38" fmla="*/ 387 w 525"/>
                  <a:gd name="T39" fmla="*/ 136 h 241"/>
                  <a:gd name="T40" fmla="*/ 378 w 525"/>
                  <a:gd name="T41" fmla="*/ 147 h 241"/>
                  <a:gd name="T42" fmla="*/ 365 w 525"/>
                  <a:gd name="T43" fmla="*/ 154 h 241"/>
                  <a:gd name="T44" fmla="*/ 305 w 525"/>
                  <a:gd name="T45" fmla="*/ 166 h 241"/>
                  <a:gd name="T46" fmla="*/ 273 w 525"/>
                  <a:gd name="T47" fmla="*/ 173 h 241"/>
                  <a:gd name="T48" fmla="*/ 260 w 525"/>
                  <a:gd name="T49" fmla="*/ 178 h 241"/>
                  <a:gd name="T50" fmla="*/ 261 w 525"/>
                  <a:gd name="T51" fmla="*/ 192 h 241"/>
                  <a:gd name="T52" fmla="*/ 263 w 525"/>
                  <a:gd name="T53" fmla="*/ 203 h 241"/>
                  <a:gd name="T54" fmla="*/ 273 w 525"/>
                  <a:gd name="T55" fmla="*/ 222 h 241"/>
                  <a:gd name="T56" fmla="*/ 219 w 525"/>
                  <a:gd name="T57" fmla="*/ 228 h 241"/>
                  <a:gd name="T58" fmla="*/ 112 w 525"/>
                  <a:gd name="T59" fmla="*/ 234 h 241"/>
                  <a:gd name="T60" fmla="*/ 20 w 525"/>
                  <a:gd name="T61" fmla="*/ 222 h 241"/>
                  <a:gd name="T62" fmla="*/ 53 w 525"/>
                  <a:gd name="T63" fmla="*/ 16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FF66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69" name="Freeform 352"/>
              <p:cNvSpPr>
                <a:spLocks/>
              </p:cNvSpPr>
              <p:nvPr>
                <p:custDataLst>
                  <p:tags r:id="rId253"/>
                </p:custDataLst>
              </p:nvPr>
            </p:nvSpPr>
            <p:spPr bwMode="auto">
              <a:xfrm>
                <a:off x="7299126" y="2660300"/>
                <a:ext cx="545819" cy="292308"/>
              </a:xfrm>
              <a:custGeom>
                <a:avLst/>
                <a:gdLst>
                  <a:gd name="T0" fmla="*/ 768 w 784"/>
                  <a:gd name="T1" fmla="*/ 292 h 430"/>
                  <a:gd name="T2" fmla="*/ 751 w 784"/>
                  <a:gd name="T3" fmla="*/ 293 h 430"/>
                  <a:gd name="T4" fmla="*/ 731 w 784"/>
                  <a:gd name="T5" fmla="*/ 302 h 430"/>
                  <a:gd name="T6" fmla="*/ 723 w 784"/>
                  <a:gd name="T7" fmla="*/ 308 h 430"/>
                  <a:gd name="T8" fmla="*/ 717 w 784"/>
                  <a:gd name="T9" fmla="*/ 332 h 430"/>
                  <a:gd name="T10" fmla="*/ 713 w 784"/>
                  <a:gd name="T11" fmla="*/ 360 h 430"/>
                  <a:gd name="T12" fmla="*/ 704 w 784"/>
                  <a:gd name="T13" fmla="*/ 376 h 430"/>
                  <a:gd name="T14" fmla="*/ 671 w 784"/>
                  <a:gd name="T15" fmla="*/ 402 h 430"/>
                  <a:gd name="T16" fmla="*/ 633 w 784"/>
                  <a:gd name="T17" fmla="*/ 420 h 430"/>
                  <a:gd name="T18" fmla="*/ 612 w 784"/>
                  <a:gd name="T19" fmla="*/ 424 h 430"/>
                  <a:gd name="T20" fmla="*/ 587 w 784"/>
                  <a:gd name="T21" fmla="*/ 429 h 430"/>
                  <a:gd name="T22" fmla="*/ 567 w 784"/>
                  <a:gd name="T23" fmla="*/ 428 h 430"/>
                  <a:gd name="T24" fmla="*/ 545 w 784"/>
                  <a:gd name="T25" fmla="*/ 388 h 430"/>
                  <a:gd name="T26" fmla="*/ 515 w 784"/>
                  <a:gd name="T27" fmla="*/ 344 h 430"/>
                  <a:gd name="T28" fmla="*/ 478 w 784"/>
                  <a:gd name="T29" fmla="*/ 334 h 430"/>
                  <a:gd name="T30" fmla="*/ 448 w 784"/>
                  <a:gd name="T31" fmla="*/ 315 h 430"/>
                  <a:gd name="T32" fmla="*/ 417 w 784"/>
                  <a:gd name="T33" fmla="*/ 294 h 430"/>
                  <a:gd name="T34" fmla="*/ 373 w 784"/>
                  <a:gd name="T35" fmla="*/ 274 h 430"/>
                  <a:gd name="T36" fmla="*/ 306 w 784"/>
                  <a:gd name="T37" fmla="*/ 258 h 430"/>
                  <a:gd name="T38" fmla="*/ 182 w 784"/>
                  <a:gd name="T39" fmla="*/ 283 h 430"/>
                  <a:gd name="T40" fmla="*/ 151 w 784"/>
                  <a:gd name="T41" fmla="*/ 306 h 430"/>
                  <a:gd name="T42" fmla="*/ 127 w 784"/>
                  <a:gd name="T43" fmla="*/ 308 h 430"/>
                  <a:gd name="T44" fmla="*/ 66 w 784"/>
                  <a:gd name="T45" fmla="*/ 252 h 430"/>
                  <a:gd name="T46" fmla="*/ 66 w 784"/>
                  <a:gd name="T47" fmla="*/ 204 h 430"/>
                  <a:gd name="T48" fmla="*/ 40 w 784"/>
                  <a:gd name="T49" fmla="*/ 179 h 430"/>
                  <a:gd name="T50" fmla="*/ 42 w 784"/>
                  <a:gd name="T51" fmla="*/ 199 h 430"/>
                  <a:gd name="T52" fmla="*/ 36 w 784"/>
                  <a:gd name="T53" fmla="*/ 218 h 430"/>
                  <a:gd name="T54" fmla="*/ 30 w 784"/>
                  <a:gd name="T55" fmla="*/ 221 h 430"/>
                  <a:gd name="T56" fmla="*/ 31 w 784"/>
                  <a:gd name="T57" fmla="*/ 203 h 430"/>
                  <a:gd name="T58" fmla="*/ 27 w 784"/>
                  <a:gd name="T59" fmla="*/ 174 h 430"/>
                  <a:gd name="T60" fmla="*/ 33 w 784"/>
                  <a:gd name="T61" fmla="*/ 163 h 430"/>
                  <a:gd name="T62" fmla="*/ 40 w 784"/>
                  <a:gd name="T63" fmla="*/ 152 h 430"/>
                  <a:gd name="T64" fmla="*/ 27 w 784"/>
                  <a:gd name="T65" fmla="*/ 129 h 430"/>
                  <a:gd name="T66" fmla="*/ 7 w 784"/>
                  <a:gd name="T67" fmla="*/ 126 h 430"/>
                  <a:gd name="T68" fmla="*/ 0 w 784"/>
                  <a:gd name="T69" fmla="*/ 117 h 430"/>
                  <a:gd name="T70" fmla="*/ 3 w 784"/>
                  <a:gd name="T71" fmla="*/ 104 h 430"/>
                  <a:gd name="T72" fmla="*/ 11 w 784"/>
                  <a:gd name="T73" fmla="*/ 94 h 430"/>
                  <a:gd name="T74" fmla="*/ 27 w 784"/>
                  <a:gd name="T75" fmla="*/ 92 h 430"/>
                  <a:gd name="T76" fmla="*/ 41 w 784"/>
                  <a:gd name="T77" fmla="*/ 99 h 430"/>
                  <a:gd name="T78" fmla="*/ 57 w 784"/>
                  <a:gd name="T79" fmla="*/ 104 h 430"/>
                  <a:gd name="T80" fmla="*/ 71 w 784"/>
                  <a:gd name="T81" fmla="*/ 92 h 430"/>
                  <a:gd name="T82" fmla="*/ 83 w 784"/>
                  <a:gd name="T83" fmla="*/ 77 h 430"/>
                  <a:gd name="T84" fmla="*/ 87 w 784"/>
                  <a:gd name="T85" fmla="*/ 64 h 430"/>
                  <a:gd name="T86" fmla="*/ 78 w 784"/>
                  <a:gd name="T87" fmla="*/ 55 h 430"/>
                  <a:gd name="T88" fmla="*/ 55 w 784"/>
                  <a:gd name="T89" fmla="*/ 49 h 430"/>
                  <a:gd name="T90" fmla="*/ 47 w 784"/>
                  <a:gd name="T91" fmla="*/ 40 h 430"/>
                  <a:gd name="T92" fmla="*/ 41 w 784"/>
                  <a:gd name="T93" fmla="*/ 28 h 430"/>
                  <a:gd name="T94" fmla="*/ 107 w 784"/>
                  <a:gd name="T95" fmla="*/ 43 h 430"/>
                  <a:gd name="T96" fmla="*/ 219 w 784"/>
                  <a:gd name="T97" fmla="*/ 74 h 430"/>
                  <a:gd name="T98" fmla="*/ 273 w 784"/>
                  <a:gd name="T99" fmla="*/ 0 h 430"/>
                  <a:gd name="T100" fmla="*/ 373 w 784"/>
                  <a:gd name="T101" fmla="*/ 43 h 430"/>
                  <a:gd name="T102" fmla="*/ 465 w 784"/>
                  <a:gd name="T103" fmla="*/ 92 h 430"/>
                  <a:gd name="T104" fmla="*/ 591 w 784"/>
                  <a:gd name="T105" fmla="*/ 210 h 430"/>
                  <a:gd name="T106" fmla="*/ 724 w 784"/>
                  <a:gd name="T107" fmla="*/ 265 h 430"/>
                  <a:gd name="T108" fmla="*/ 778 w 784"/>
                  <a:gd name="T109" fmla="*/ 29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FF66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70" name="Freeform 353"/>
              <p:cNvSpPr>
                <a:spLocks/>
              </p:cNvSpPr>
              <p:nvPr>
                <p:custDataLst>
                  <p:tags r:id="rId254"/>
                </p:custDataLst>
              </p:nvPr>
            </p:nvSpPr>
            <p:spPr bwMode="auto">
              <a:xfrm>
                <a:off x="6040711" y="2515168"/>
                <a:ext cx="171832" cy="192147"/>
              </a:xfrm>
              <a:custGeom>
                <a:avLst/>
                <a:gdLst>
                  <a:gd name="T0" fmla="*/ 30 w 246"/>
                  <a:gd name="T1" fmla="*/ 27 h 284"/>
                  <a:gd name="T2" fmla="*/ 28 w 246"/>
                  <a:gd name="T3" fmla="*/ 24 h 284"/>
                  <a:gd name="T4" fmla="*/ 24 w 246"/>
                  <a:gd name="T5" fmla="*/ 17 h 284"/>
                  <a:gd name="T6" fmla="*/ 35 w 246"/>
                  <a:gd name="T7" fmla="*/ 5 h 284"/>
                  <a:gd name="T8" fmla="*/ 67 w 246"/>
                  <a:gd name="T9" fmla="*/ 1 h 284"/>
                  <a:gd name="T10" fmla="*/ 126 w 246"/>
                  <a:gd name="T11" fmla="*/ 12 h 284"/>
                  <a:gd name="T12" fmla="*/ 131 w 246"/>
                  <a:gd name="T13" fmla="*/ 30 h 284"/>
                  <a:gd name="T14" fmla="*/ 139 w 246"/>
                  <a:gd name="T15" fmla="*/ 46 h 284"/>
                  <a:gd name="T16" fmla="*/ 151 w 246"/>
                  <a:gd name="T17" fmla="*/ 57 h 284"/>
                  <a:gd name="T18" fmla="*/ 165 w 246"/>
                  <a:gd name="T19" fmla="*/ 67 h 284"/>
                  <a:gd name="T20" fmla="*/ 191 w 246"/>
                  <a:gd name="T21" fmla="*/ 87 h 284"/>
                  <a:gd name="T22" fmla="*/ 203 w 246"/>
                  <a:gd name="T23" fmla="*/ 101 h 284"/>
                  <a:gd name="T24" fmla="*/ 212 w 246"/>
                  <a:gd name="T25" fmla="*/ 117 h 284"/>
                  <a:gd name="T26" fmla="*/ 226 w 246"/>
                  <a:gd name="T27" fmla="*/ 117 h 284"/>
                  <a:gd name="T28" fmla="*/ 221 w 246"/>
                  <a:gd name="T29" fmla="*/ 124 h 284"/>
                  <a:gd name="T30" fmla="*/ 221 w 246"/>
                  <a:gd name="T31" fmla="*/ 129 h 284"/>
                  <a:gd name="T32" fmla="*/ 228 w 246"/>
                  <a:gd name="T33" fmla="*/ 140 h 284"/>
                  <a:gd name="T34" fmla="*/ 239 w 246"/>
                  <a:gd name="T35" fmla="*/ 154 h 284"/>
                  <a:gd name="T36" fmla="*/ 244 w 246"/>
                  <a:gd name="T37" fmla="*/ 162 h 284"/>
                  <a:gd name="T38" fmla="*/ 246 w 246"/>
                  <a:gd name="T39" fmla="*/ 173 h 284"/>
                  <a:gd name="T40" fmla="*/ 241 w 246"/>
                  <a:gd name="T41" fmla="*/ 184 h 284"/>
                  <a:gd name="T42" fmla="*/ 233 w 246"/>
                  <a:gd name="T43" fmla="*/ 192 h 284"/>
                  <a:gd name="T44" fmla="*/ 223 w 246"/>
                  <a:gd name="T45" fmla="*/ 198 h 284"/>
                  <a:gd name="T46" fmla="*/ 220 w 246"/>
                  <a:gd name="T47" fmla="*/ 204 h 284"/>
                  <a:gd name="T48" fmla="*/ 189 w 246"/>
                  <a:gd name="T49" fmla="*/ 215 h 284"/>
                  <a:gd name="T50" fmla="*/ 164 w 246"/>
                  <a:gd name="T51" fmla="*/ 230 h 284"/>
                  <a:gd name="T52" fmla="*/ 113 w 246"/>
                  <a:gd name="T53" fmla="*/ 265 h 284"/>
                  <a:gd name="T54" fmla="*/ 88 w 246"/>
                  <a:gd name="T55" fmla="*/ 231 h 284"/>
                  <a:gd name="T56" fmla="*/ 79 w 246"/>
                  <a:gd name="T57" fmla="*/ 220 h 284"/>
                  <a:gd name="T58" fmla="*/ 72 w 246"/>
                  <a:gd name="T59" fmla="*/ 216 h 284"/>
                  <a:gd name="T60" fmla="*/ 60 w 246"/>
                  <a:gd name="T61" fmla="*/ 217 h 284"/>
                  <a:gd name="T62" fmla="*/ 54 w 246"/>
                  <a:gd name="T63" fmla="*/ 221 h 284"/>
                  <a:gd name="T64" fmla="*/ 49 w 246"/>
                  <a:gd name="T65" fmla="*/ 228 h 284"/>
                  <a:gd name="T66" fmla="*/ 48 w 246"/>
                  <a:gd name="T67" fmla="*/ 236 h 284"/>
                  <a:gd name="T68" fmla="*/ 45 w 246"/>
                  <a:gd name="T69" fmla="*/ 257 h 284"/>
                  <a:gd name="T70" fmla="*/ 41 w 246"/>
                  <a:gd name="T71" fmla="*/ 270 h 284"/>
                  <a:gd name="T72" fmla="*/ 33 w 246"/>
                  <a:gd name="T73" fmla="*/ 284 h 284"/>
                  <a:gd name="T74" fmla="*/ 26 w 246"/>
                  <a:gd name="T75" fmla="*/ 243 h 284"/>
                  <a:gd name="T76" fmla="*/ 17 w 246"/>
                  <a:gd name="T77" fmla="*/ 227 h 284"/>
                  <a:gd name="T78" fmla="*/ 11 w 246"/>
                  <a:gd name="T79" fmla="*/ 221 h 284"/>
                  <a:gd name="T80" fmla="*/ 0 w 246"/>
                  <a:gd name="T81" fmla="*/ 216 h 284"/>
                  <a:gd name="T82" fmla="*/ 1 w 246"/>
                  <a:gd name="T83" fmla="*/ 204 h 284"/>
                  <a:gd name="T84" fmla="*/ 4 w 246"/>
                  <a:gd name="T85" fmla="*/ 193 h 284"/>
                  <a:gd name="T86" fmla="*/ 15 w 246"/>
                  <a:gd name="T87" fmla="*/ 176 h 284"/>
                  <a:gd name="T88" fmla="*/ 31 w 246"/>
                  <a:gd name="T89" fmla="*/ 161 h 284"/>
                  <a:gd name="T90" fmla="*/ 46 w 246"/>
                  <a:gd name="T91" fmla="*/ 141 h 284"/>
                  <a:gd name="T92" fmla="*/ 33 w 246"/>
                  <a:gd name="T93" fmla="*/ 4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6" h="284">
                    <a:moveTo>
                      <a:pt x="33" y="44"/>
                    </a:moveTo>
                    <a:lnTo>
                      <a:pt x="30" y="27"/>
                    </a:lnTo>
                    <a:lnTo>
                      <a:pt x="28" y="24"/>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71" name="Freeform 354"/>
              <p:cNvSpPr>
                <a:spLocks/>
              </p:cNvSpPr>
              <p:nvPr>
                <p:custDataLst>
                  <p:tags r:id="rId255"/>
                </p:custDataLst>
              </p:nvPr>
            </p:nvSpPr>
            <p:spPr bwMode="auto">
              <a:xfrm>
                <a:off x="6116519" y="2654168"/>
                <a:ext cx="108659" cy="77676"/>
              </a:xfrm>
              <a:custGeom>
                <a:avLst/>
                <a:gdLst>
                  <a:gd name="T0" fmla="*/ 114 w 160"/>
                  <a:gd name="T1" fmla="*/ 0 h 117"/>
                  <a:gd name="T2" fmla="*/ 114 w 160"/>
                  <a:gd name="T3" fmla="*/ 9 h 117"/>
                  <a:gd name="T4" fmla="*/ 114 w 160"/>
                  <a:gd name="T5" fmla="*/ 18 h 117"/>
                  <a:gd name="T6" fmla="*/ 115 w 160"/>
                  <a:gd name="T7" fmla="*/ 25 h 117"/>
                  <a:gd name="T8" fmla="*/ 117 w 160"/>
                  <a:gd name="T9" fmla="*/ 32 h 117"/>
                  <a:gd name="T10" fmla="*/ 119 w 160"/>
                  <a:gd name="T11" fmla="*/ 34 h 117"/>
                  <a:gd name="T12" fmla="*/ 121 w 160"/>
                  <a:gd name="T13" fmla="*/ 37 h 117"/>
                  <a:gd name="T14" fmla="*/ 123 w 160"/>
                  <a:gd name="T15" fmla="*/ 38 h 117"/>
                  <a:gd name="T16" fmla="*/ 127 w 160"/>
                  <a:gd name="T17" fmla="*/ 39 h 117"/>
                  <a:gd name="T18" fmla="*/ 131 w 160"/>
                  <a:gd name="T19" fmla="*/ 40 h 117"/>
                  <a:gd name="T20" fmla="*/ 135 w 160"/>
                  <a:gd name="T21" fmla="*/ 39 h 117"/>
                  <a:gd name="T22" fmla="*/ 140 w 160"/>
                  <a:gd name="T23" fmla="*/ 38 h 117"/>
                  <a:gd name="T24" fmla="*/ 146 w 160"/>
                  <a:gd name="T25" fmla="*/ 36 h 117"/>
                  <a:gd name="T26" fmla="*/ 149 w 160"/>
                  <a:gd name="T27" fmla="*/ 43 h 117"/>
                  <a:gd name="T28" fmla="*/ 153 w 160"/>
                  <a:gd name="T29" fmla="*/ 52 h 117"/>
                  <a:gd name="T30" fmla="*/ 157 w 160"/>
                  <a:gd name="T31" fmla="*/ 64 h 117"/>
                  <a:gd name="T32" fmla="*/ 160 w 160"/>
                  <a:gd name="T33" fmla="*/ 74 h 117"/>
                  <a:gd name="T34" fmla="*/ 133 w 160"/>
                  <a:gd name="T35" fmla="*/ 88 h 117"/>
                  <a:gd name="T36" fmla="*/ 106 w 160"/>
                  <a:gd name="T37" fmla="*/ 102 h 117"/>
                  <a:gd name="T38" fmla="*/ 92 w 160"/>
                  <a:gd name="T39" fmla="*/ 107 h 117"/>
                  <a:gd name="T40" fmla="*/ 76 w 160"/>
                  <a:gd name="T41" fmla="*/ 113 h 117"/>
                  <a:gd name="T42" fmla="*/ 62 w 160"/>
                  <a:gd name="T43" fmla="*/ 116 h 117"/>
                  <a:gd name="T44" fmla="*/ 47 w 160"/>
                  <a:gd name="T45" fmla="*/ 117 h 117"/>
                  <a:gd name="T46" fmla="*/ 32 w 160"/>
                  <a:gd name="T47" fmla="*/ 99 h 117"/>
                  <a:gd name="T48" fmla="*/ 21 w 160"/>
                  <a:gd name="T49" fmla="*/ 83 h 117"/>
                  <a:gd name="T50" fmla="*/ 10 w 160"/>
                  <a:gd name="T51" fmla="*/ 69 h 117"/>
                  <a:gd name="T52" fmla="*/ 0 w 160"/>
                  <a:gd name="T53" fmla="*/ 55 h 117"/>
                  <a:gd name="T54" fmla="*/ 13 w 160"/>
                  <a:gd name="T55" fmla="*/ 48 h 117"/>
                  <a:gd name="T56" fmla="*/ 41 w 160"/>
                  <a:gd name="T57" fmla="*/ 32 h 117"/>
                  <a:gd name="T58" fmla="*/ 60 w 160"/>
                  <a:gd name="T59" fmla="*/ 23 h 117"/>
                  <a:gd name="T60" fmla="*/ 78 w 160"/>
                  <a:gd name="T61" fmla="*/ 14 h 117"/>
                  <a:gd name="T62" fmla="*/ 97 w 160"/>
                  <a:gd name="T63" fmla="*/ 6 h 117"/>
                  <a:gd name="T64" fmla="*/ 114 w 160"/>
                  <a:gd name="T6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72" name="Freeform 355"/>
              <p:cNvSpPr>
                <a:spLocks/>
              </p:cNvSpPr>
              <p:nvPr>
                <p:custDataLst>
                  <p:tags r:id="rId256"/>
                </p:custDataLst>
              </p:nvPr>
            </p:nvSpPr>
            <p:spPr bwMode="auto">
              <a:xfrm>
                <a:off x="6250447" y="3457505"/>
                <a:ext cx="654476" cy="786983"/>
              </a:xfrm>
              <a:custGeom>
                <a:avLst/>
                <a:gdLst>
                  <a:gd name="T0" fmla="*/ 742 w 943"/>
                  <a:gd name="T1" fmla="*/ 5 h 1172"/>
                  <a:gd name="T2" fmla="*/ 765 w 943"/>
                  <a:gd name="T3" fmla="*/ 23 h 1172"/>
                  <a:gd name="T4" fmla="*/ 803 w 943"/>
                  <a:gd name="T5" fmla="*/ 30 h 1172"/>
                  <a:gd name="T6" fmla="*/ 814 w 943"/>
                  <a:gd name="T7" fmla="*/ 55 h 1172"/>
                  <a:gd name="T8" fmla="*/ 835 w 943"/>
                  <a:gd name="T9" fmla="*/ 109 h 1172"/>
                  <a:gd name="T10" fmla="*/ 837 w 943"/>
                  <a:gd name="T11" fmla="*/ 187 h 1172"/>
                  <a:gd name="T12" fmla="*/ 857 w 943"/>
                  <a:gd name="T13" fmla="*/ 243 h 1172"/>
                  <a:gd name="T14" fmla="*/ 922 w 943"/>
                  <a:gd name="T15" fmla="*/ 292 h 1172"/>
                  <a:gd name="T16" fmla="*/ 879 w 943"/>
                  <a:gd name="T17" fmla="*/ 361 h 1172"/>
                  <a:gd name="T18" fmla="*/ 851 w 943"/>
                  <a:gd name="T19" fmla="*/ 410 h 1172"/>
                  <a:gd name="T20" fmla="*/ 809 w 943"/>
                  <a:gd name="T21" fmla="*/ 635 h 1172"/>
                  <a:gd name="T22" fmla="*/ 770 w 943"/>
                  <a:gd name="T23" fmla="*/ 677 h 1172"/>
                  <a:gd name="T24" fmla="*/ 763 w 943"/>
                  <a:gd name="T25" fmla="*/ 721 h 1172"/>
                  <a:gd name="T26" fmla="*/ 745 w 943"/>
                  <a:gd name="T27" fmla="*/ 735 h 1172"/>
                  <a:gd name="T28" fmla="*/ 723 w 943"/>
                  <a:gd name="T29" fmla="*/ 798 h 1172"/>
                  <a:gd name="T30" fmla="*/ 692 w 943"/>
                  <a:gd name="T31" fmla="*/ 877 h 1172"/>
                  <a:gd name="T32" fmla="*/ 662 w 943"/>
                  <a:gd name="T33" fmla="*/ 903 h 1172"/>
                  <a:gd name="T34" fmla="*/ 664 w 943"/>
                  <a:gd name="T35" fmla="*/ 934 h 1172"/>
                  <a:gd name="T36" fmla="*/ 686 w 943"/>
                  <a:gd name="T37" fmla="*/ 939 h 1172"/>
                  <a:gd name="T38" fmla="*/ 709 w 943"/>
                  <a:gd name="T39" fmla="*/ 950 h 1172"/>
                  <a:gd name="T40" fmla="*/ 742 w 943"/>
                  <a:gd name="T41" fmla="*/ 971 h 1172"/>
                  <a:gd name="T42" fmla="*/ 756 w 943"/>
                  <a:gd name="T43" fmla="*/ 1007 h 1172"/>
                  <a:gd name="T44" fmla="*/ 775 w 943"/>
                  <a:gd name="T45" fmla="*/ 1043 h 1172"/>
                  <a:gd name="T46" fmla="*/ 803 w 943"/>
                  <a:gd name="T47" fmla="*/ 1053 h 1172"/>
                  <a:gd name="T48" fmla="*/ 809 w 943"/>
                  <a:gd name="T49" fmla="*/ 1094 h 1172"/>
                  <a:gd name="T50" fmla="*/ 718 w 943"/>
                  <a:gd name="T51" fmla="*/ 1115 h 1172"/>
                  <a:gd name="T52" fmla="*/ 687 w 943"/>
                  <a:gd name="T53" fmla="*/ 1157 h 1172"/>
                  <a:gd name="T54" fmla="*/ 598 w 943"/>
                  <a:gd name="T55" fmla="*/ 1170 h 1172"/>
                  <a:gd name="T56" fmla="*/ 515 w 943"/>
                  <a:gd name="T57" fmla="*/ 1158 h 1172"/>
                  <a:gd name="T58" fmla="*/ 464 w 943"/>
                  <a:gd name="T59" fmla="*/ 1123 h 1172"/>
                  <a:gd name="T60" fmla="*/ 390 w 943"/>
                  <a:gd name="T61" fmla="*/ 1125 h 1172"/>
                  <a:gd name="T62" fmla="*/ 319 w 943"/>
                  <a:gd name="T63" fmla="*/ 1120 h 1172"/>
                  <a:gd name="T64" fmla="*/ 297 w 943"/>
                  <a:gd name="T65" fmla="*/ 1104 h 1172"/>
                  <a:gd name="T66" fmla="*/ 294 w 943"/>
                  <a:gd name="T67" fmla="*/ 1075 h 1172"/>
                  <a:gd name="T68" fmla="*/ 274 w 943"/>
                  <a:gd name="T69" fmla="*/ 1029 h 1172"/>
                  <a:gd name="T70" fmla="*/ 216 w 943"/>
                  <a:gd name="T71" fmla="*/ 974 h 1172"/>
                  <a:gd name="T72" fmla="*/ 193 w 943"/>
                  <a:gd name="T73" fmla="*/ 925 h 1172"/>
                  <a:gd name="T74" fmla="*/ 152 w 943"/>
                  <a:gd name="T75" fmla="*/ 903 h 1172"/>
                  <a:gd name="T76" fmla="*/ 120 w 943"/>
                  <a:gd name="T77" fmla="*/ 846 h 1172"/>
                  <a:gd name="T78" fmla="*/ 97 w 943"/>
                  <a:gd name="T79" fmla="*/ 788 h 1172"/>
                  <a:gd name="T80" fmla="*/ 65 w 943"/>
                  <a:gd name="T81" fmla="*/ 758 h 1172"/>
                  <a:gd name="T82" fmla="*/ 33 w 943"/>
                  <a:gd name="T83" fmla="*/ 676 h 1172"/>
                  <a:gd name="T84" fmla="*/ 4 w 943"/>
                  <a:gd name="T85" fmla="*/ 611 h 1172"/>
                  <a:gd name="T86" fmla="*/ 18 w 943"/>
                  <a:gd name="T87" fmla="*/ 577 h 1172"/>
                  <a:gd name="T88" fmla="*/ 29 w 943"/>
                  <a:gd name="T89" fmla="*/ 521 h 1172"/>
                  <a:gd name="T90" fmla="*/ 64 w 943"/>
                  <a:gd name="T91" fmla="*/ 474 h 1172"/>
                  <a:gd name="T92" fmla="*/ 113 w 943"/>
                  <a:gd name="T93" fmla="*/ 222 h 1172"/>
                  <a:gd name="T94" fmla="*/ 123 w 943"/>
                  <a:gd name="T95" fmla="*/ 179 h 1172"/>
                  <a:gd name="T96" fmla="*/ 153 w 943"/>
                  <a:gd name="T97" fmla="*/ 171 h 1172"/>
                  <a:gd name="T98" fmla="*/ 160 w 943"/>
                  <a:gd name="T99" fmla="*/ 122 h 1172"/>
                  <a:gd name="T100" fmla="*/ 159 w 943"/>
                  <a:gd name="T101" fmla="*/ 67 h 1172"/>
                  <a:gd name="T102" fmla="*/ 679 w 943"/>
                  <a:gd name="T103" fmla="*/ 69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73" name="Freeform 356"/>
              <p:cNvSpPr>
                <a:spLocks/>
              </p:cNvSpPr>
              <p:nvPr>
                <p:custDataLst>
                  <p:tags r:id="rId257"/>
                </p:custDataLst>
              </p:nvPr>
            </p:nvSpPr>
            <p:spPr bwMode="auto">
              <a:xfrm>
                <a:off x="7021162" y="3894945"/>
                <a:ext cx="389148" cy="555999"/>
              </a:xfrm>
              <a:custGeom>
                <a:avLst/>
                <a:gdLst>
                  <a:gd name="T0" fmla="*/ 98 w 556"/>
                  <a:gd name="T1" fmla="*/ 62 h 819"/>
                  <a:gd name="T2" fmla="*/ 112 w 556"/>
                  <a:gd name="T3" fmla="*/ 56 h 819"/>
                  <a:gd name="T4" fmla="*/ 129 w 556"/>
                  <a:gd name="T5" fmla="*/ 69 h 819"/>
                  <a:gd name="T6" fmla="*/ 149 w 556"/>
                  <a:gd name="T7" fmla="*/ 85 h 819"/>
                  <a:gd name="T8" fmla="*/ 171 w 556"/>
                  <a:gd name="T9" fmla="*/ 92 h 819"/>
                  <a:gd name="T10" fmla="*/ 215 w 556"/>
                  <a:gd name="T11" fmla="*/ 88 h 819"/>
                  <a:gd name="T12" fmla="*/ 257 w 556"/>
                  <a:gd name="T13" fmla="*/ 82 h 819"/>
                  <a:gd name="T14" fmla="*/ 291 w 556"/>
                  <a:gd name="T15" fmla="*/ 79 h 819"/>
                  <a:gd name="T16" fmla="*/ 301 w 556"/>
                  <a:gd name="T17" fmla="*/ 74 h 819"/>
                  <a:gd name="T18" fmla="*/ 301 w 556"/>
                  <a:gd name="T19" fmla="*/ 68 h 819"/>
                  <a:gd name="T20" fmla="*/ 355 w 556"/>
                  <a:gd name="T21" fmla="*/ 63 h 819"/>
                  <a:gd name="T22" fmla="*/ 434 w 556"/>
                  <a:gd name="T23" fmla="*/ 45 h 819"/>
                  <a:gd name="T24" fmla="*/ 479 w 556"/>
                  <a:gd name="T25" fmla="*/ 28 h 819"/>
                  <a:gd name="T26" fmla="*/ 514 w 556"/>
                  <a:gd name="T27" fmla="*/ 8 h 819"/>
                  <a:gd name="T28" fmla="*/ 547 w 556"/>
                  <a:gd name="T29" fmla="*/ 31 h 819"/>
                  <a:gd name="T30" fmla="*/ 555 w 556"/>
                  <a:gd name="T31" fmla="*/ 57 h 819"/>
                  <a:gd name="T32" fmla="*/ 552 w 556"/>
                  <a:gd name="T33" fmla="*/ 113 h 819"/>
                  <a:gd name="T34" fmla="*/ 532 w 556"/>
                  <a:gd name="T35" fmla="*/ 174 h 819"/>
                  <a:gd name="T36" fmla="*/ 502 w 556"/>
                  <a:gd name="T37" fmla="*/ 231 h 819"/>
                  <a:gd name="T38" fmla="*/ 447 w 556"/>
                  <a:gd name="T39" fmla="*/ 321 h 819"/>
                  <a:gd name="T40" fmla="*/ 423 w 556"/>
                  <a:gd name="T41" fmla="*/ 375 h 819"/>
                  <a:gd name="T42" fmla="*/ 410 w 556"/>
                  <a:gd name="T43" fmla="*/ 415 h 819"/>
                  <a:gd name="T44" fmla="*/ 379 w 556"/>
                  <a:gd name="T45" fmla="*/ 473 h 819"/>
                  <a:gd name="T46" fmla="*/ 330 w 556"/>
                  <a:gd name="T47" fmla="*/ 531 h 819"/>
                  <a:gd name="T48" fmla="*/ 288 w 556"/>
                  <a:gd name="T49" fmla="*/ 566 h 819"/>
                  <a:gd name="T50" fmla="*/ 239 w 556"/>
                  <a:gd name="T51" fmla="*/ 600 h 819"/>
                  <a:gd name="T52" fmla="*/ 168 w 556"/>
                  <a:gd name="T53" fmla="*/ 651 h 819"/>
                  <a:gd name="T54" fmla="*/ 143 w 556"/>
                  <a:gd name="T55" fmla="*/ 680 h 819"/>
                  <a:gd name="T56" fmla="*/ 131 w 556"/>
                  <a:gd name="T57" fmla="*/ 700 h 819"/>
                  <a:gd name="T58" fmla="*/ 116 w 556"/>
                  <a:gd name="T59" fmla="*/ 717 h 819"/>
                  <a:gd name="T60" fmla="*/ 71 w 556"/>
                  <a:gd name="T61" fmla="*/ 745 h 819"/>
                  <a:gd name="T62" fmla="*/ 19 w 556"/>
                  <a:gd name="T63" fmla="*/ 801 h 819"/>
                  <a:gd name="T64" fmla="*/ 2 w 556"/>
                  <a:gd name="T65" fmla="*/ 564 h 819"/>
                  <a:gd name="T66" fmla="*/ 3 w 556"/>
                  <a:gd name="T67" fmla="*/ 554 h 819"/>
                  <a:gd name="T68" fmla="*/ 27 w 556"/>
                  <a:gd name="T69" fmla="*/ 533 h 819"/>
                  <a:gd name="T70" fmla="*/ 42 w 556"/>
                  <a:gd name="T71" fmla="*/ 516 h 819"/>
                  <a:gd name="T72" fmla="*/ 60 w 556"/>
                  <a:gd name="T73" fmla="*/ 497 h 819"/>
                  <a:gd name="T74" fmla="*/ 111 w 556"/>
                  <a:gd name="T75" fmla="*/ 480 h 819"/>
                  <a:gd name="T76" fmla="*/ 119 w 556"/>
                  <a:gd name="T77" fmla="*/ 470 h 819"/>
                  <a:gd name="T78" fmla="*/ 129 w 556"/>
                  <a:gd name="T79" fmla="*/ 452 h 819"/>
                  <a:gd name="T80" fmla="*/ 152 w 556"/>
                  <a:gd name="T81" fmla="*/ 440 h 819"/>
                  <a:gd name="T82" fmla="*/ 174 w 556"/>
                  <a:gd name="T83" fmla="*/ 439 h 819"/>
                  <a:gd name="T84" fmla="*/ 196 w 556"/>
                  <a:gd name="T85" fmla="*/ 439 h 819"/>
                  <a:gd name="T86" fmla="*/ 228 w 556"/>
                  <a:gd name="T87" fmla="*/ 429 h 819"/>
                  <a:gd name="T88" fmla="*/ 251 w 556"/>
                  <a:gd name="T89" fmla="*/ 405 h 819"/>
                  <a:gd name="T90" fmla="*/ 265 w 556"/>
                  <a:gd name="T91" fmla="*/ 379 h 819"/>
                  <a:gd name="T92" fmla="*/ 296 w 556"/>
                  <a:gd name="T93" fmla="*/ 347 h 819"/>
                  <a:gd name="T94" fmla="*/ 354 w 556"/>
                  <a:gd name="T95" fmla="*/ 293 h 819"/>
                  <a:gd name="T96" fmla="*/ 377 w 556"/>
                  <a:gd name="T97" fmla="*/ 266 h 819"/>
                  <a:gd name="T98" fmla="*/ 324 w 556"/>
                  <a:gd name="T99" fmla="*/ 246 h 819"/>
                  <a:gd name="T100" fmla="*/ 257 w 556"/>
                  <a:gd name="T101" fmla="*/ 228 h 819"/>
                  <a:gd name="T102" fmla="*/ 184 w 556"/>
                  <a:gd name="T103" fmla="*/ 209 h 819"/>
                  <a:gd name="T104" fmla="*/ 149 w 556"/>
                  <a:gd name="T105" fmla="*/ 187 h 819"/>
                  <a:gd name="T106" fmla="*/ 112 w 556"/>
                  <a:gd name="T107" fmla="*/ 154 h 819"/>
                  <a:gd name="T108" fmla="*/ 89 w 556"/>
                  <a:gd name="T109" fmla="*/ 121 h 819"/>
                  <a:gd name="T110" fmla="*/ 77 w 556"/>
                  <a:gd name="T111" fmla="*/ 80 h 819"/>
                  <a:gd name="T112" fmla="*/ 65 w 556"/>
                  <a:gd name="T113" fmla="*/ 87 h 819"/>
                  <a:gd name="T114" fmla="*/ 84 w 556"/>
                  <a:gd name="T115" fmla="*/ 68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74" name="Freeform 357"/>
              <p:cNvSpPr>
                <a:spLocks/>
              </p:cNvSpPr>
              <p:nvPr>
                <p:custDataLst>
                  <p:tags r:id="rId258"/>
                </p:custDataLst>
              </p:nvPr>
            </p:nvSpPr>
            <p:spPr bwMode="auto">
              <a:xfrm>
                <a:off x="7033798" y="3878592"/>
                <a:ext cx="60647" cy="75632"/>
              </a:xfrm>
              <a:custGeom>
                <a:avLst/>
                <a:gdLst>
                  <a:gd name="T0" fmla="*/ 59 w 86"/>
                  <a:gd name="T1" fmla="*/ 0 h 97"/>
                  <a:gd name="T2" fmla="*/ 56 w 86"/>
                  <a:gd name="T3" fmla="*/ 2 h 97"/>
                  <a:gd name="T4" fmla="*/ 52 w 86"/>
                  <a:gd name="T5" fmla="*/ 3 h 97"/>
                  <a:gd name="T6" fmla="*/ 46 w 86"/>
                  <a:gd name="T7" fmla="*/ 3 h 97"/>
                  <a:gd name="T8" fmla="*/ 40 w 86"/>
                  <a:gd name="T9" fmla="*/ 3 h 97"/>
                  <a:gd name="T10" fmla="*/ 33 w 86"/>
                  <a:gd name="T11" fmla="*/ 3 h 97"/>
                  <a:gd name="T12" fmla="*/ 27 w 86"/>
                  <a:gd name="T13" fmla="*/ 3 h 97"/>
                  <a:gd name="T14" fmla="*/ 23 w 86"/>
                  <a:gd name="T15" fmla="*/ 4 h 97"/>
                  <a:gd name="T16" fmla="*/ 20 w 86"/>
                  <a:gd name="T17" fmla="*/ 6 h 97"/>
                  <a:gd name="T18" fmla="*/ 16 w 86"/>
                  <a:gd name="T19" fmla="*/ 9 h 97"/>
                  <a:gd name="T20" fmla="*/ 13 w 86"/>
                  <a:gd name="T21" fmla="*/ 12 h 97"/>
                  <a:gd name="T22" fmla="*/ 11 w 86"/>
                  <a:gd name="T23" fmla="*/ 15 h 97"/>
                  <a:gd name="T24" fmla="*/ 8 w 86"/>
                  <a:gd name="T25" fmla="*/ 20 h 97"/>
                  <a:gd name="T26" fmla="*/ 4 w 86"/>
                  <a:gd name="T27" fmla="*/ 29 h 97"/>
                  <a:gd name="T28" fmla="*/ 2 w 86"/>
                  <a:gd name="T29" fmla="*/ 38 h 97"/>
                  <a:gd name="T30" fmla="*/ 0 w 86"/>
                  <a:gd name="T31" fmla="*/ 57 h 97"/>
                  <a:gd name="T32" fmla="*/ 0 w 86"/>
                  <a:gd name="T33" fmla="*/ 75 h 97"/>
                  <a:gd name="T34" fmla="*/ 0 w 86"/>
                  <a:gd name="T35" fmla="*/ 81 h 97"/>
                  <a:gd name="T36" fmla="*/ 1 w 86"/>
                  <a:gd name="T37" fmla="*/ 86 h 97"/>
                  <a:gd name="T38" fmla="*/ 3 w 86"/>
                  <a:gd name="T39" fmla="*/ 90 h 97"/>
                  <a:gd name="T40" fmla="*/ 7 w 86"/>
                  <a:gd name="T41" fmla="*/ 93 h 97"/>
                  <a:gd name="T42" fmla="*/ 10 w 86"/>
                  <a:gd name="T43" fmla="*/ 95 h 97"/>
                  <a:gd name="T44" fmla="*/ 13 w 86"/>
                  <a:gd name="T45" fmla="*/ 96 h 97"/>
                  <a:gd name="T46" fmla="*/ 18 w 86"/>
                  <a:gd name="T47" fmla="*/ 97 h 97"/>
                  <a:gd name="T48" fmla="*/ 21 w 86"/>
                  <a:gd name="T49" fmla="*/ 97 h 97"/>
                  <a:gd name="T50" fmla="*/ 40 w 86"/>
                  <a:gd name="T51" fmla="*/ 95 h 97"/>
                  <a:gd name="T52" fmla="*/ 53 w 86"/>
                  <a:gd name="T53" fmla="*/ 93 h 97"/>
                  <a:gd name="T54" fmla="*/ 86 w 86"/>
                  <a:gd name="T55" fmla="*/ 68 h 97"/>
                  <a:gd name="T56" fmla="*/ 59 w 86"/>
                  <a:gd name="T5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75" name="Freeform 358"/>
              <p:cNvSpPr>
                <a:spLocks/>
              </p:cNvSpPr>
              <p:nvPr>
                <p:custDataLst>
                  <p:tags r:id="rId259"/>
                </p:custDataLst>
              </p:nvPr>
            </p:nvSpPr>
            <p:spPr bwMode="auto">
              <a:xfrm>
                <a:off x="6712876" y="3764122"/>
                <a:ext cx="578669" cy="484454"/>
              </a:xfrm>
              <a:custGeom>
                <a:avLst/>
                <a:gdLst>
                  <a:gd name="T0" fmla="*/ 182 w 845"/>
                  <a:gd name="T1" fmla="*/ 36 h 720"/>
                  <a:gd name="T2" fmla="*/ 205 w 845"/>
                  <a:gd name="T3" fmla="*/ 28 h 720"/>
                  <a:gd name="T4" fmla="*/ 247 w 845"/>
                  <a:gd name="T5" fmla="*/ 0 h 720"/>
                  <a:gd name="T6" fmla="*/ 273 w 845"/>
                  <a:gd name="T7" fmla="*/ 12 h 720"/>
                  <a:gd name="T8" fmla="*/ 327 w 845"/>
                  <a:gd name="T9" fmla="*/ 37 h 720"/>
                  <a:gd name="T10" fmla="*/ 380 w 845"/>
                  <a:gd name="T11" fmla="*/ 67 h 720"/>
                  <a:gd name="T12" fmla="*/ 426 w 845"/>
                  <a:gd name="T13" fmla="*/ 98 h 720"/>
                  <a:gd name="T14" fmla="*/ 442 w 845"/>
                  <a:gd name="T15" fmla="*/ 125 h 720"/>
                  <a:gd name="T16" fmla="*/ 443 w 845"/>
                  <a:gd name="T17" fmla="*/ 140 h 720"/>
                  <a:gd name="T18" fmla="*/ 458 w 845"/>
                  <a:gd name="T19" fmla="*/ 147 h 720"/>
                  <a:gd name="T20" fmla="*/ 499 w 845"/>
                  <a:gd name="T21" fmla="*/ 178 h 720"/>
                  <a:gd name="T22" fmla="*/ 506 w 845"/>
                  <a:gd name="T23" fmla="*/ 172 h 720"/>
                  <a:gd name="T24" fmla="*/ 488 w 845"/>
                  <a:gd name="T25" fmla="*/ 184 h 720"/>
                  <a:gd name="T26" fmla="*/ 481 w 845"/>
                  <a:gd name="T27" fmla="*/ 202 h 720"/>
                  <a:gd name="T28" fmla="*/ 481 w 845"/>
                  <a:gd name="T29" fmla="*/ 252 h 720"/>
                  <a:gd name="T30" fmla="*/ 493 w 845"/>
                  <a:gd name="T31" fmla="*/ 264 h 720"/>
                  <a:gd name="T32" fmla="*/ 526 w 845"/>
                  <a:gd name="T33" fmla="*/ 265 h 720"/>
                  <a:gd name="T34" fmla="*/ 545 w 845"/>
                  <a:gd name="T35" fmla="*/ 319 h 720"/>
                  <a:gd name="T36" fmla="*/ 583 w 845"/>
                  <a:gd name="T37" fmla="*/ 361 h 720"/>
                  <a:gd name="T38" fmla="*/ 645 w 845"/>
                  <a:gd name="T39" fmla="*/ 400 h 720"/>
                  <a:gd name="T40" fmla="*/ 738 w 845"/>
                  <a:gd name="T41" fmla="*/ 430 h 720"/>
                  <a:gd name="T42" fmla="*/ 845 w 845"/>
                  <a:gd name="T43" fmla="*/ 449 h 720"/>
                  <a:gd name="T44" fmla="*/ 811 w 845"/>
                  <a:gd name="T45" fmla="*/ 482 h 720"/>
                  <a:gd name="T46" fmla="*/ 731 w 845"/>
                  <a:gd name="T47" fmla="*/ 547 h 720"/>
                  <a:gd name="T48" fmla="*/ 712 w 845"/>
                  <a:gd name="T49" fmla="*/ 579 h 720"/>
                  <a:gd name="T50" fmla="*/ 697 w 845"/>
                  <a:gd name="T51" fmla="*/ 617 h 720"/>
                  <a:gd name="T52" fmla="*/ 674 w 845"/>
                  <a:gd name="T53" fmla="*/ 629 h 720"/>
                  <a:gd name="T54" fmla="*/ 580 w 845"/>
                  <a:gd name="T55" fmla="*/ 655 h 720"/>
                  <a:gd name="T56" fmla="*/ 559 w 845"/>
                  <a:gd name="T57" fmla="*/ 671 h 720"/>
                  <a:gd name="T58" fmla="*/ 525 w 845"/>
                  <a:gd name="T59" fmla="*/ 681 h 720"/>
                  <a:gd name="T60" fmla="*/ 482 w 845"/>
                  <a:gd name="T61" fmla="*/ 693 h 720"/>
                  <a:gd name="T62" fmla="*/ 461 w 845"/>
                  <a:gd name="T63" fmla="*/ 680 h 720"/>
                  <a:gd name="T64" fmla="*/ 427 w 845"/>
                  <a:gd name="T65" fmla="*/ 679 h 720"/>
                  <a:gd name="T66" fmla="*/ 405 w 845"/>
                  <a:gd name="T67" fmla="*/ 699 h 720"/>
                  <a:gd name="T68" fmla="*/ 390 w 845"/>
                  <a:gd name="T69" fmla="*/ 714 h 720"/>
                  <a:gd name="T70" fmla="*/ 360 w 845"/>
                  <a:gd name="T71" fmla="*/ 720 h 720"/>
                  <a:gd name="T72" fmla="*/ 318 w 845"/>
                  <a:gd name="T73" fmla="*/ 714 h 720"/>
                  <a:gd name="T74" fmla="*/ 289 w 845"/>
                  <a:gd name="T75" fmla="*/ 698 h 720"/>
                  <a:gd name="T76" fmla="*/ 246 w 845"/>
                  <a:gd name="T77" fmla="*/ 671 h 720"/>
                  <a:gd name="T78" fmla="*/ 181 w 845"/>
                  <a:gd name="T79" fmla="*/ 661 h 720"/>
                  <a:gd name="T80" fmla="*/ 140 w 845"/>
                  <a:gd name="T81" fmla="*/ 653 h 720"/>
                  <a:gd name="T82" fmla="*/ 151 w 845"/>
                  <a:gd name="T83" fmla="*/ 614 h 720"/>
                  <a:gd name="T84" fmla="*/ 127 w 845"/>
                  <a:gd name="T85" fmla="*/ 596 h 720"/>
                  <a:gd name="T86" fmla="*/ 108 w 845"/>
                  <a:gd name="T87" fmla="*/ 583 h 720"/>
                  <a:gd name="T88" fmla="*/ 93 w 845"/>
                  <a:gd name="T89" fmla="*/ 551 h 720"/>
                  <a:gd name="T90" fmla="*/ 77 w 845"/>
                  <a:gd name="T91" fmla="*/ 511 h 720"/>
                  <a:gd name="T92" fmla="*/ 49 w 845"/>
                  <a:gd name="T93" fmla="*/ 489 h 720"/>
                  <a:gd name="T94" fmla="*/ 16 w 845"/>
                  <a:gd name="T95" fmla="*/ 477 h 720"/>
                  <a:gd name="T96" fmla="*/ 5 w 845"/>
                  <a:gd name="T97" fmla="*/ 472 h 720"/>
                  <a:gd name="T98" fmla="*/ 2 w 845"/>
                  <a:gd name="T99" fmla="*/ 448 h 720"/>
                  <a:gd name="T100" fmla="*/ 21 w 845"/>
                  <a:gd name="T101" fmla="*/ 422 h 720"/>
                  <a:gd name="T102" fmla="*/ 55 w 845"/>
                  <a:gd name="T103" fmla="*/ 413 h 720"/>
                  <a:gd name="T104" fmla="*/ 67 w 845"/>
                  <a:gd name="T105" fmla="*/ 321 h 720"/>
                  <a:gd name="T106" fmla="*/ 82 w 845"/>
                  <a:gd name="T107" fmla="*/ 275 h 720"/>
                  <a:gd name="T108" fmla="*/ 95 w 845"/>
                  <a:gd name="T109" fmla="*/ 260 h 720"/>
                  <a:gd name="T110" fmla="*/ 103 w 845"/>
                  <a:gd name="T111" fmla="*/ 236 h 720"/>
                  <a:gd name="T112" fmla="*/ 116 w 845"/>
                  <a:gd name="T113" fmla="*/ 206 h 720"/>
                  <a:gd name="T114" fmla="*/ 148 w 845"/>
                  <a:gd name="T115" fmla="*/ 178 h 720"/>
                  <a:gd name="T116" fmla="*/ 167 w 845"/>
                  <a:gd name="T117" fmla="*/ 16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grpSp>
            <p:nvGrpSpPr>
              <p:cNvPr id="276" name="Group 362"/>
              <p:cNvGrpSpPr>
                <a:grpSpLocks/>
              </p:cNvGrpSpPr>
              <p:nvPr>
                <p:custDataLst>
                  <p:tags r:id="rId260"/>
                </p:custDataLst>
              </p:nvPr>
            </p:nvGrpSpPr>
            <p:grpSpPr bwMode="auto">
              <a:xfrm>
                <a:off x="1714594" y="4342605"/>
                <a:ext cx="664585" cy="259603"/>
                <a:chOff x="912" y="2626"/>
                <a:chExt cx="311" cy="127"/>
              </a:xfrm>
              <a:solidFill>
                <a:srgbClr val="FF0000"/>
              </a:solidFill>
            </p:grpSpPr>
            <p:sp>
              <p:nvSpPr>
                <p:cNvPr id="504" name="Freeform 363"/>
                <p:cNvSpPr>
                  <a:spLocks/>
                </p:cNvSpPr>
                <p:nvPr/>
              </p:nvSpPr>
              <p:spPr bwMode="auto">
                <a:xfrm>
                  <a:off x="1110" y="2626"/>
                  <a:ext cx="113" cy="127"/>
                </a:xfrm>
                <a:custGeom>
                  <a:avLst/>
                  <a:gdLst>
                    <a:gd name="T0" fmla="*/ 312 w 352"/>
                    <a:gd name="T1" fmla="*/ 79 h 387"/>
                    <a:gd name="T2" fmla="*/ 286 w 352"/>
                    <a:gd name="T3" fmla="*/ 79 h 387"/>
                    <a:gd name="T4" fmla="*/ 265 w 352"/>
                    <a:gd name="T5" fmla="*/ 79 h 387"/>
                    <a:gd name="T6" fmla="*/ 249 w 352"/>
                    <a:gd name="T7" fmla="*/ 74 h 387"/>
                    <a:gd name="T8" fmla="*/ 222 w 352"/>
                    <a:gd name="T9" fmla="*/ 59 h 387"/>
                    <a:gd name="T10" fmla="*/ 168 w 352"/>
                    <a:gd name="T11" fmla="*/ 20 h 387"/>
                    <a:gd name="T12" fmla="*/ 137 w 352"/>
                    <a:gd name="T13" fmla="*/ 6 h 387"/>
                    <a:gd name="T14" fmla="*/ 129 w 352"/>
                    <a:gd name="T15" fmla="*/ 19 h 387"/>
                    <a:gd name="T16" fmla="*/ 119 w 352"/>
                    <a:gd name="T17" fmla="*/ 29 h 387"/>
                    <a:gd name="T18" fmla="*/ 107 w 352"/>
                    <a:gd name="T19" fmla="*/ 35 h 387"/>
                    <a:gd name="T20" fmla="*/ 86 w 352"/>
                    <a:gd name="T21" fmla="*/ 56 h 387"/>
                    <a:gd name="T22" fmla="*/ 53 w 352"/>
                    <a:gd name="T23" fmla="*/ 97 h 387"/>
                    <a:gd name="T24" fmla="*/ 30 w 352"/>
                    <a:gd name="T25" fmla="*/ 131 h 387"/>
                    <a:gd name="T26" fmla="*/ 17 w 352"/>
                    <a:gd name="T27" fmla="*/ 154 h 387"/>
                    <a:gd name="T28" fmla="*/ 7 w 352"/>
                    <a:gd name="T29" fmla="*/ 177 h 387"/>
                    <a:gd name="T30" fmla="*/ 0 w 352"/>
                    <a:gd name="T31" fmla="*/ 198 h 387"/>
                    <a:gd name="T32" fmla="*/ 0 w 352"/>
                    <a:gd name="T33" fmla="*/ 213 h 387"/>
                    <a:gd name="T34" fmla="*/ 3 w 352"/>
                    <a:gd name="T35" fmla="*/ 222 h 387"/>
                    <a:gd name="T36" fmla="*/ 9 w 352"/>
                    <a:gd name="T37" fmla="*/ 231 h 387"/>
                    <a:gd name="T38" fmla="*/ 24 w 352"/>
                    <a:gd name="T39" fmla="*/ 241 h 387"/>
                    <a:gd name="T40" fmla="*/ 39 w 352"/>
                    <a:gd name="T41" fmla="*/ 245 h 387"/>
                    <a:gd name="T42" fmla="*/ 52 w 352"/>
                    <a:gd name="T43" fmla="*/ 245 h 387"/>
                    <a:gd name="T44" fmla="*/ 63 w 352"/>
                    <a:gd name="T45" fmla="*/ 241 h 387"/>
                    <a:gd name="T46" fmla="*/ 73 w 352"/>
                    <a:gd name="T47" fmla="*/ 236 h 387"/>
                    <a:gd name="T48" fmla="*/ 78 w 352"/>
                    <a:gd name="T49" fmla="*/ 236 h 387"/>
                    <a:gd name="T50" fmla="*/ 80 w 352"/>
                    <a:gd name="T51" fmla="*/ 238 h 387"/>
                    <a:gd name="T52" fmla="*/ 80 w 352"/>
                    <a:gd name="T53" fmla="*/ 257 h 387"/>
                    <a:gd name="T54" fmla="*/ 76 w 352"/>
                    <a:gd name="T55" fmla="*/ 279 h 387"/>
                    <a:gd name="T56" fmla="*/ 71 w 352"/>
                    <a:gd name="T57" fmla="*/ 290 h 387"/>
                    <a:gd name="T58" fmla="*/ 73 w 352"/>
                    <a:gd name="T59" fmla="*/ 307 h 387"/>
                    <a:gd name="T60" fmla="*/ 80 w 352"/>
                    <a:gd name="T61" fmla="*/ 331 h 387"/>
                    <a:gd name="T62" fmla="*/ 89 w 352"/>
                    <a:gd name="T63" fmla="*/ 351 h 387"/>
                    <a:gd name="T64" fmla="*/ 122 w 352"/>
                    <a:gd name="T65" fmla="*/ 373 h 387"/>
                    <a:gd name="T66" fmla="*/ 142 w 352"/>
                    <a:gd name="T67" fmla="*/ 385 h 387"/>
                    <a:gd name="T68" fmla="*/ 152 w 352"/>
                    <a:gd name="T69" fmla="*/ 386 h 387"/>
                    <a:gd name="T70" fmla="*/ 163 w 352"/>
                    <a:gd name="T71" fmla="*/ 377 h 387"/>
                    <a:gd name="T72" fmla="*/ 173 w 352"/>
                    <a:gd name="T73" fmla="*/ 363 h 387"/>
                    <a:gd name="T74" fmla="*/ 178 w 352"/>
                    <a:gd name="T75" fmla="*/ 350 h 387"/>
                    <a:gd name="T76" fmla="*/ 181 w 352"/>
                    <a:gd name="T77" fmla="*/ 338 h 387"/>
                    <a:gd name="T78" fmla="*/ 184 w 352"/>
                    <a:gd name="T79" fmla="*/ 323 h 387"/>
                    <a:gd name="T80" fmla="*/ 195 w 352"/>
                    <a:gd name="T81" fmla="*/ 304 h 387"/>
                    <a:gd name="T82" fmla="*/ 216 w 352"/>
                    <a:gd name="T83" fmla="*/ 281 h 387"/>
                    <a:gd name="T84" fmla="*/ 238 w 352"/>
                    <a:gd name="T85" fmla="*/ 263 h 387"/>
                    <a:gd name="T86" fmla="*/ 264 w 352"/>
                    <a:gd name="T87" fmla="*/ 249 h 387"/>
                    <a:gd name="T88" fmla="*/ 300 w 352"/>
                    <a:gd name="T89" fmla="*/ 229 h 387"/>
                    <a:gd name="T90" fmla="*/ 324 w 352"/>
                    <a:gd name="T91" fmla="*/ 212 h 387"/>
                    <a:gd name="T92" fmla="*/ 338 w 352"/>
                    <a:gd name="T93" fmla="*/ 199 h 387"/>
                    <a:gd name="T94" fmla="*/ 346 w 352"/>
                    <a:gd name="T95" fmla="*/ 185 h 387"/>
                    <a:gd name="T96" fmla="*/ 352 w 352"/>
                    <a:gd name="T97" fmla="*/ 169 h 387"/>
                    <a:gd name="T98" fmla="*/ 351 w 352"/>
                    <a:gd name="T99" fmla="*/ 149 h 387"/>
                    <a:gd name="T100" fmla="*/ 344 w 352"/>
                    <a:gd name="T101" fmla="*/ 125 h 387"/>
                    <a:gd name="T102" fmla="*/ 330 w 352"/>
                    <a:gd name="T103" fmla="*/ 9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505" name="Freeform 364"/>
                <p:cNvSpPr>
                  <a:spLocks/>
                </p:cNvSpPr>
                <p:nvPr/>
              </p:nvSpPr>
              <p:spPr bwMode="auto">
                <a:xfrm>
                  <a:off x="923" y="2662"/>
                  <a:ext cx="17" cy="26"/>
                </a:xfrm>
                <a:custGeom>
                  <a:avLst/>
                  <a:gdLst>
                    <a:gd name="T0" fmla="*/ 14 w 52"/>
                    <a:gd name="T1" fmla="*/ 0 h 78"/>
                    <a:gd name="T2" fmla="*/ 20 w 52"/>
                    <a:gd name="T3" fmla="*/ 0 h 78"/>
                    <a:gd name="T4" fmla="*/ 25 w 52"/>
                    <a:gd name="T5" fmla="*/ 2 h 78"/>
                    <a:gd name="T6" fmla="*/ 30 w 52"/>
                    <a:gd name="T7" fmla="*/ 6 h 78"/>
                    <a:gd name="T8" fmla="*/ 36 w 52"/>
                    <a:gd name="T9" fmla="*/ 9 h 78"/>
                    <a:gd name="T10" fmla="*/ 40 w 52"/>
                    <a:gd name="T11" fmla="*/ 13 h 78"/>
                    <a:gd name="T12" fmla="*/ 45 w 52"/>
                    <a:gd name="T13" fmla="*/ 17 h 78"/>
                    <a:gd name="T14" fmla="*/ 47 w 52"/>
                    <a:gd name="T15" fmla="*/ 21 h 78"/>
                    <a:gd name="T16" fmla="*/ 48 w 52"/>
                    <a:gd name="T17" fmla="*/ 24 h 78"/>
                    <a:gd name="T18" fmla="*/ 51 w 52"/>
                    <a:gd name="T19" fmla="*/ 34 h 78"/>
                    <a:gd name="T20" fmla="*/ 52 w 52"/>
                    <a:gd name="T21" fmla="*/ 41 h 78"/>
                    <a:gd name="T22" fmla="*/ 51 w 52"/>
                    <a:gd name="T23" fmla="*/ 46 h 78"/>
                    <a:gd name="T24" fmla="*/ 49 w 52"/>
                    <a:gd name="T25" fmla="*/ 50 h 78"/>
                    <a:gd name="T26" fmla="*/ 47 w 52"/>
                    <a:gd name="T27" fmla="*/ 54 h 78"/>
                    <a:gd name="T28" fmla="*/ 44 w 52"/>
                    <a:gd name="T29" fmla="*/ 60 h 78"/>
                    <a:gd name="T30" fmla="*/ 41 w 52"/>
                    <a:gd name="T31" fmla="*/ 65 h 78"/>
                    <a:gd name="T32" fmla="*/ 41 w 52"/>
                    <a:gd name="T33" fmla="*/ 73 h 78"/>
                    <a:gd name="T34" fmla="*/ 29 w 52"/>
                    <a:gd name="T35" fmla="*/ 75 h 78"/>
                    <a:gd name="T36" fmla="*/ 16 w 52"/>
                    <a:gd name="T37" fmla="*/ 78 h 78"/>
                    <a:gd name="T38" fmla="*/ 11 w 52"/>
                    <a:gd name="T39" fmla="*/ 78 h 78"/>
                    <a:gd name="T40" fmla="*/ 5 w 52"/>
                    <a:gd name="T41" fmla="*/ 78 h 78"/>
                    <a:gd name="T42" fmla="*/ 4 w 52"/>
                    <a:gd name="T43" fmla="*/ 78 h 78"/>
                    <a:gd name="T44" fmla="*/ 2 w 52"/>
                    <a:gd name="T45" fmla="*/ 77 h 78"/>
                    <a:gd name="T46" fmla="*/ 2 w 52"/>
                    <a:gd name="T47" fmla="*/ 75 h 78"/>
                    <a:gd name="T48" fmla="*/ 1 w 52"/>
                    <a:gd name="T49" fmla="*/ 73 h 78"/>
                    <a:gd name="T50" fmla="*/ 0 w 52"/>
                    <a:gd name="T51" fmla="*/ 69 h 78"/>
                    <a:gd name="T52" fmla="*/ 1 w 52"/>
                    <a:gd name="T53" fmla="*/ 64 h 78"/>
                    <a:gd name="T54" fmla="*/ 3 w 52"/>
                    <a:gd name="T55" fmla="*/ 60 h 78"/>
                    <a:gd name="T56" fmla="*/ 7 w 52"/>
                    <a:gd name="T57" fmla="*/ 56 h 78"/>
                    <a:gd name="T58" fmla="*/ 17 w 52"/>
                    <a:gd name="T59" fmla="*/ 47 h 78"/>
                    <a:gd name="T60" fmla="*/ 28 w 52"/>
                    <a:gd name="T61" fmla="*/ 42 h 78"/>
                    <a:gd name="T62" fmla="*/ 24 w 52"/>
                    <a:gd name="T63" fmla="*/ 32 h 78"/>
                    <a:gd name="T64" fmla="*/ 21 w 52"/>
                    <a:gd name="T65" fmla="*/ 21 h 78"/>
                    <a:gd name="T66" fmla="*/ 18 w 52"/>
                    <a:gd name="T67" fmla="*/ 10 h 78"/>
                    <a:gd name="T68" fmla="*/ 14 w 52"/>
                    <a:gd name="T6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506" name="Freeform 365"/>
                <p:cNvSpPr>
                  <a:spLocks/>
                </p:cNvSpPr>
                <p:nvPr/>
              </p:nvSpPr>
              <p:spPr bwMode="auto">
                <a:xfrm>
                  <a:off x="912" y="2666"/>
                  <a:ext cx="9" cy="10"/>
                </a:xfrm>
                <a:custGeom>
                  <a:avLst/>
                  <a:gdLst>
                    <a:gd name="T0" fmla="*/ 13 w 33"/>
                    <a:gd name="T1" fmla="*/ 6 h 30"/>
                    <a:gd name="T2" fmla="*/ 0 w 33"/>
                    <a:gd name="T3" fmla="*/ 24 h 30"/>
                    <a:gd name="T4" fmla="*/ 7 w 33"/>
                    <a:gd name="T5" fmla="*/ 25 h 30"/>
                    <a:gd name="T6" fmla="*/ 15 w 33"/>
                    <a:gd name="T7" fmla="*/ 27 h 30"/>
                    <a:gd name="T8" fmla="*/ 23 w 33"/>
                    <a:gd name="T9" fmla="*/ 29 h 30"/>
                    <a:gd name="T10" fmla="*/ 33 w 33"/>
                    <a:gd name="T11" fmla="*/ 30 h 30"/>
                    <a:gd name="T12" fmla="*/ 33 w 33"/>
                    <a:gd name="T13" fmla="*/ 0 h 30"/>
                    <a:gd name="T14" fmla="*/ 20 w 33"/>
                    <a:gd name="T15" fmla="*/ 0 h 30"/>
                    <a:gd name="T16" fmla="*/ 13 w 33"/>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grpSp>
          <p:sp>
            <p:nvSpPr>
              <p:cNvPr id="277" name="Freeform 366"/>
              <p:cNvSpPr>
                <a:spLocks/>
              </p:cNvSpPr>
              <p:nvPr>
                <p:custDataLst>
                  <p:tags r:id="rId261"/>
                </p:custDataLst>
              </p:nvPr>
            </p:nvSpPr>
            <p:spPr bwMode="auto">
              <a:xfrm>
                <a:off x="7521496" y="5266544"/>
                <a:ext cx="30323" cy="75633"/>
              </a:xfrm>
              <a:custGeom>
                <a:avLst/>
                <a:gdLst>
                  <a:gd name="T0" fmla="*/ 13 w 47"/>
                  <a:gd name="T1" fmla="*/ 0 h 28"/>
                  <a:gd name="T2" fmla="*/ 25 w 47"/>
                  <a:gd name="T3" fmla="*/ 0 h 28"/>
                  <a:gd name="T4" fmla="*/ 31 w 47"/>
                  <a:gd name="T5" fmla="*/ 2 h 28"/>
                  <a:gd name="T6" fmla="*/ 33 w 47"/>
                  <a:gd name="T7" fmla="*/ 4 h 28"/>
                  <a:gd name="T8" fmla="*/ 33 w 47"/>
                  <a:gd name="T9" fmla="*/ 6 h 28"/>
                  <a:gd name="T10" fmla="*/ 32 w 47"/>
                  <a:gd name="T11" fmla="*/ 8 h 28"/>
                  <a:gd name="T12" fmla="*/ 33 w 47"/>
                  <a:gd name="T13" fmla="*/ 10 h 28"/>
                  <a:gd name="T14" fmla="*/ 37 w 47"/>
                  <a:gd name="T15" fmla="*/ 12 h 28"/>
                  <a:gd name="T16" fmla="*/ 47 w 47"/>
                  <a:gd name="T17" fmla="*/ 12 h 28"/>
                  <a:gd name="T18" fmla="*/ 42 w 47"/>
                  <a:gd name="T19" fmla="*/ 19 h 28"/>
                  <a:gd name="T20" fmla="*/ 37 w 47"/>
                  <a:gd name="T21" fmla="*/ 25 h 28"/>
                  <a:gd name="T22" fmla="*/ 33 w 47"/>
                  <a:gd name="T23" fmla="*/ 27 h 28"/>
                  <a:gd name="T24" fmla="*/ 28 w 47"/>
                  <a:gd name="T25" fmla="*/ 28 h 28"/>
                  <a:gd name="T26" fmla="*/ 16 w 47"/>
                  <a:gd name="T27" fmla="*/ 27 h 28"/>
                  <a:gd name="T28" fmla="*/ 0 w 47"/>
                  <a:gd name="T29" fmla="*/ 25 h 28"/>
                  <a:gd name="T30" fmla="*/ 1 w 47"/>
                  <a:gd name="T31" fmla="*/ 19 h 28"/>
                  <a:gd name="T32" fmla="*/ 2 w 47"/>
                  <a:gd name="T33" fmla="*/ 15 h 28"/>
                  <a:gd name="T34" fmla="*/ 4 w 47"/>
                  <a:gd name="T35" fmla="*/ 13 h 28"/>
                  <a:gd name="T36" fmla="*/ 6 w 47"/>
                  <a:gd name="T37" fmla="*/ 12 h 28"/>
                  <a:gd name="T38" fmla="*/ 9 w 47"/>
                  <a:gd name="T39" fmla="*/ 11 h 28"/>
                  <a:gd name="T40" fmla="*/ 11 w 47"/>
                  <a:gd name="T41" fmla="*/ 9 h 28"/>
                  <a:gd name="T42" fmla="*/ 13 w 47"/>
                  <a:gd name="T43" fmla="*/ 5 h 28"/>
                  <a:gd name="T44" fmla="*/ 13 w 47"/>
                  <a:gd name="T4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78" name="Freeform 367"/>
              <p:cNvSpPr>
                <a:spLocks/>
              </p:cNvSpPr>
              <p:nvPr>
                <p:custDataLst>
                  <p:tags r:id="rId262"/>
                </p:custDataLst>
              </p:nvPr>
            </p:nvSpPr>
            <p:spPr bwMode="auto">
              <a:xfrm>
                <a:off x="7476011" y="5301295"/>
                <a:ext cx="37905" cy="73588"/>
              </a:xfrm>
              <a:custGeom>
                <a:avLst/>
                <a:gdLst>
                  <a:gd name="T0" fmla="*/ 13 w 53"/>
                  <a:gd name="T1" fmla="*/ 0 h 33"/>
                  <a:gd name="T2" fmla="*/ 26 w 53"/>
                  <a:gd name="T3" fmla="*/ 1 h 33"/>
                  <a:gd name="T4" fmla="*/ 34 w 53"/>
                  <a:gd name="T5" fmla="*/ 1 h 33"/>
                  <a:gd name="T6" fmla="*/ 37 w 53"/>
                  <a:gd name="T7" fmla="*/ 3 h 33"/>
                  <a:gd name="T8" fmla="*/ 37 w 53"/>
                  <a:gd name="T9" fmla="*/ 4 h 33"/>
                  <a:gd name="T10" fmla="*/ 37 w 53"/>
                  <a:gd name="T11" fmla="*/ 6 h 33"/>
                  <a:gd name="T12" fmla="*/ 39 w 53"/>
                  <a:gd name="T13" fmla="*/ 8 h 33"/>
                  <a:gd name="T14" fmla="*/ 44 w 53"/>
                  <a:gd name="T15" fmla="*/ 10 h 33"/>
                  <a:gd name="T16" fmla="*/ 53 w 53"/>
                  <a:gd name="T17" fmla="*/ 12 h 33"/>
                  <a:gd name="T18" fmla="*/ 48 w 53"/>
                  <a:gd name="T19" fmla="*/ 22 h 33"/>
                  <a:gd name="T20" fmla="*/ 44 w 53"/>
                  <a:gd name="T21" fmla="*/ 28 h 33"/>
                  <a:gd name="T22" fmla="*/ 42 w 53"/>
                  <a:gd name="T23" fmla="*/ 31 h 33"/>
                  <a:gd name="T24" fmla="*/ 38 w 53"/>
                  <a:gd name="T25" fmla="*/ 32 h 33"/>
                  <a:gd name="T26" fmla="*/ 36 w 53"/>
                  <a:gd name="T27" fmla="*/ 33 h 33"/>
                  <a:gd name="T28" fmla="*/ 34 w 53"/>
                  <a:gd name="T29" fmla="*/ 33 h 33"/>
                  <a:gd name="T30" fmla="*/ 20 w 53"/>
                  <a:gd name="T31" fmla="*/ 30 h 33"/>
                  <a:gd name="T32" fmla="*/ 0 w 53"/>
                  <a:gd name="T33" fmla="*/ 24 h 33"/>
                  <a:gd name="T34" fmla="*/ 0 w 53"/>
                  <a:gd name="T35" fmla="*/ 19 h 33"/>
                  <a:gd name="T36" fmla="*/ 2 w 53"/>
                  <a:gd name="T37" fmla="*/ 16 h 33"/>
                  <a:gd name="T38" fmla="*/ 4 w 53"/>
                  <a:gd name="T39" fmla="*/ 14 h 33"/>
                  <a:gd name="T40" fmla="*/ 7 w 53"/>
                  <a:gd name="T41" fmla="*/ 12 h 33"/>
                  <a:gd name="T42" fmla="*/ 9 w 53"/>
                  <a:gd name="T43" fmla="*/ 11 h 33"/>
                  <a:gd name="T44" fmla="*/ 11 w 53"/>
                  <a:gd name="T45" fmla="*/ 9 h 33"/>
                  <a:gd name="T46" fmla="*/ 12 w 53"/>
                  <a:gd name="T47" fmla="*/ 6 h 33"/>
                  <a:gd name="T48" fmla="*/ 13 w 53"/>
                  <a:gd name="T4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grpSp>
            <p:nvGrpSpPr>
              <p:cNvPr id="279" name="Group 368"/>
              <p:cNvGrpSpPr>
                <a:grpSpLocks/>
              </p:cNvGrpSpPr>
              <p:nvPr>
                <p:custDataLst>
                  <p:tags r:id="rId263"/>
                </p:custDataLst>
              </p:nvPr>
            </p:nvGrpSpPr>
            <p:grpSpPr bwMode="auto">
              <a:xfrm>
                <a:off x="7223150" y="4647351"/>
                <a:ext cx="267849" cy="132871"/>
                <a:chOff x="3481" y="2773"/>
                <a:chExt cx="125" cy="65"/>
              </a:xfrm>
              <a:solidFill>
                <a:srgbClr val="FFC000"/>
              </a:solidFill>
            </p:grpSpPr>
            <p:sp>
              <p:nvSpPr>
                <p:cNvPr id="493" name="Freeform 369"/>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13" y="0"/>
                      </a:moveTo>
                      <a:lnTo>
                        <a:pt x="10" y="9"/>
                      </a:lnTo>
                      <a:lnTo>
                        <a:pt x="6" y="18"/>
                      </a:lnTo>
                      <a:lnTo>
                        <a:pt x="5" y="17"/>
                      </a:lnTo>
                      <a:lnTo>
                        <a:pt x="3" y="14"/>
                      </a:lnTo>
                      <a:lnTo>
                        <a:pt x="1" y="10"/>
                      </a:lnTo>
                      <a:lnTo>
                        <a:pt x="0" y="6"/>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494" name="Line 370"/>
                <p:cNvSpPr>
                  <a:spLocks noChangeShapeType="1"/>
                </p:cNvSpPr>
                <p:nvPr/>
              </p:nvSpPr>
              <p:spPr bwMode="auto">
                <a:xfrm>
                  <a:off x="3583" y="2800"/>
                  <a:ext cx="2" cy="1"/>
                </a:xfrm>
                <a:prstGeom prst="line">
                  <a:avLst/>
                </a:prstGeom>
                <a:grpFill/>
                <a:ln w="9525">
                  <a:solidFill>
                    <a:srgbClr val="FFFFFF"/>
                  </a:solidFill>
                  <a:round/>
                  <a:headEnd/>
                  <a:tailEnd/>
                </a:ln>
              </p:spPr>
              <p:txBody>
                <a:bodyPr/>
                <a:lstStyle/>
                <a:p>
                  <a:pPr defTabSz="913852"/>
                  <a:endParaRPr lang="en-US" sz="1798" dirty="0">
                    <a:solidFill>
                      <a:prstClr val="black"/>
                    </a:solidFill>
                    <a:latin typeface="Calibri" panose="020F0502020204030204"/>
                  </a:endParaRPr>
                </a:p>
              </p:txBody>
            </p:sp>
            <p:sp>
              <p:nvSpPr>
                <p:cNvPr id="495" name="Freeform 371"/>
                <p:cNvSpPr>
                  <a:spLocks/>
                </p:cNvSpPr>
                <p:nvPr/>
              </p:nvSpPr>
              <p:spPr bwMode="auto">
                <a:xfrm>
                  <a:off x="3554" y="2819"/>
                  <a:ext cx="5" cy="6"/>
                </a:xfrm>
                <a:custGeom>
                  <a:avLst/>
                  <a:gdLst>
                    <a:gd name="T0" fmla="*/ 14 w 14"/>
                    <a:gd name="T1" fmla="*/ 19 h 19"/>
                    <a:gd name="T2" fmla="*/ 0 w 14"/>
                    <a:gd name="T3" fmla="*/ 0 h 19"/>
                    <a:gd name="T4" fmla="*/ 14 w 14"/>
                    <a:gd name="T5" fmla="*/ 19 h 19"/>
                  </a:gdLst>
                  <a:ahLst/>
                  <a:cxnLst>
                    <a:cxn ang="0">
                      <a:pos x="T0" y="T1"/>
                    </a:cxn>
                    <a:cxn ang="0">
                      <a:pos x="T2" y="T3"/>
                    </a:cxn>
                    <a:cxn ang="0">
                      <a:pos x="T4" y="T5"/>
                    </a:cxn>
                  </a:cxnLst>
                  <a:rect l="0" t="0" r="r" b="b"/>
                  <a:pathLst>
                    <a:path w="14" h="19">
                      <a:moveTo>
                        <a:pt x="14" y="19"/>
                      </a:moveTo>
                      <a:lnTo>
                        <a:pt x="0" y="0"/>
                      </a:lnTo>
                      <a:lnTo>
                        <a:pt x="14" y="19"/>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496" name="Freeform 372"/>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Lst>
                  <a:ahLst/>
                  <a:cxnLst>
                    <a:cxn ang="0">
                      <a:pos x="T0" y="T1"/>
                    </a:cxn>
                    <a:cxn ang="0">
                      <a:pos x="T2" y="T3"/>
                    </a:cxn>
                    <a:cxn ang="0">
                      <a:pos x="T4" y="T5"/>
                    </a:cxn>
                    <a:cxn ang="0">
                      <a:pos x="T6" y="T7"/>
                    </a:cxn>
                    <a:cxn ang="0">
                      <a:pos x="T8" y="T9"/>
                    </a:cxn>
                  </a:cxnLst>
                  <a:rect l="0" t="0" r="r" b="b"/>
                  <a:pathLst>
                    <a:path w="7" h="18">
                      <a:moveTo>
                        <a:pt x="0" y="6"/>
                      </a:moveTo>
                      <a:lnTo>
                        <a:pt x="7" y="18"/>
                      </a:lnTo>
                      <a:lnTo>
                        <a:pt x="0" y="18"/>
                      </a:lnTo>
                      <a:lnTo>
                        <a:pt x="0" y="0"/>
                      </a:lnTo>
                      <a:lnTo>
                        <a:pt x="7" y="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497" name="Freeform 373"/>
                <p:cNvSpPr>
                  <a:spLocks/>
                </p:cNvSpPr>
                <p:nvPr/>
              </p:nvSpPr>
              <p:spPr bwMode="auto">
                <a:xfrm>
                  <a:off x="3599" y="2773"/>
                  <a:ext cx="7" cy="4"/>
                </a:xfrm>
                <a:custGeom>
                  <a:avLst/>
                  <a:gdLst>
                    <a:gd name="T0" fmla="*/ 20 w 20"/>
                    <a:gd name="T1" fmla="*/ 12 h 12"/>
                    <a:gd name="T2" fmla="*/ 10 w 20"/>
                    <a:gd name="T3" fmla="*/ 9 h 12"/>
                    <a:gd name="T4" fmla="*/ 0 w 20"/>
                    <a:gd name="T5" fmla="*/ 6 h 12"/>
                    <a:gd name="T6" fmla="*/ 1 w 20"/>
                    <a:gd name="T7" fmla="*/ 5 h 12"/>
                    <a:gd name="T8" fmla="*/ 3 w 20"/>
                    <a:gd name="T9" fmla="*/ 3 h 12"/>
                    <a:gd name="T10" fmla="*/ 8 w 20"/>
                    <a:gd name="T11" fmla="*/ 1 h 12"/>
                    <a:gd name="T12" fmla="*/ 13 w 2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20" y="12"/>
                      </a:moveTo>
                      <a:lnTo>
                        <a:pt x="10" y="9"/>
                      </a:lnTo>
                      <a:lnTo>
                        <a:pt x="0" y="6"/>
                      </a:lnTo>
                      <a:lnTo>
                        <a:pt x="1" y="5"/>
                      </a:lnTo>
                      <a:lnTo>
                        <a:pt x="3" y="3"/>
                      </a:lnTo>
                      <a:lnTo>
                        <a:pt x="8" y="1"/>
                      </a:lnTo>
                      <a:lnTo>
                        <a:pt x="13" y="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498" name="Line 374"/>
                <p:cNvSpPr>
                  <a:spLocks noChangeShapeType="1"/>
                </p:cNvSpPr>
                <p:nvPr/>
              </p:nvSpPr>
              <p:spPr bwMode="auto">
                <a:xfrm>
                  <a:off x="3603" y="2773"/>
                  <a:ext cx="1" cy="2"/>
                </a:xfrm>
                <a:prstGeom prst="line">
                  <a:avLst/>
                </a:prstGeom>
                <a:grpFill/>
                <a:ln w="9525">
                  <a:solidFill>
                    <a:srgbClr val="FFFFFF"/>
                  </a:solidFill>
                  <a:round/>
                  <a:headEnd/>
                  <a:tailEnd/>
                </a:ln>
              </p:spPr>
              <p:txBody>
                <a:bodyPr/>
                <a:lstStyle/>
                <a:p>
                  <a:pPr defTabSz="913852"/>
                  <a:endParaRPr lang="en-US" sz="1798" dirty="0">
                    <a:solidFill>
                      <a:prstClr val="black"/>
                    </a:solidFill>
                    <a:latin typeface="Calibri" panose="020F0502020204030204"/>
                  </a:endParaRPr>
                </a:p>
              </p:txBody>
            </p:sp>
            <p:sp>
              <p:nvSpPr>
                <p:cNvPr id="499" name="Freeform 375"/>
                <p:cNvSpPr>
                  <a:spLocks/>
                </p:cNvSpPr>
                <p:nvPr/>
              </p:nvSpPr>
              <p:spPr bwMode="auto">
                <a:xfrm>
                  <a:off x="3481" y="2828"/>
                  <a:ext cx="7" cy="6"/>
                </a:xfrm>
                <a:custGeom>
                  <a:avLst/>
                  <a:gdLst>
                    <a:gd name="T0" fmla="*/ 0 w 20"/>
                    <a:gd name="T1" fmla="*/ 0 h 18"/>
                    <a:gd name="T2" fmla="*/ 0 w 20"/>
                    <a:gd name="T3" fmla="*/ 18 h 18"/>
                    <a:gd name="T4" fmla="*/ 20 w 20"/>
                    <a:gd name="T5" fmla="*/ 18 h 18"/>
                  </a:gdLst>
                  <a:ahLst/>
                  <a:cxnLst>
                    <a:cxn ang="0">
                      <a:pos x="T0" y="T1"/>
                    </a:cxn>
                    <a:cxn ang="0">
                      <a:pos x="T2" y="T3"/>
                    </a:cxn>
                    <a:cxn ang="0">
                      <a:pos x="T4" y="T5"/>
                    </a:cxn>
                  </a:cxnLst>
                  <a:rect l="0" t="0" r="r" b="b"/>
                  <a:pathLst>
                    <a:path w="20" h="18">
                      <a:moveTo>
                        <a:pt x="0" y="0"/>
                      </a:moveTo>
                      <a:lnTo>
                        <a:pt x="0" y="18"/>
                      </a:lnTo>
                      <a:lnTo>
                        <a:pt x="20" y="18"/>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00" name="Freeform 376"/>
                <p:cNvSpPr>
                  <a:spLocks/>
                </p:cNvSpPr>
                <p:nvPr/>
              </p:nvSpPr>
              <p:spPr bwMode="auto">
                <a:xfrm>
                  <a:off x="3485" y="2830"/>
                  <a:ext cx="3" cy="4"/>
                </a:xfrm>
                <a:custGeom>
                  <a:avLst/>
                  <a:gdLst>
                    <a:gd name="T0" fmla="*/ 7 w 7"/>
                    <a:gd name="T1" fmla="*/ 12 h 12"/>
                    <a:gd name="T2" fmla="*/ 4 w 7"/>
                    <a:gd name="T3" fmla="*/ 6 h 12"/>
                    <a:gd name="T4" fmla="*/ 0 w 7"/>
                    <a:gd name="T5" fmla="*/ 0 h 12"/>
                  </a:gdLst>
                  <a:ahLst/>
                  <a:cxnLst>
                    <a:cxn ang="0">
                      <a:pos x="T0" y="T1"/>
                    </a:cxn>
                    <a:cxn ang="0">
                      <a:pos x="T2" y="T3"/>
                    </a:cxn>
                    <a:cxn ang="0">
                      <a:pos x="T4" y="T5"/>
                    </a:cxn>
                  </a:cxnLst>
                  <a:rect l="0" t="0" r="r" b="b"/>
                  <a:pathLst>
                    <a:path w="7" h="12">
                      <a:moveTo>
                        <a:pt x="7" y="12"/>
                      </a:moveTo>
                      <a:lnTo>
                        <a:pt x="4" y="6"/>
                      </a:lnTo>
                      <a:lnTo>
                        <a:pt x="0" y="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01" name="Freeform 377"/>
                <p:cNvSpPr>
                  <a:spLocks/>
                </p:cNvSpPr>
                <p:nvPr/>
              </p:nvSpPr>
              <p:spPr bwMode="auto">
                <a:xfrm>
                  <a:off x="3481" y="2828"/>
                  <a:ext cx="7" cy="6"/>
                </a:xfrm>
                <a:custGeom>
                  <a:avLst/>
                  <a:gdLst>
                    <a:gd name="T0" fmla="*/ 0 w 20"/>
                    <a:gd name="T1" fmla="*/ 0 h 18"/>
                    <a:gd name="T2" fmla="*/ 0 w 20"/>
                    <a:gd name="T3" fmla="*/ 18 h 18"/>
                    <a:gd name="T4" fmla="*/ 20 w 20"/>
                    <a:gd name="T5" fmla="*/ 18 h 18"/>
                    <a:gd name="T6" fmla="*/ 17 w 20"/>
                    <a:gd name="T7" fmla="*/ 12 h 18"/>
                    <a:gd name="T8" fmla="*/ 13 w 20"/>
                    <a:gd name="T9" fmla="*/ 6 h 18"/>
                    <a:gd name="T10" fmla="*/ 0 w 20"/>
                    <a:gd name="T11" fmla="*/ 0 h 18"/>
                  </a:gdLst>
                  <a:ahLst/>
                  <a:cxnLst>
                    <a:cxn ang="0">
                      <a:pos x="T0" y="T1"/>
                    </a:cxn>
                    <a:cxn ang="0">
                      <a:pos x="T2" y="T3"/>
                    </a:cxn>
                    <a:cxn ang="0">
                      <a:pos x="T4" y="T5"/>
                    </a:cxn>
                    <a:cxn ang="0">
                      <a:pos x="T6" y="T7"/>
                    </a:cxn>
                    <a:cxn ang="0">
                      <a:pos x="T8" y="T9"/>
                    </a:cxn>
                    <a:cxn ang="0">
                      <a:pos x="T10" y="T11"/>
                    </a:cxn>
                  </a:cxnLst>
                  <a:rect l="0" t="0" r="r" b="b"/>
                  <a:pathLst>
                    <a:path w="20" h="18">
                      <a:moveTo>
                        <a:pt x="0" y="0"/>
                      </a:moveTo>
                      <a:lnTo>
                        <a:pt x="0" y="18"/>
                      </a:lnTo>
                      <a:lnTo>
                        <a:pt x="20" y="18"/>
                      </a:lnTo>
                      <a:lnTo>
                        <a:pt x="17" y="12"/>
                      </a:lnTo>
                      <a:lnTo>
                        <a:pt x="13" y="6"/>
                      </a:lnTo>
                      <a:lnTo>
                        <a:pt x="0" y="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02" name="Freeform 378"/>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 name="T10" fmla="*/ 0 w 7"/>
                    <a:gd name="T11" fmla="*/ 6 h 18"/>
                  </a:gdLst>
                  <a:ahLst/>
                  <a:cxnLst>
                    <a:cxn ang="0">
                      <a:pos x="T0" y="T1"/>
                    </a:cxn>
                    <a:cxn ang="0">
                      <a:pos x="T2" y="T3"/>
                    </a:cxn>
                    <a:cxn ang="0">
                      <a:pos x="T4" y="T5"/>
                    </a:cxn>
                    <a:cxn ang="0">
                      <a:pos x="T6" y="T7"/>
                    </a:cxn>
                    <a:cxn ang="0">
                      <a:pos x="T8" y="T9"/>
                    </a:cxn>
                    <a:cxn ang="0">
                      <a:pos x="T10" y="T11"/>
                    </a:cxn>
                  </a:cxnLst>
                  <a:rect l="0" t="0" r="r" b="b"/>
                  <a:pathLst>
                    <a:path w="7" h="18">
                      <a:moveTo>
                        <a:pt x="0" y="6"/>
                      </a:moveTo>
                      <a:lnTo>
                        <a:pt x="7" y="18"/>
                      </a:lnTo>
                      <a:lnTo>
                        <a:pt x="0" y="18"/>
                      </a:lnTo>
                      <a:lnTo>
                        <a:pt x="0" y="0"/>
                      </a:lnTo>
                      <a:lnTo>
                        <a:pt x="7" y="0"/>
                      </a:lnTo>
                      <a:lnTo>
                        <a:pt x="0" y="6"/>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503" name="Freeform 379"/>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 name="T14" fmla="*/ 6 w 13"/>
                    <a:gd name="T15" fmla="*/ 6 h 18"/>
                    <a:gd name="T16" fmla="*/ 13 w 13"/>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grp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grpSp>
          <p:sp>
            <p:nvSpPr>
              <p:cNvPr id="280" name="Freeform 380"/>
              <p:cNvSpPr>
                <a:spLocks/>
              </p:cNvSpPr>
              <p:nvPr>
                <p:custDataLst>
                  <p:tags r:id="rId264"/>
                </p:custDataLst>
              </p:nvPr>
            </p:nvSpPr>
            <p:spPr bwMode="auto">
              <a:xfrm>
                <a:off x="5836030" y="4636957"/>
                <a:ext cx="507914" cy="488544"/>
              </a:xfrm>
              <a:custGeom>
                <a:avLst/>
                <a:gdLst>
                  <a:gd name="T0" fmla="*/ 60 w 736"/>
                  <a:gd name="T1" fmla="*/ 685 h 721"/>
                  <a:gd name="T2" fmla="*/ 91 w 736"/>
                  <a:gd name="T3" fmla="*/ 668 h 721"/>
                  <a:gd name="T4" fmla="*/ 126 w 736"/>
                  <a:gd name="T5" fmla="*/ 668 h 721"/>
                  <a:gd name="T6" fmla="*/ 196 w 736"/>
                  <a:gd name="T7" fmla="*/ 692 h 721"/>
                  <a:gd name="T8" fmla="*/ 245 w 736"/>
                  <a:gd name="T9" fmla="*/ 705 h 721"/>
                  <a:gd name="T10" fmla="*/ 292 w 736"/>
                  <a:gd name="T11" fmla="*/ 703 h 721"/>
                  <a:gd name="T12" fmla="*/ 611 w 736"/>
                  <a:gd name="T13" fmla="*/ 717 h 721"/>
                  <a:gd name="T14" fmla="*/ 651 w 736"/>
                  <a:gd name="T15" fmla="*/ 707 h 721"/>
                  <a:gd name="T16" fmla="*/ 627 w 736"/>
                  <a:gd name="T17" fmla="*/ 657 h 721"/>
                  <a:gd name="T18" fmla="*/ 664 w 736"/>
                  <a:gd name="T19" fmla="*/ 433 h 721"/>
                  <a:gd name="T20" fmla="*/ 709 w 736"/>
                  <a:gd name="T21" fmla="*/ 429 h 721"/>
                  <a:gd name="T22" fmla="*/ 723 w 736"/>
                  <a:gd name="T23" fmla="*/ 416 h 721"/>
                  <a:gd name="T24" fmla="*/ 734 w 736"/>
                  <a:gd name="T25" fmla="*/ 360 h 721"/>
                  <a:gd name="T26" fmla="*/ 722 w 736"/>
                  <a:gd name="T27" fmla="*/ 302 h 721"/>
                  <a:gd name="T28" fmla="*/ 708 w 736"/>
                  <a:gd name="T29" fmla="*/ 304 h 721"/>
                  <a:gd name="T30" fmla="*/ 676 w 736"/>
                  <a:gd name="T31" fmla="*/ 300 h 721"/>
                  <a:gd name="T32" fmla="*/ 634 w 736"/>
                  <a:gd name="T33" fmla="*/ 299 h 721"/>
                  <a:gd name="T34" fmla="*/ 623 w 736"/>
                  <a:gd name="T35" fmla="*/ 290 h 721"/>
                  <a:gd name="T36" fmla="*/ 617 w 736"/>
                  <a:gd name="T37" fmla="*/ 253 h 721"/>
                  <a:gd name="T38" fmla="*/ 607 w 736"/>
                  <a:gd name="T39" fmla="*/ 219 h 721"/>
                  <a:gd name="T40" fmla="*/ 597 w 736"/>
                  <a:gd name="T41" fmla="*/ 186 h 721"/>
                  <a:gd name="T42" fmla="*/ 607 w 736"/>
                  <a:gd name="T43" fmla="*/ 167 h 721"/>
                  <a:gd name="T44" fmla="*/ 617 w 736"/>
                  <a:gd name="T45" fmla="*/ 148 h 721"/>
                  <a:gd name="T46" fmla="*/ 611 w 736"/>
                  <a:gd name="T47" fmla="*/ 100 h 721"/>
                  <a:gd name="T48" fmla="*/ 544 w 736"/>
                  <a:gd name="T49" fmla="*/ 70 h 721"/>
                  <a:gd name="T50" fmla="*/ 477 w 736"/>
                  <a:gd name="T51" fmla="*/ 66 h 721"/>
                  <a:gd name="T52" fmla="*/ 471 w 736"/>
                  <a:gd name="T53" fmla="*/ 81 h 721"/>
                  <a:gd name="T54" fmla="*/ 463 w 736"/>
                  <a:gd name="T55" fmla="*/ 101 h 721"/>
                  <a:gd name="T56" fmla="*/ 440 w 736"/>
                  <a:gd name="T57" fmla="*/ 122 h 721"/>
                  <a:gd name="T58" fmla="*/ 392 w 736"/>
                  <a:gd name="T59" fmla="*/ 130 h 721"/>
                  <a:gd name="T60" fmla="*/ 364 w 736"/>
                  <a:gd name="T61" fmla="*/ 115 h 721"/>
                  <a:gd name="T62" fmla="*/ 339 w 736"/>
                  <a:gd name="T63" fmla="*/ 82 h 721"/>
                  <a:gd name="T64" fmla="*/ 319 w 736"/>
                  <a:gd name="T65" fmla="*/ 39 h 721"/>
                  <a:gd name="T66" fmla="*/ 312 w 736"/>
                  <a:gd name="T67" fmla="*/ 0 h 721"/>
                  <a:gd name="T68" fmla="*/ 30 w 736"/>
                  <a:gd name="T69" fmla="*/ 15 h 721"/>
                  <a:gd name="T70" fmla="*/ 47 w 736"/>
                  <a:gd name="T71" fmla="*/ 29 h 721"/>
                  <a:gd name="T72" fmla="*/ 75 w 736"/>
                  <a:gd name="T73" fmla="*/ 75 h 721"/>
                  <a:gd name="T74" fmla="*/ 102 w 736"/>
                  <a:gd name="T75" fmla="*/ 130 h 721"/>
                  <a:gd name="T76" fmla="*/ 103 w 736"/>
                  <a:gd name="T77" fmla="*/ 171 h 721"/>
                  <a:gd name="T78" fmla="*/ 93 w 736"/>
                  <a:gd name="T79" fmla="*/ 203 h 721"/>
                  <a:gd name="T80" fmla="*/ 96 w 736"/>
                  <a:gd name="T81" fmla="*/ 229 h 721"/>
                  <a:gd name="T82" fmla="*/ 119 w 736"/>
                  <a:gd name="T83" fmla="*/ 272 h 721"/>
                  <a:gd name="T84" fmla="*/ 131 w 736"/>
                  <a:gd name="T85" fmla="*/ 307 h 721"/>
                  <a:gd name="T86" fmla="*/ 127 w 736"/>
                  <a:gd name="T87" fmla="*/ 352 h 721"/>
                  <a:gd name="T88" fmla="*/ 106 w 736"/>
                  <a:gd name="T89" fmla="*/ 403 h 721"/>
                  <a:gd name="T90" fmla="*/ 77 w 736"/>
                  <a:gd name="T91" fmla="*/ 446 h 721"/>
                  <a:gd name="T92" fmla="*/ 41 w 736"/>
                  <a:gd name="T93" fmla="*/ 477 h 721"/>
                  <a:gd name="T94" fmla="*/ 25 w 736"/>
                  <a:gd name="T95" fmla="*/ 591 h 721"/>
                  <a:gd name="T96" fmla="*/ 11 w 736"/>
                  <a:gd name="T97" fmla="*/ 627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81" name="Freeform 381"/>
              <p:cNvSpPr>
                <a:spLocks/>
              </p:cNvSpPr>
              <p:nvPr>
                <p:custDataLst>
                  <p:tags r:id="rId265"/>
                </p:custDataLst>
              </p:nvPr>
            </p:nvSpPr>
            <p:spPr bwMode="auto">
              <a:xfrm>
                <a:off x="5853717" y="4602208"/>
                <a:ext cx="25269" cy="77676"/>
              </a:xfrm>
              <a:custGeom>
                <a:avLst/>
                <a:gdLst>
                  <a:gd name="T0" fmla="*/ 0 w 39"/>
                  <a:gd name="T1" fmla="*/ 31 h 31"/>
                  <a:gd name="T2" fmla="*/ 12 w 39"/>
                  <a:gd name="T3" fmla="*/ 28 h 31"/>
                  <a:gd name="T4" fmla="*/ 22 w 39"/>
                  <a:gd name="T5" fmla="*/ 28 h 31"/>
                  <a:gd name="T6" fmla="*/ 26 w 39"/>
                  <a:gd name="T7" fmla="*/ 28 h 31"/>
                  <a:gd name="T8" fmla="*/ 30 w 39"/>
                  <a:gd name="T9" fmla="*/ 28 h 31"/>
                  <a:gd name="T10" fmla="*/ 35 w 39"/>
                  <a:gd name="T11" fmla="*/ 27 h 31"/>
                  <a:gd name="T12" fmla="*/ 39 w 39"/>
                  <a:gd name="T13" fmla="*/ 25 h 31"/>
                  <a:gd name="T14" fmla="*/ 39 w 39"/>
                  <a:gd name="T15" fmla="*/ 0 h 31"/>
                  <a:gd name="T16" fmla="*/ 26 w 39"/>
                  <a:gd name="T17" fmla="*/ 0 h 31"/>
                  <a:gd name="T18" fmla="*/ 17 w 39"/>
                  <a:gd name="T19" fmla="*/ 0 h 31"/>
                  <a:gd name="T20" fmla="*/ 8 w 39"/>
                  <a:gd name="T21" fmla="*/ 0 h 31"/>
                  <a:gd name="T22" fmla="*/ 0 w 39"/>
                  <a:gd name="T23" fmla="*/ 0 h 31"/>
                  <a:gd name="T24" fmla="*/ 0 w 39"/>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82" name="Freeform 382"/>
              <p:cNvSpPr>
                <a:spLocks/>
              </p:cNvSpPr>
              <p:nvPr>
                <p:custDataLst>
                  <p:tags r:id="rId266"/>
                </p:custDataLst>
              </p:nvPr>
            </p:nvSpPr>
            <p:spPr bwMode="auto">
              <a:xfrm>
                <a:off x="6015441" y="5301295"/>
                <a:ext cx="631734" cy="513072"/>
              </a:xfrm>
              <a:custGeom>
                <a:avLst/>
                <a:gdLst>
                  <a:gd name="T0" fmla="*/ 899 w 903"/>
                  <a:gd name="T1" fmla="*/ 291 h 759"/>
                  <a:gd name="T2" fmla="*/ 863 w 903"/>
                  <a:gd name="T3" fmla="*/ 388 h 759"/>
                  <a:gd name="T4" fmla="*/ 832 w 903"/>
                  <a:gd name="T5" fmla="*/ 414 h 759"/>
                  <a:gd name="T6" fmla="*/ 761 w 903"/>
                  <a:gd name="T7" fmla="*/ 507 h 759"/>
                  <a:gd name="T8" fmla="*/ 720 w 903"/>
                  <a:gd name="T9" fmla="*/ 561 h 759"/>
                  <a:gd name="T10" fmla="*/ 647 w 903"/>
                  <a:gd name="T11" fmla="*/ 613 h 759"/>
                  <a:gd name="T12" fmla="*/ 583 w 903"/>
                  <a:gd name="T13" fmla="*/ 666 h 759"/>
                  <a:gd name="T14" fmla="*/ 557 w 903"/>
                  <a:gd name="T15" fmla="*/ 698 h 759"/>
                  <a:gd name="T16" fmla="*/ 520 w 903"/>
                  <a:gd name="T17" fmla="*/ 705 h 759"/>
                  <a:gd name="T18" fmla="*/ 496 w 903"/>
                  <a:gd name="T19" fmla="*/ 710 h 759"/>
                  <a:gd name="T20" fmla="*/ 485 w 903"/>
                  <a:gd name="T21" fmla="*/ 727 h 759"/>
                  <a:gd name="T22" fmla="*/ 372 w 903"/>
                  <a:gd name="T23" fmla="*/ 727 h 759"/>
                  <a:gd name="T24" fmla="*/ 339 w 903"/>
                  <a:gd name="T25" fmla="*/ 732 h 759"/>
                  <a:gd name="T26" fmla="*/ 316 w 903"/>
                  <a:gd name="T27" fmla="*/ 732 h 759"/>
                  <a:gd name="T28" fmla="*/ 286 w 903"/>
                  <a:gd name="T29" fmla="*/ 727 h 759"/>
                  <a:gd name="T30" fmla="*/ 263 w 903"/>
                  <a:gd name="T31" fmla="*/ 737 h 759"/>
                  <a:gd name="T32" fmla="*/ 146 w 903"/>
                  <a:gd name="T33" fmla="*/ 759 h 759"/>
                  <a:gd name="T34" fmla="*/ 116 w 903"/>
                  <a:gd name="T35" fmla="*/ 753 h 759"/>
                  <a:gd name="T36" fmla="*/ 90 w 903"/>
                  <a:gd name="T37" fmla="*/ 739 h 759"/>
                  <a:gd name="T38" fmla="*/ 76 w 903"/>
                  <a:gd name="T39" fmla="*/ 719 h 759"/>
                  <a:gd name="T40" fmla="*/ 79 w 903"/>
                  <a:gd name="T41" fmla="*/ 697 h 759"/>
                  <a:gd name="T42" fmla="*/ 75 w 903"/>
                  <a:gd name="T43" fmla="*/ 628 h 759"/>
                  <a:gd name="T44" fmla="*/ 79 w 903"/>
                  <a:gd name="T45" fmla="*/ 608 h 759"/>
                  <a:gd name="T46" fmla="*/ 68 w 903"/>
                  <a:gd name="T47" fmla="*/ 572 h 759"/>
                  <a:gd name="T48" fmla="*/ 22 w 903"/>
                  <a:gd name="T49" fmla="*/ 516 h 759"/>
                  <a:gd name="T50" fmla="*/ 12 w 903"/>
                  <a:gd name="T51" fmla="*/ 484 h 759"/>
                  <a:gd name="T52" fmla="*/ 10 w 903"/>
                  <a:gd name="T53" fmla="*/ 439 h 759"/>
                  <a:gd name="T54" fmla="*/ 0 w 903"/>
                  <a:gd name="T55" fmla="*/ 377 h 759"/>
                  <a:gd name="T56" fmla="*/ 39 w 903"/>
                  <a:gd name="T57" fmla="*/ 377 h 759"/>
                  <a:gd name="T58" fmla="*/ 57 w 903"/>
                  <a:gd name="T59" fmla="*/ 396 h 759"/>
                  <a:gd name="T60" fmla="*/ 94 w 903"/>
                  <a:gd name="T61" fmla="*/ 410 h 759"/>
                  <a:gd name="T62" fmla="*/ 135 w 903"/>
                  <a:gd name="T63" fmla="*/ 411 h 759"/>
                  <a:gd name="T64" fmla="*/ 160 w 903"/>
                  <a:gd name="T65" fmla="*/ 400 h 759"/>
                  <a:gd name="T66" fmla="*/ 182 w 903"/>
                  <a:gd name="T67" fmla="*/ 372 h 759"/>
                  <a:gd name="T68" fmla="*/ 197 w 903"/>
                  <a:gd name="T69" fmla="*/ 229 h 759"/>
                  <a:gd name="T70" fmla="*/ 204 w 903"/>
                  <a:gd name="T71" fmla="*/ 184 h 759"/>
                  <a:gd name="T72" fmla="*/ 210 w 903"/>
                  <a:gd name="T73" fmla="*/ 168 h 759"/>
                  <a:gd name="T74" fmla="*/ 239 w 903"/>
                  <a:gd name="T75" fmla="*/ 178 h 759"/>
                  <a:gd name="T76" fmla="*/ 245 w 903"/>
                  <a:gd name="T77" fmla="*/ 238 h 759"/>
                  <a:gd name="T78" fmla="*/ 247 w 903"/>
                  <a:gd name="T79" fmla="*/ 274 h 759"/>
                  <a:gd name="T80" fmla="*/ 256 w 903"/>
                  <a:gd name="T81" fmla="*/ 287 h 759"/>
                  <a:gd name="T82" fmla="*/ 287 w 903"/>
                  <a:gd name="T83" fmla="*/ 295 h 759"/>
                  <a:gd name="T84" fmla="*/ 312 w 903"/>
                  <a:gd name="T85" fmla="*/ 293 h 759"/>
                  <a:gd name="T86" fmla="*/ 333 w 903"/>
                  <a:gd name="T87" fmla="*/ 272 h 759"/>
                  <a:gd name="T88" fmla="*/ 350 w 903"/>
                  <a:gd name="T89" fmla="*/ 234 h 759"/>
                  <a:gd name="T90" fmla="*/ 368 w 903"/>
                  <a:gd name="T91" fmla="*/ 201 h 759"/>
                  <a:gd name="T92" fmla="*/ 387 w 903"/>
                  <a:gd name="T93" fmla="*/ 191 h 759"/>
                  <a:gd name="T94" fmla="*/ 414 w 903"/>
                  <a:gd name="T95" fmla="*/ 193 h 759"/>
                  <a:gd name="T96" fmla="*/ 451 w 903"/>
                  <a:gd name="T97" fmla="*/ 208 h 759"/>
                  <a:gd name="T98" fmla="*/ 478 w 903"/>
                  <a:gd name="T99" fmla="*/ 216 h 759"/>
                  <a:gd name="T100" fmla="*/ 512 w 903"/>
                  <a:gd name="T101" fmla="*/ 213 h 759"/>
                  <a:gd name="T102" fmla="*/ 531 w 903"/>
                  <a:gd name="T103" fmla="*/ 200 h 759"/>
                  <a:gd name="T104" fmla="*/ 564 w 903"/>
                  <a:gd name="T105" fmla="*/ 127 h 759"/>
                  <a:gd name="T106" fmla="*/ 620 w 903"/>
                  <a:gd name="T107" fmla="*/ 80 h 759"/>
                  <a:gd name="T108" fmla="*/ 732 w 903"/>
                  <a:gd name="T109" fmla="*/ 11 h 759"/>
                  <a:gd name="T110" fmla="*/ 806 w 903"/>
                  <a:gd name="T111" fmla="*/ 3 h 759"/>
                  <a:gd name="T112" fmla="*/ 830 w 903"/>
                  <a:gd name="T113" fmla="*/ 6 h 759"/>
                  <a:gd name="T114" fmla="*/ 854 w 903"/>
                  <a:gd name="T115" fmla="*/ 35 h 759"/>
                  <a:gd name="T116" fmla="*/ 873 w 903"/>
                  <a:gd name="T117" fmla="*/ 71 h 759"/>
                  <a:gd name="T118" fmla="*/ 883 w 903"/>
                  <a:gd name="T119" fmla="*/ 107 h 759"/>
                  <a:gd name="T120" fmla="*/ 868 w 903"/>
                  <a:gd name="T121" fmla="*/ 207 h 759"/>
                  <a:gd name="T122" fmla="*/ 830 w 903"/>
                  <a:gd name="T123" fmla="*/ 204 h 759"/>
                  <a:gd name="T124" fmla="*/ 826 w 903"/>
                  <a:gd name="T125" fmla="*/ 281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FFC0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83" name="Freeform 383"/>
              <p:cNvSpPr>
                <a:spLocks/>
              </p:cNvSpPr>
              <p:nvPr>
                <p:custDataLst>
                  <p:tags r:id="rId267"/>
                </p:custDataLst>
              </p:nvPr>
            </p:nvSpPr>
            <p:spPr bwMode="auto">
              <a:xfrm>
                <a:off x="6250447" y="3457505"/>
                <a:ext cx="654476" cy="786983"/>
              </a:xfrm>
              <a:custGeom>
                <a:avLst/>
                <a:gdLst>
                  <a:gd name="T0" fmla="*/ 742 w 943"/>
                  <a:gd name="T1" fmla="*/ 5 h 1172"/>
                  <a:gd name="T2" fmla="*/ 765 w 943"/>
                  <a:gd name="T3" fmla="*/ 23 h 1172"/>
                  <a:gd name="T4" fmla="*/ 803 w 943"/>
                  <a:gd name="T5" fmla="*/ 30 h 1172"/>
                  <a:gd name="T6" fmla="*/ 814 w 943"/>
                  <a:gd name="T7" fmla="*/ 55 h 1172"/>
                  <a:gd name="T8" fmla="*/ 835 w 943"/>
                  <a:gd name="T9" fmla="*/ 109 h 1172"/>
                  <a:gd name="T10" fmla="*/ 837 w 943"/>
                  <a:gd name="T11" fmla="*/ 187 h 1172"/>
                  <a:gd name="T12" fmla="*/ 857 w 943"/>
                  <a:gd name="T13" fmla="*/ 243 h 1172"/>
                  <a:gd name="T14" fmla="*/ 922 w 943"/>
                  <a:gd name="T15" fmla="*/ 292 h 1172"/>
                  <a:gd name="T16" fmla="*/ 879 w 943"/>
                  <a:gd name="T17" fmla="*/ 361 h 1172"/>
                  <a:gd name="T18" fmla="*/ 851 w 943"/>
                  <a:gd name="T19" fmla="*/ 410 h 1172"/>
                  <a:gd name="T20" fmla="*/ 809 w 943"/>
                  <a:gd name="T21" fmla="*/ 635 h 1172"/>
                  <a:gd name="T22" fmla="*/ 770 w 943"/>
                  <a:gd name="T23" fmla="*/ 677 h 1172"/>
                  <a:gd name="T24" fmla="*/ 763 w 943"/>
                  <a:gd name="T25" fmla="*/ 721 h 1172"/>
                  <a:gd name="T26" fmla="*/ 745 w 943"/>
                  <a:gd name="T27" fmla="*/ 735 h 1172"/>
                  <a:gd name="T28" fmla="*/ 723 w 943"/>
                  <a:gd name="T29" fmla="*/ 798 h 1172"/>
                  <a:gd name="T30" fmla="*/ 692 w 943"/>
                  <a:gd name="T31" fmla="*/ 877 h 1172"/>
                  <a:gd name="T32" fmla="*/ 662 w 943"/>
                  <a:gd name="T33" fmla="*/ 903 h 1172"/>
                  <a:gd name="T34" fmla="*/ 664 w 943"/>
                  <a:gd name="T35" fmla="*/ 934 h 1172"/>
                  <a:gd name="T36" fmla="*/ 686 w 943"/>
                  <a:gd name="T37" fmla="*/ 939 h 1172"/>
                  <a:gd name="T38" fmla="*/ 709 w 943"/>
                  <a:gd name="T39" fmla="*/ 950 h 1172"/>
                  <a:gd name="T40" fmla="*/ 742 w 943"/>
                  <a:gd name="T41" fmla="*/ 971 h 1172"/>
                  <a:gd name="T42" fmla="*/ 756 w 943"/>
                  <a:gd name="T43" fmla="*/ 1007 h 1172"/>
                  <a:gd name="T44" fmla="*/ 775 w 943"/>
                  <a:gd name="T45" fmla="*/ 1043 h 1172"/>
                  <a:gd name="T46" fmla="*/ 803 w 943"/>
                  <a:gd name="T47" fmla="*/ 1053 h 1172"/>
                  <a:gd name="T48" fmla="*/ 809 w 943"/>
                  <a:gd name="T49" fmla="*/ 1094 h 1172"/>
                  <a:gd name="T50" fmla="*/ 718 w 943"/>
                  <a:gd name="T51" fmla="*/ 1115 h 1172"/>
                  <a:gd name="T52" fmla="*/ 687 w 943"/>
                  <a:gd name="T53" fmla="*/ 1157 h 1172"/>
                  <a:gd name="T54" fmla="*/ 598 w 943"/>
                  <a:gd name="T55" fmla="*/ 1170 h 1172"/>
                  <a:gd name="T56" fmla="*/ 515 w 943"/>
                  <a:gd name="T57" fmla="*/ 1158 h 1172"/>
                  <a:gd name="T58" fmla="*/ 464 w 943"/>
                  <a:gd name="T59" fmla="*/ 1123 h 1172"/>
                  <a:gd name="T60" fmla="*/ 390 w 943"/>
                  <a:gd name="T61" fmla="*/ 1125 h 1172"/>
                  <a:gd name="T62" fmla="*/ 319 w 943"/>
                  <a:gd name="T63" fmla="*/ 1120 h 1172"/>
                  <a:gd name="T64" fmla="*/ 297 w 943"/>
                  <a:gd name="T65" fmla="*/ 1104 h 1172"/>
                  <a:gd name="T66" fmla="*/ 294 w 943"/>
                  <a:gd name="T67" fmla="*/ 1075 h 1172"/>
                  <a:gd name="T68" fmla="*/ 274 w 943"/>
                  <a:gd name="T69" fmla="*/ 1029 h 1172"/>
                  <a:gd name="T70" fmla="*/ 216 w 943"/>
                  <a:gd name="T71" fmla="*/ 974 h 1172"/>
                  <a:gd name="T72" fmla="*/ 193 w 943"/>
                  <a:gd name="T73" fmla="*/ 925 h 1172"/>
                  <a:gd name="T74" fmla="*/ 152 w 943"/>
                  <a:gd name="T75" fmla="*/ 903 h 1172"/>
                  <a:gd name="T76" fmla="*/ 120 w 943"/>
                  <a:gd name="T77" fmla="*/ 846 h 1172"/>
                  <a:gd name="T78" fmla="*/ 97 w 943"/>
                  <a:gd name="T79" fmla="*/ 788 h 1172"/>
                  <a:gd name="T80" fmla="*/ 65 w 943"/>
                  <a:gd name="T81" fmla="*/ 758 h 1172"/>
                  <a:gd name="T82" fmla="*/ 33 w 943"/>
                  <a:gd name="T83" fmla="*/ 676 h 1172"/>
                  <a:gd name="T84" fmla="*/ 4 w 943"/>
                  <a:gd name="T85" fmla="*/ 611 h 1172"/>
                  <a:gd name="T86" fmla="*/ 18 w 943"/>
                  <a:gd name="T87" fmla="*/ 577 h 1172"/>
                  <a:gd name="T88" fmla="*/ 29 w 943"/>
                  <a:gd name="T89" fmla="*/ 521 h 1172"/>
                  <a:gd name="T90" fmla="*/ 64 w 943"/>
                  <a:gd name="T91" fmla="*/ 474 h 1172"/>
                  <a:gd name="T92" fmla="*/ 113 w 943"/>
                  <a:gd name="T93" fmla="*/ 222 h 1172"/>
                  <a:gd name="T94" fmla="*/ 123 w 943"/>
                  <a:gd name="T95" fmla="*/ 179 h 1172"/>
                  <a:gd name="T96" fmla="*/ 153 w 943"/>
                  <a:gd name="T97" fmla="*/ 171 h 1172"/>
                  <a:gd name="T98" fmla="*/ 160 w 943"/>
                  <a:gd name="T99" fmla="*/ 122 h 1172"/>
                  <a:gd name="T100" fmla="*/ 159 w 943"/>
                  <a:gd name="T101" fmla="*/ 67 h 1172"/>
                  <a:gd name="T102" fmla="*/ 679 w 943"/>
                  <a:gd name="T103" fmla="*/ 69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grpSp>
            <p:nvGrpSpPr>
              <p:cNvPr id="284" name="Group 384"/>
              <p:cNvGrpSpPr>
                <a:grpSpLocks/>
              </p:cNvGrpSpPr>
              <p:nvPr>
                <p:custDataLst>
                  <p:tags r:id="rId268"/>
                </p:custDataLst>
              </p:nvPr>
            </p:nvGrpSpPr>
            <p:grpSpPr bwMode="auto">
              <a:xfrm>
                <a:off x="4314921" y="3717106"/>
                <a:ext cx="128876" cy="106294"/>
                <a:chOff x="2352" y="2343"/>
                <a:chExt cx="65" cy="53"/>
              </a:xfrm>
            </p:grpSpPr>
            <p:sp>
              <p:nvSpPr>
                <p:cNvPr id="487" name="Freeform 385"/>
                <p:cNvSpPr>
                  <a:spLocks/>
                </p:cNvSpPr>
                <p:nvPr/>
              </p:nvSpPr>
              <p:spPr bwMode="auto">
                <a:xfrm>
                  <a:off x="2352" y="2343"/>
                  <a:ext cx="16" cy="11"/>
                </a:xfrm>
                <a:custGeom>
                  <a:avLst/>
                  <a:gdLst>
                    <a:gd name="T0" fmla="*/ 46 w 51"/>
                    <a:gd name="T1" fmla="*/ 0 h 33"/>
                    <a:gd name="T2" fmla="*/ 0 w 51"/>
                    <a:gd name="T3" fmla="*/ 5 h 33"/>
                    <a:gd name="T4" fmla="*/ 4 w 51"/>
                    <a:gd name="T5" fmla="*/ 28 h 33"/>
                    <a:gd name="T6" fmla="*/ 10 w 51"/>
                    <a:gd name="T7" fmla="*/ 33 h 33"/>
                    <a:gd name="T8" fmla="*/ 35 w 51"/>
                    <a:gd name="T9" fmla="*/ 25 h 33"/>
                    <a:gd name="T10" fmla="*/ 48 w 51"/>
                    <a:gd name="T11" fmla="*/ 15 h 33"/>
                    <a:gd name="T12" fmla="*/ 51 w 51"/>
                    <a:gd name="T13" fmla="*/ 8 h 33"/>
                    <a:gd name="T14" fmla="*/ 46 w 51"/>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488" name="Freeform 386"/>
                <p:cNvSpPr>
                  <a:spLocks/>
                </p:cNvSpPr>
                <p:nvPr/>
              </p:nvSpPr>
              <p:spPr bwMode="auto">
                <a:xfrm>
                  <a:off x="2372" y="2354"/>
                  <a:ext cx="20" cy="7"/>
                </a:xfrm>
                <a:custGeom>
                  <a:avLst/>
                  <a:gdLst>
                    <a:gd name="T0" fmla="*/ 61 w 61"/>
                    <a:gd name="T1" fmla="*/ 6 h 20"/>
                    <a:gd name="T2" fmla="*/ 53 w 61"/>
                    <a:gd name="T3" fmla="*/ 2 h 20"/>
                    <a:gd name="T4" fmla="*/ 0 w 61"/>
                    <a:gd name="T5" fmla="*/ 0 h 20"/>
                    <a:gd name="T6" fmla="*/ 2 w 61"/>
                    <a:gd name="T7" fmla="*/ 14 h 20"/>
                    <a:gd name="T8" fmla="*/ 7 w 61"/>
                    <a:gd name="T9" fmla="*/ 20 h 20"/>
                    <a:gd name="T10" fmla="*/ 18 w 61"/>
                    <a:gd name="T11" fmla="*/ 13 h 20"/>
                    <a:gd name="T12" fmla="*/ 61 w 61"/>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489" name="Freeform 387"/>
                <p:cNvSpPr>
                  <a:spLocks/>
                </p:cNvSpPr>
                <p:nvPr/>
              </p:nvSpPr>
              <p:spPr bwMode="auto">
                <a:xfrm>
                  <a:off x="2407" y="2346"/>
                  <a:ext cx="5" cy="12"/>
                </a:xfrm>
                <a:custGeom>
                  <a:avLst/>
                  <a:gdLst>
                    <a:gd name="T0" fmla="*/ 2 w 15"/>
                    <a:gd name="T1" fmla="*/ 0 h 36"/>
                    <a:gd name="T2" fmla="*/ 0 w 15"/>
                    <a:gd name="T3" fmla="*/ 20 h 36"/>
                    <a:gd name="T4" fmla="*/ 0 w 15"/>
                    <a:gd name="T5" fmla="*/ 36 h 36"/>
                    <a:gd name="T6" fmla="*/ 11 w 15"/>
                    <a:gd name="T7" fmla="*/ 35 h 36"/>
                    <a:gd name="T8" fmla="*/ 15 w 15"/>
                    <a:gd name="T9" fmla="*/ 14 h 36"/>
                    <a:gd name="T10" fmla="*/ 2 w 15"/>
                    <a:gd name="T11" fmla="*/ 0 h 36"/>
                  </a:gdLst>
                  <a:ahLst/>
                  <a:cxnLst>
                    <a:cxn ang="0">
                      <a:pos x="T0" y="T1"/>
                    </a:cxn>
                    <a:cxn ang="0">
                      <a:pos x="T2" y="T3"/>
                    </a:cxn>
                    <a:cxn ang="0">
                      <a:pos x="T4" y="T5"/>
                    </a:cxn>
                    <a:cxn ang="0">
                      <a:pos x="T6" y="T7"/>
                    </a:cxn>
                    <a:cxn ang="0">
                      <a:pos x="T8" y="T9"/>
                    </a:cxn>
                    <a:cxn ang="0">
                      <a:pos x="T10" y="T11"/>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490" name="Freeform 388"/>
                <p:cNvSpPr>
                  <a:spLocks/>
                </p:cNvSpPr>
                <p:nvPr/>
              </p:nvSpPr>
              <p:spPr bwMode="auto">
                <a:xfrm>
                  <a:off x="2406" y="2361"/>
                  <a:ext cx="11" cy="11"/>
                </a:xfrm>
                <a:custGeom>
                  <a:avLst/>
                  <a:gdLst>
                    <a:gd name="T0" fmla="*/ 4 w 37"/>
                    <a:gd name="T1" fmla="*/ 4 h 33"/>
                    <a:gd name="T2" fmla="*/ 22 w 37"/>
                    <a:gd name="T3" fmla="*/ 0 h 33"/>
                    <a:gd name="T4" fmla="*/ 35 w 37"/>
                    <a:gd name="T5" fmla="*/ 6 h 33"/>
                    <a:gd name="T6" fmla="*/ 37 w 37"/>
                    <a:gd name="T7" fmla="*/ 22 h 33"/>
                    <a:gd name="T8" fmla="*/ 24 w 37"/>
                    <a:gd name="T9" fmla="*/ 33 h 33"/>
                    <a:gd name="T10" fmla="*/ 11 w 37"/>
                    <a:gd name="T11" fmla="*/ 33 h 33"/>
                    <a:gd name="T12" fmla="*/ 2 w 37"/>
                    <a:gd name="T13" fmla="*/ 24 h 33"/>
                    <a:gd name="T14" fmla="*/ 0 w 37"/>
                    <a:gd name="T15" fmla="*/ 16 h 33"/>
                    <a:gd name="T16" fmla="*/ 4 w 37"/>
                    <a:gd name="T1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491" name="Freeform 389"/>
                <p:cNvSpPr>
                  <a:spLocks/>
                </p:cNvSpPr>
                <p:nvPr/>
              </p:nvSpPr>
              <p:spPr bwMode="auto">
                <a:xfrm>
                  <a:off x="2388" y="2378"/>
                  <a:ext cx="16" cy="18"/>
                </a:xfrm>
                <a:custGeom>
                  <a:avLst/>
                  <a:gdLst>
                    <a:gd name="T0" fmla="*/ 2 w 49"/>
                    <a:gd name="T1" fmla="*/ 0 h 54"/>
                    <a:gd name="T2" fmla="*/ 0 w 49"/>
                    <a:gd name="T3" fmla="*/ 0 h 54"/>
                    <a:gd name="T4" fmla="*/ 2 w 49"/>
                    <a:gd name="T5" fmla="*/ 50 h 54"/>
                    <a:gd name="T6" fmla="*/ 18 w 49"/>
                    <a:gd name="T7" fmla="*/ 54 h 54"/>
                    <a:gd name="T8" fmla="*/ 44 w 49"/>
                    <a:gd name="T9" fmla="*/ 45 h 54"/>
                    <a:gd name="T10" fmla="*/ 49 w 49"/>
                    <a:gd name="T11" fmla="*/ 31 h 54"/>
                    <a:gd name="T12" fmla="*/ 40 w 49"/>
                    <a:gd name="T13" fmla="*/ 21 h 54"/>
                    <a:gd name="T14" fmla="*/ 19 w 49"/>
                    <a:gd name="T15" fmla="*/ 8 h 54"/>
                    <a:gd name="T16" fmla="*/ 2 w 49"/>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492" name="Freeform 390"/>
                <p:cNvSpPr>
                  <a:spLocks/>
                </p:cNvSpPr>
                <p:nvPr/>
              </p:nvSpPr>
              <p:spPr bwMode="auto">
                <a:xfrm>
                  <a:off x="2374" y="2388"/>
                  <a:ext cx="9" cy="7"/>
                </a:xfrm>
                <a:custGeom>
                  <a:avLst/>
                  <a:gdLst>
                    <a:gd name="T0" fmla="*/ 18 w 26"/>
                    <a:gd name="T1" fmla="*/ 0 h 22"/>
                    <a:gd name="T2" fmla="*/ 3 w 26"/>
                    <a:gd name="T3" fmla="*/ 2 h 22"/>
                    <a:gd name="T4" fmla="*/ 0 w 26"/>
                    <a:gd name="T5" fmla="*/ 15 h 22"/>
                    <a:gd name="T6" fmla="*/ 6 w 26"/>
                    <a:gd name="T7" fmla="*/ 21 h 22"/>
                    <a:gd name="T8" fmla="*/ 19 w 26"/>
                    <a:gd name="T9" fmla="*/ 22 h 22"/>
                    <a:gd name="T10" fmla="*/ 26 w 26"/>
                    <a:gd name="T11" fmla="*/ 11 h 22"/>
                    <a:gd name="T12" fmla="*/ 18 w 2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grpSp>
          <p:grpSp>
            <p:nvGrpSpPr>
              <p:cNvPr id="285" name="Group 391"/>
              <p:cNvGrpSpPr>
                <a:grpSpLocks/>
              </p:cNvGrpSpPr>
              <p:nvPr>
                <p:custDataLst>
                  <p:tags r:id="rId269"/>
                </p:custDataLst>
              </p:nvPr>
            </p:nvGrpSpPr>
            <p:grpSpPr bwMode="auto">
              <a:xfrm>
                <a:off x="885755" y="1219201"/>
                <a:ext cx="3019683" cy="1459499"/>
                <a:chOff x="527" y="1110"/>
                <a:chExt cx="1410" cy="709"/>
              </a:xfrm>
              <a:solidFill>
                <a:srgbClr val="FF0000"/>
              </a:solidFill>
            </p:grpSpPr>
            <p:sp>
              <p:nvSpPr>
                <p:cNvPr id="445" name="Freeform 392"/>
                <p:cNvSpPr>
                  <a:spLocks/>
                </p:cNvSpPr>
                <p:nvPr/>
              </p:nvSpPr>
              <p:spPr bwMode="auto">
                <a:xfrm>
                  <a:off x="1401" y="1427"/>
                  <a:ext cx="31" cy="17"/>
                </a:xfrm>
                <a:custGeom>
                  <a:avLst/>
                  <a:gdLst>
                    <a:gd name="T0" fmla="*/ 0 w 98"/>
                    <a:gd name="T1" fmla="*/ 41 h 54"/>
                    <a:gd name="T2" fmla="*/ 5 w 98"/>
                    <a:gd name="T3" fmla="*/ 46 h 54"/>
                    <a:gd name="T4" fmla="*/ 13 w 98"/>
                    <a:gd name="T5" fmla="*/ 50 h 54"/>
                    <a:gd name="T6" fmla="*/ 23 w 98"/>
                    <a:gd name="T7" fmla="*/ 53 h 54"/>
                    <a:gd name="T8" fmla="*/ 32 w 98"/>
                    <a:gd name="T9" fmla="*/ 54 h 54"/>
                    <a:gd name="T10" fmla="*/ 38 w 98"/>
                    <a:gd name="T11" fmla="*/ 54 h 54"/>
                    <a:gd name="T12" fmla="*/ 45 w 98"/>
                    <a:gd name="T13" fmla="*/ 53 h 54"/>
                    <a:gd name="T14" fmla="*/ 50 w 98"/>
                    <a:gd name="T15" fmla="*/ 51 h 54"/>
                    <a:gd name="T16" fmla="*/ 56 w 98"/>
                    <a:gd name="T17" fmla="*/ 49 h 54"/>
                    <a:gd name="T18" fmla="*/ 67 w 98"/>
                    <a:gd name="T19" fmla="*/ 42 h 54"/>
                    <a:gd name="T20" fmla="*/ 75 w 98"/>
                    <a:gd name="T21" fmla="*/ 35 h 54"/>
                    <a:gd name="T22" fmla="*/ 84 w 98"/>
                    <a:gd name="T23" fmla="*/ 28 h 54"/>
                    <a:gd name="T24" fmla="*/ 91 w 98"/>
                    <a:gd name="T25" fmla="*/ 20 h 54"/>
                    <a:gd name="T26" fmla="*/ 95 w 98"/>
                    <a:gd name="T27" fmla="*/ 12 h 54"/>
                    <a:gd name="T28" fmla="*/ 98 w 98"/>
                    <a:gd name="T29" fmla="*/ 4 h 54"/>
                    <a:gd name="T30" fmla="*/ 91 w 98"/>
                    <a:gd name="T31" fmla="*/ 2 h 54"/>
                    <a:gd name="T32" fmla="*/ 83 w 98"/>
                    <a:gd name="T33" fmla="*/ 0 h 54"/>
                    <a:gd name="T34" fmla="*/ 75 w 98"/>
                    <a:gd name="T35" fmla="*/ 0 h 54"/>
                    <a:gd name="T36" fmla="*/ 68 w 98"/>
                    <a:gd name="T37" fmla="*/ 0 h 54"/>
                    <a:gd name="T38" fmla="*/ 59 w 98"/>
                    <a:gd name="T39" fmla="*/ 1 h 54"/>
                    <a:gd name="T40" fmla="*/ 51 w 98"/>
                    <a:gd name="T41" fmla="*/ 3 h 54"/>
                    <a:gd name="T42" fmla="*/ 43 w 98"/>
                    <a:gd name="T43" fmla="*/ 6 h 54"/>
                    <a:gd name="T44" fmla="*/ 37 w 98"/>
                    <a:gd name="T45" fmla="*/ 9 h 54"/>
                    <a:gd name="T46" fmla="*/ 23 w 98"/>
                    <a:gd name="T47" fmla="*/ 17 h 54"/>
                    <a:gd name="T48" fmla="*/ 12 w 98"/>
                    <a:gd name="T49" fmla="*/ 25 h 54"/>
                    <a:gd name="T50" fmla="*/ 7 w 98"/>
                    <a:gd name="T51" fmla="*/ 29 h 54"/>
                    <a:gd name="T52" fmla="*/ 4 w 98"/>
                    <a:gd name="T53" fmla="*/ 33 h 54"/>
                    <a:gd name="T54" fmla="*/ 1 w 98"/>
                    <a:gd name="T55" fmla="*/ 37 h 54"/>
                    <a:gd name="T56" fmla="*/ 0 w 98"/>
                    <a:gd name="T57"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46" name="Freeform 393"/>
                <p:cNvSpPr>
                  <a:spLocks/>
                </p:cNvSpPr>
                <p:nvPr/>
              </p:nvSpPr>
              <p:spPr bwMode="auto">
                <a:xfrm>
                  <a:off x="1387" y="1551"/>
                  <a:ext cx="21" cy="8"/>
                </a:xfrm>
                <a:custGeom>
                  <a:avLst/>
                  <a:gdLst>
                    <a:gd name="T0" fmla="*/ 0 w 67"/>
                    <a:gd name="T1" fmla="*/ 27 h 28"/>
                    <a:gd name="T2" fmla="*/ 11 w 67"/>
                    <a:gd name="T3" fmla="*/ 28 h 28"/>
                    <a:gd name="T4" fmla="*/ 21 w 67"/>
                    <a:gd name="T5" fmla="*/ 27 h 28"/>
                    <a:gd name="T6" fmla="*/ 31 w 67"/>
                    <a:gd name="T7" fmla="*/ 25 h 28"/>
                    <a:gd name="T8" fmla="*/ 41 w 67"/>
                    <a:gd name="T9" fmla="*/ 21 h 28"/>
                    <a:gd name="T10" fmla="*/ 49 w 67"/>
                    <a:gd name="T11" fmla="*/ 17 h 28"/>
                    <a:gd name="T12" fmla="*/ 57 w 67"/>
                    <a:gd name="T13" fmla="*/ 12 h 28"/>
                    <a:gd name="T14" fmla="*/ 63 w 67"/>
                    <a:gd name="T15" fmla="*/ 7 h 28"/>
                    <a:gd name="T16" fmla="*/ 67 w 67"/>
                    <a:gd name="T17" fmla="*/ 3 h 28"/>
                    <a:gd name="T18" fmla="*/ 57 w 67"/>
                    <a:gd name="T19" fmla="*/ 1 h 28"/>
                    <a:gd name="T20" fmla="*/ 46 w 67"/>
                    <a:gd name="T21" fmla="*/ 0 h 28"/>
                    <a:gd name="T22" fmla="*/ 36 w 67"/>
                    <a:gd name="T23" fmla="*/ 1 h 28"/>
                    <a:gd name="T24" fmla="*/ 26 w 67"/>
                    <a:gd name="T25" fmla="*/ 3 h 28"/>
                    <a:gd name="T26" fmla="*/ 17 w 67"/>
                    <a:gd name="T27" fmla="*/ 7 h 28"/>
                    <a:gd name="T28" fmla="*/ 10 w 67"/>
                    <a:gd name="T29" fmla="*/ 12 h 28"/>
                    <a:gd name="T30" fmla="*/ 7 w 67"/>
                    <a:gd name="T31" fmla="*/ 15 h 28"/>
                    <a:gd name="T32" fmla="*/ 4 w 67"/>
                    <a:gd name="T33" fmla="*/ 19 h 28"/>
                    <a:gd name="T34" fmla="*/ 2 w 67"/>
                    <a:gd name="T35" fmla="*/ 22 h 28"/>
                    <a:gd name="T36" fmla="*/ 0 w 67"/>
                    <a:gd name="T3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47" name="Freeform 394"/>
                <p:cNvSpPr>
                  <a:spLocks/>
                </p:cNvSpPr>
                <p:nvPr/>
              </p:nvSpPr>
              <p:spPr bwMode="auto">
                <a:xfrm>
                  <a:off x="1332" y="1608"/>
                  <a:ext cx="11" cy="11"/>
                </a:xfrm>
                <a:custGeom>
                  <a:avLst/>
                  <a:gdLst>
                    <a:gd name="T0" fmla="*/ 0 w 32"/>
                    <a:gd name="T1" fmla="*/ 18 h 36"/>
                    <a:gd name="T2" fmla="*/ 1 w 32"/>
                    <a:gd name="T3" fmla="*/ 24 h 36"/>
                    <a:gd name="T4" fmla="*/ 4 w 32"/>
                    <a:gd name="T5" fmla="*/ 29 h 36"/>
                    <a:gd name="T6" fmla="*/ 6 w 32"/>
                    <a:gd name="T7" fmla="*/ 32 h 36"/>
                    <a:gd name="T8" fmla="*/ 8 w 32"/>
                    <a:gd name="T9" fmla="*/ 34 h 36"/>
                    <a:gd name="T10" fmla="*/ 11 w 32"/>
                    <a:gd name="T11" fmla="*/ 36 h 36"/>
                    <a:gd name="T12" fmla="*/ 13 w 32"/>
                    <a:gd name="T13" fmla="*/ 36 h 36"/>
                    <a:gd name="T14" fmla="*/ 32 w 32"/>
                    <a:gd name="T15" fmla="*/ 36 h 36"/>
                    <a:gd name="T16" fmla="*/ 32 w 32"/>
                    <a:gd name="T17" fmla="*/ 22 h 36"/>
                    <a:gd name="T18" fmla="*/ 31 w 32"/>
                    <a:gd name="T19" fmla="*/ 14 h 36"/>
                    <a:gd name="T20" fmla="*/ 30 w 32"/>
                    <a:gd name="T21" fmla="*/ 7 h 36"/>
                    <a:gd name="T22" fmla="*/ 26 w 32"/>
                    <a:gd name="T23" fmla="*/ 0 h 36"/>
                    <a:gd name="T24" fmla="*/ 19 w 32"/>
                    <a:gd name="T25" fmla="*/ 2 h 36"/>
                    <a:gd name="T26" fmla="*/ 11 w 32"/>
                    <a:gd name="T27" fmla="*/ 7 h 36"/>
                    <a:gd name="T28" fmla="*/ 6 w 32"/>
                    <a:gd name="T29" fmla="*/ 10 h 36"/>
                    <a:gd name="T30" fmla="*/ 3 w 32"/>
                    <a:gd name="T31" fmla="*/ 13 h 36"/>
                    <a:gd name="T32" fmla="*/ 1 w 32"/>
                    <a:gd name="T33" fmla="*/ 16 h 36"/>
                    <a:gd name="T34" fmla="*/ 0 w 32"/>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48" name="Freeform 395"/>
                <p:cNvSpPr>
                  <a:spLocks/>
                </p:cNvSpPr>
                <p:nvPr/>
              </p:nvSpPr>
              <p:spPr bwMode="auto">
                <a:xfrm>
                  <a:off x="1279" y="1314"/>
                  <a:ext cx="46" cy="17"/>
                </a:xfrm>
                <a:custGeom>
                  <a:avLst/>
                  <a:gdLst>
                    <a:gd name="T0" fmla="*/ 0 w 146"/>
                    <a:gd name="T1" fmla="*/ 43 h 52"/>
                    <a:gd name="T2" fmla="*/ 11 w 146"/>
                    <a:gd name="T3" fmla="*/ 46 h 52"/>
                    <a:gd name="T4" fmla="*/ 22 w 146"/>
                    <a:gd name="T5" fmla="*/ 48 h 52"/>
                    <a:gd name="T6" fmla="*/ 33 w 146"/>
                    <a:gd name="T7" fmla="*/ 51 h 52"/>
                    <a:gd name="T8" fmla="*/ 43 w 146"/>
                    <a:gd name="T9" fmla="*/ 52 h 52"/>
                    <a:gd name="T10" fmla="*/ 63 w 146"/>
                    <a:gd name="T11" fmla="*/ 52 h 52"/>
                    <a:gd name="T12" fmla="*/ 82 w 146"/>
                    <a:gd name="T13" fmla="*/ 51 h 52"/>
                    <a:gd name="T14" fmla="*/ 117 w 146"/>
                    <a:gd name="T15" fmla="*/ 46 h 52"/>
                    <a:gd name="T16" fmla="*/ 146 w 146"/>
                    <a:gd name="T17" fmla="*/ 43 h 52"/>
                    <a:gd name="T18" fmla="*/ 144 w 146"/>
                    <a:gd name="T19" fmla="*/ 36 h 52"/>
                    <a:gd name="T20" fmla="*/ 142 w 146"/>
                    <a:gd name="T21" fmla="*/ 30 h 52"/>
                    <a:gd name="T22" fmla="*/ 139 w 146"/>
                    <a:gd name="T23" fmla="*/ 24 h 52"/>
                    <a:gd name="T24" fmla="*/ 137 w 146"/>
                    <a:gd name="T25" fmla="*/ 19 h 52"/>
                    <a:gd name="T26" fmla="*/ 134 w 146"/>
                    <a:gd name="T27" fmla="*/ 15 h 52"/>
                    <a:gd name="T28" fmla="*/ 129 w 146"/>
                    <a:gd name="T29" fmla="*/ 11 h 52"/>
                    <a:gd name="T30" fmla="*/ 125 w 146"/>
                    <a:gd name="T31" fmla="*/ 8 h 52"/>
                    <a:gd name="T32" fmla="*/ 121 w 146"/>
                    <a:gd name="T33" fmla="*/ 6 h 52"/>
                    <a:gd name="T34" fmla="*/ 111 w 146"/>
                    <a:gd name="T35" fmla="*/ 2 h 52"/>
                    <a:gd name="T36" fmla="*/ 101 w 146"/>
                    <a:gd name="T37" fmla="*/ 0 h 52"/>
                    <a:gd name="T38" fmla="*/ 89 w 146"/>
                    <a:gd name="T39" fmla="*/ 1 h 52"/>
                    <a:gd name="T40" fmla="*/ 78 w 146"/>
                    <a:gd name="T41" fmla="*/ 2 h 52"/>
                    <a:gd name="T42" fmla="*/ 66 w 146"/>
                    <a:gd name="T43" fmla="*/ 5 h 52"/>
                    <a:gd name="T44" fmla="*/ 54 w 146"/>
                    <a:gd name="T45" fmla="*/ 9 h 52"/>
                    <a:gd name="T46" fmla="*/ 43 w 146"/>
                    <a:gd name="T47" fmla="*/ 14 h 52"/>
                    <a:gd name="T48" fmla="*/ 32 w 146"/>
                    <a:gd name="T49" fmla="*/ 19 h 52"/>
                    <a:gd name="T50" fmla="*/ 22 w 146"/>
                    <a:gd name="T51" fmla="*/ 25 h 52"/>
                    <a:gd name="T52" fmla="*/ 13 w 146"/>
                    <a:gd name="T53" fmla="*/ 31 h 52"/>
                    <a:gd name="T54" fmla="*/ 5 w 146"/>
                    <a:gd name="T55" fmla="*/ 37 h 52"/>
                    <a:gd name="T56" fmla="*/ 0 w 146"/>
                    <a:gd name="T57"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49" name="Freeform 396"/>
                <p:cNvSpPr>
                  <a:spLocks/>
                </p:cNvSpPr>
                <p:nvPr/>
              </p:nvSpPr>
              <p:spPr bwMode="auto">
                <a:xfrm>
                  <a:off x="1261" y="1252"/>
                  <a:ext cx="20" cy="10"/>
                </a:xfrm>
                <a:custGeom>
                  <a:avLst/>
                  <a:gdLst>
                    <a:gd name="T0" fmla="*/ 60 w 60"/>
                    <a:gd name="T1" fmla="*/ 0 h 31"/>
                    <a:gd name="T2" fmla="*/ 49 w 60"/>
                    <a:gd name="T3" fmla="*/ 0 h 31"/>
                    <a:gd name="T4" fmla="*/ 38 w 60"/>
                    <a:gd name="T5" fmla="*/ 0 h 31"/>
                    <a:gd name="T6" fmla="*/ 31 w 60"/>
                    <a:gd name="T7" fmla="*/ 0 h 31"/>
                    <a:gd name="T8" fmla="*/ 27 w 60"/>
                    <a:gd name="T9" fmla="*/ 0 h 31"/>
                    <a:gd name="T10" fmla="*/ 18 w 60"/>
                    <a:gd name="T11" fmla="*/ 0 h 31"/>
                    <a:gd name="T12" fmla="*/ 9 w 60"/>
                    <a:gd name="T13" fmla="*/ 2 h 31"/>
                    <a:gd name="T14" fmla="*/ 5 w 60"/>
                    <a:gd name="T15" fmla="*/ 3 h 31"/>
                    <a:gd name="T16" fmla="*/ 2 w 60"/>
                    <a:gd name="T17" fmla="*/ 5 h 31"/>
                    <a:gd name="T18" fmla="*/ 1 w 60"/>
                    <a:gd name="T19" fmla="*/ 8 h 31"/>
                    <a:gd name="T20" fmla="*/ 0 w 60"/>
                    <a:gd name="T21" fmla="*/ 12 h 31"/>
                    <a:gd name="T22" fmla="*/ 1 w 60"/>
                    <a:gd name="T23" fmla="*/ 15 h 31"/>
                    <a:gd name="T24" fmla="*/ 2 w 60"/>
                    <a:gd name="T25" fmla="*/ 18 h 31"/>
                    <a:gd name="T26" fmla="*/ 5 w 60"/>
                    <a:gd name="T27" fmla="*/ 22 h 31"/>
                    <a:gd name="T28" fmla="*/ 9 w 60"/>
                    <a:gd name="T29" fmla="*/ 24 h 31"/>
                    <a:gd name="T30" fmla="*/ 12 w 60"/>
                    <a:gd name="T31" fmla="*/ 27 h 31"/>
                    <a:gd name="T32" fmla="*/ 18 w 60"/>
                    <a:gd name="T33" fmla="*/ 29 h 31"/>
                    <a:gd name="T34" fmla="*/ 22 w 60"/>
                    <a:gd name="T35" fmla="*/ 31 h 31"/>
                    <a:gd name="T36" fmla="*/ 27 w 60"/>
                    <a:gd name="T37" fmla="*/ 31 h 31"/>
                    <a:gd name="T38" fmla="*/ 32 w 60"/>
                    <a:gd name="T39" fmla="*/ 30 h 31"/>
                    <a:gd name="T40" fmla="*/ 37 w 60"/>
                    <a:gd name="T41" fmla="*/ 28 h 31"/>
                    <a:gd name="T42" fmla="*/ 43 w 60"/>
                    <a:gd name="T43" fmla="*/ 24 h 31"/>
                    <a:gd name="T44" fmla="*/ 48 w 60"/>
                    <a:gd name="T45" fmla="*/ 18 h 31"/>
                    <a:gd name="T46" fmla="*/ 57 w 60"/>
                    <a:gd name="T47" fmla="*/ 10 h 31"/>
                    <a:gd name="T48" fmla="*/ 60 w 60"/>
                    <a:gd name="T49" fmla="*/ 6 h 31"/>
                    <a:gd name="T50" fmla="*/ 60 w 60"/>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50" name="Freeform 397"/>
                <p:cNvSpPr>
                  <a:spLocks/>
                </p:cNvSpPr>
                <p:nvPr/>
              </p:nvSpPr>
              <p:spPr bwMode="auto">
                <a:xfrm>
                  <a:off x="1730" y="1713"/>
                  <a:ext cx="26" cy="20"/>
                </a:xfrm>
                <a:custGeom>
                  <a:avLst/>
                  <a:gdLst>
                    <a:gd name="T0" fmla="*/ 0 w 80"/>
                    <a:gd name="T1" fmla="*/ 43 h 62"/>
                    <a:gd name="T2" fmla="*/ 1 w 80"/>
                    <a:gd name="T3" fmla="*/ 46 h 62"/>
                    <a:gd name="T4" fmla="*/ 1 w 80"/>
                    <a:gd name="T5" fmla="*/ 49 h 62"/>
                    <a:gd name="T6" fmla="*/ 3 w 80"/>
                    <a:gd name="T7" fmla="*/ 51 h 62"/>
                    <a:gd name="T8" fmla="*/ 4 w 80"/>
                    <a:gd name="T9" fmla="*/ 53 h 62"/>
                    <a:gd name="T10" fmla="*/ 10 w 80"/>
                    <a:gd name="T11" fmla="*/ 57 h 62"/>
                    <a:gd name="T12" fmla="*/ 15 w 80"/>
                    <a:gd name="T13" fmla="*/ 59 h 62"/>
                    <a:gd name="T14" fmla="*/ 28 w 80"/>
                    <a:gd name="T15" fmla="*/ 62 h 62"/>
                    <a:gd name="T16" fmla="*/ 40 w 80"/>
                    <a:gd name="T17" fmla="*/ 62 h 62"/>
                    <a:gd name="T18" fmla="*/ 45 w 80"/>
                    <a:gd name="T19" fmla="*/ 62 h 62"/>
                    <a:gd name="T20" fmla="*/ 49 w 80"/>
                    <a:gd name="T21" fmla="*/ 59 h 62"/>
                    <a:gd name="T22" fmla="*/ 54 w 80"/>
                    <a:gd name="T23" fmla="*/ 57 h 62"/>
                    <a:gd name="T24" fmla="*/ 58 w 80"/>
                    <a:gd name="T25" fmla="*/ 54 h 62"/>
                    <a:gd name="T26" fmla="*/ 65 w 80"/>
                    <a:gd name="T27" fmla="*/ 47 h 62"/>
                    <a:gd name="T28" fmla="*/ 70 w 80"/>
                    <a:gd name="T29" fmla="*/ 38 h 62"/>
                    <a:gd name="T30" fmla="*/ 74 w 80"/>
                    <a:gd name="T31" fmla="*/ 28 h 62"/>
                    <a:gd name="T32" fmla="*/ 78 w 80"/>
                    <a:gd name="T33" fmla="*/ 18 h 62"/>
                    <a:gd name="T34" fmla="*/ 79 w 80"/>
                    <a:gd name="T35" fmla="*/ 8 h 62"/>
                    <a:gd name="T36" fmla="*/ 80 w 80"/>
                    <a:gd name="T37" fmla="*/ 0 h 62"/>
                    <a:gd name="T38" fmla="*/ 71 w 80"/>
                    <a:gd name="T39" fmla="*/ 0 h 62"/>
                    <a:gd name="T40" fmla="*/ 59 w 80"/>
                    <a:gd name="T41" fmla="*/ 3 h 62"/>
                    <a:gd name="T42" fmla="*/ 46 w 80"/>
                    <a:gd name="T43" fmla="*/ 8 h 62"/>
                    <a:gd name="T44" fmla="*/ 33 w 80"/>
                    <a:gd name="T45" fmla="*/ 13 h 62"/>
                    <a:gd name="T46" fmla="*/ 21 w 80"/>
                    <a:gd name="T47" fmla="*/ 19 h 62"/>
                    <a:gd name="T48" fmla="*/ 10 w 80"/>
                    <a:gd name="T49" fmla="*/ 26 h 62"/>
                    <a:gd name="T50" fmla="*/ 6 w 80"/>
                    <a:gd name="T51" fmla="*/ 30 h 62"/>
                    <a:gd name="T52" fmla="*/ 3 w 80"/>
                    <a:gd name="T53" fmla="*/ 34 h 62"/>
                    <a:gd name="T54" fmla="*/ 1 w 80"/>
                    <a:gd name="T55" fmla="*/ 39 h 62"/>
                    <a:gd name="T56" fmla="*/ 0 w 80"/>
                    <a:gd name="T5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51" name="Freeform 398"/>
                <p:cNvSpPr>
                  <a:spLocks/>
                </p:cNvSpPr>
                <p:nvPr/>
              </p:nvSpPr>
              <p:spPr bwMode="auto">
                <a:xfrm>
                  <a:off x="1583" y="1674"/>
                  <a:ext cx="33" cy="16"/>
                </a:xfrm>
                <a:custGeom>
                  <a:avLst/>
                  <a:gdLst>
                    <a:gd name="T0" fmla="*/ 80 w 106"/>
                    <a:gd name="T1" fmla="*/ 13 h 49"/>
                    <a:gd name="T2" fmla="*/ 72 w 106"/>
                    <a:gd name="T3" fmla="*/ 12 h 49"/>
                    <a:gd name="T4" fmla="*/ 66 w 106"/>
                    <a:gd name="T5" fmla="*/ 11 h 49"/>
                    <a:gd name="T6" fmla="*/ 59 w 106"/>
                    <a:gd name="T7" fmla="*/ 8 h 49"/>
                    <a:gd name="T8" fmla="*/ 53 w 106"/>
                    <a:gd name="T9" fmla="*/ 6 h 49"/>
                    <a:gd name="T10" fmla="*/ 47 w 106"/>
                    <a:gd name="T11" fmla="*/ 4 h 49"/>
                    <a:gd name="T12" fmla="*/ 41 w 106"/>
                    <a:gd name="T13" fmla="*/ 2 h 49"/>
                    <a:gd name="T14" fmla="*/ 34 w 106"/>
                    <a:gd name="T15" fmla="*/ 0 h 49"/>
                    <a:gd name="T16" fmla="*/ 26 w 106"/>
                    <a:gd name="T17" fmla="*/ 0 h 49"/>
                    <a:gd name="T18" fmla="*/ 15 w 106"/>
                    <a:gd name="T19" fmla="*/ 0 h 49"/>
                    <a:gd name="T20" fmla="*/ 0 w 106"/>
                    <a:gd name="T21" fmla="*/ 0 h 49"/>
                    <a:gd name="T22" fmla="*/ 9 w 106"/>
                    <a:gd name="T23" fmla="*/ 11 h 49"/>
                    <a:gd name="T24" fmla="*/ 17 w 106"/>
                    <a:gd name="T25" fmla="*/ 21 h 49"/>
                    <a:gd name="T26" fmla="*/ 26 w 106"/>
                    <a:gd name="T27" fmla="*/ 29 h 49"/>
                    <a:gd name="T28" fmla="*/ 34 w 106"/>
                    <a:gd name="T29" fmla="*/ 36 h 49"/>
                    <a:gd name="T30" fmla="*/ 42 w 106"/>
                    <a:gd name="T31" fmla="*/ 42 h 49"/>
                    <a:gd name="T32" fmla="*/ 52 w 106"/>
                    <a:gd name="T33" fmla="*/ 46 h 49"/>
                    <a:gd name="T34" fmla="*/ 61 w 106"/>
                    <a:gd name="T35" fmla="*/ 48 h 49"/>
                    <a:gd name="T36" fmla="*/ 72 w 106"/>
                    <a:gd name="T37" fmla="*/ 49 h 49"/>
                    <a:gd name="T38" fmla="*/ 79 w 106"/>
                    <a:gd name="T39" fmla="*/ 48 h 49"/>
                    <a:gd name="T40" fmla="*/ 87 w 106"/>
                    <a:gd name="T41" fmla="*/ 45 h 49"/>
                    <a:gd name="T42" fmla="*/ 97 w 106"/>
                    <a:gd name="T43" fmla="*/ 39 h 49"/>
                    <a:gd name="T44" fmla="*/ 106 w 106"/>
                    <a:gd name="T45" fmla="*/ 31 h 49"/>
                    <a:gd name="T46" fmla="*/ 101 w 106"/>
                    <a:gd name="T47" fmla="*/ 30 h 49"/>
                    <a:gd name="T48" fmla="*/ 98 w 106"/>
                    <a:gd name="T49" fmla="*/ 28 h 49"/>
                    <a:gd name="T50" fmla="*/ 93 w 106"/>
                    <a:gd name="T51" fmla="*/ 25 h 49"/>
                    <a:gd name="T52" fmla="*/ 90 w 106"/>
                    <a:gd name="T53" fmla="*/ 22 h 49"/>
                    <a:gd name="T54" fmla="*/ 88 w 106"/>
                    <a:gd name="T55" fmla="*/ 19 h 49"/>
                    <a:gd name="T56" fmla="*/ 84 w 106"/>
                    <a:gd name="T57" fmla="*/ 16 h 49"/>
                    <a:gd name="T58" fmla="*/ 82 w 106"/>
                    <a:gd name="T59" fmla="*/ 14 h 49"/>
                    <a:gd name="T60" fmla="*/ 80 w 106"/>
                    <a:gd name="T61"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52" name="Freeform 399"/>
                <p:cNvSpPr>
                  <a:spLocks/>
                </p:cNvSpPr>
                <p:nvPr/>
              </p:nvSpPr>
              <p:spPr bwMode="auto">
                <a:xfrm>
                  <a:off x="1599" y="1713"/>
                  <a:ext cx="15" cy="7"/>
                </a:xfrm>
                <a:custGeom>
                  <a:avLst/>
                  <a:gdLst>
                    <a:gd name="T0" fmla="*/ 0 w 47"/>
                    <a:gd name="T1" fmla="*/ 19 h 22"/>
                    <a:gd name="T2" fmla="*/ 5 w 47"/>
                    <a:gd name="T3" fmla="*/ 21 h 22"/>
                    <a:gd name="T4" fmla="*/ 12 w 47"/>
                    <a:gd name="T5" fmla="*/ 22 h 22"/>
                    <a:gd name="T6" fmla="*/ 18 w 47"/>
                    <a:gd name="T7" fmla="*/ 22 h 22"/>
                    <a:gd name="T8" fmla="*/ 26 w 47"/>
                    <a:gd name="T9" fmla="*/ 21 h 22"/>
                    <a:gd name="T10" fmla="*/ 33 w 47"/>
                    <a:gd name="T11" fmla="*/ 19 h 22"/>
                    <a:gd name="T12" fmla="*/ 38 w 47"/>
                    <a:gd name="T13" fmla="*/ 15 h 22"/>
                    <a:gd name="T14" fmla="*/ 41 w 47"/>
                    <a:gd name="T15" fmla="*/ 12 h 22"/>
                    <a:gd name="T16" fmla="*/ 44 w 47"/>
                    <a:gd name="T17" fmla="*/ 9 h 22"/>
                    <a:gd name="T18" fmla="*/ 45 w 47"/>
                    <a:gd name="T19" fmla="*/ 5 h 22"/>
                    <a:gd name="T20" fmla="*/ 47 w 47"/>
                    <a:gd name="T21" fmla="*/ 0 h 22"/>
                    <a:gd name="T22" fmla="*/ 0 w 47"/>
                    <a:gd name="T23"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53" name="Freeform 400"/>
                <p:cNvSpPr>
                  <a:spLocks/>
                </p:cNvSpPr>
                <p:nvPr/>
              </p:nvSpPr>
              <p:spPr bwMode="auto">
                <a:xfrm>
                  <a:off x="1608" y="1742"/>
                  <a:ext cx="17" cy="11"/>
                </a:xfrm>
                <a:custGeom>
                  <a:avLst/>
                  <a:gdLst>
                    <a:gd name="T0" fmla="*/ 53 w 53"/>
                    <a:gd name="T1" fmla="*/ 0 h 32"/>
                    <a:gd name="T2" fmla="*/ 37 w 53"/>
                    <a:gd name="T3" fmla="*/ 9 h 32"/>
                    <a:gd name="T4" fmla="*/ 23 w 53"/>
                    <a:gd name="T5" fmla="*/ 18 h 32"/>
                    <a:gd name="T6" fmla="*/ 11 w 53"/>
                    <a:gd name="T7" fmla="*/ 26 h 32"/>
                    <a:gd name="T8" fmla="*/ 0 w 53"/>
                    <a:gd name="T9" fmla="*/ 32 h 32"/>
                    <a:gd name="T10" fmla="*/ 13 w 53"/>
                    <a:gd name="T11" fmla="*/ 32 h 32"/>
                    <a:gd name="T12" fmla="*/ 26 w 53"/>
                    <a:gd name="T13" fmla="*/ 32 h 32"/>
                    <a:gd name="T14" fmla="*/ 39 w 53"/>
                    <a:gd name="T15" fmla="*/ 32 h 32"/>
                    <a:gd name="T16" fmla="*/ 53 w 53"/>
                    <a:gd name="T17" fmla="*/ 32 h 32"/>
                    <a:gd name="T18" fmla="*/ 53 w 53"/>
                    <a:gd name="T19" fmla="*/ 24 h 32"/>
                    <a:gd name="T20" fmla="*/ 53 w 53"/>
                    <a:gd name="T21" fmla="*/ 16 h 32"/>
                    <a:gd name="T22" fmla="*/ 53 w 53"/>
                    <a:gd name="T23" fmla="*/ 9 h 32"/>
                    <a:gd name="T24" fmla="*/ 53 w 53"/>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54" name="Freeform 401"/>
                <p:cNvSpPr>
                  <a:spLocks/>
                </p:cNvSpPr>
                <p:nvPr/>
              </p:nvSpPr>
              <p:spPr bwMode="auto">
                <a:xfrm>
                  <a:off x="1450" y="1438"/>
                  <a:ext cx="14" cy="12"/>
                </a:xfrm>
                <a:custGeom>
                  <a:avLst/>
                  <a:gdLst>
                    <a:gd name="T0" fmla="*/ 27 w 46"/>
                    <a:gd name="T1" fmla="*/ 3 h 34"/>
                    <a:gd name="T2" fmla="*/ 0 w 46"/>
                    <a:gd name="T3" fmla="*/ 16 h 34"/>
                    <a:gd name="T4" fmla="*/ 0 w 46"/>
                    <a:gd name="T5" fmla="*/ 34 h 34"/>
                    <a:gd name="T6" fmla="*/ 27 w 46"/>
                    <a:gd name="T7" fmla="*/ 34 h 34"/>
                    <a:gd name="T8" fmla="*/ 31 w 46"/>
                    <a:gd name="T9" fmla="*/ 32 h 34"/>
                    <a:gd name="T10" fmla="*/ 35 w 46"/>
                    <a:gd name="T11" fmla="*/ 28 h 34"/>
                    <a:gd name="T12" fmla="*/ 39 w 46"/>
                    <a:gd name="T13" fmla="*/ 25 h 34"/>
                    <a:gd name="T14" fmla="*/ 42 w 46"/>
                    <a:gd name="T15" fmla="*/ 21 h 34"/>
                    <a:gd name="T16" fmla="*/ 44 w 46"/>
                    <a:gd name="T17" fmla="*/ 17 h 34"/>
                    <a:gd name="T18" fmla="*/ 45 w 46"/>
                    <a:gd name="T19" fmla="*/ 13 h 34"/>
                    <a:gd name="T20" fmla="*/ 46 w 46"/>
                    <a:gd name="T21" fmla="*/ 8 h 34"/>
                    <a:gd name="T22" fmla="*/ 46 w 46"/>
                    <a:gd name="T23" fmla="*/ 3 h 34"/>
                    <a:gd name="T24" fmla="*/ 46 w 46"/>
                    <a:gd name="T25" fmla="*/ 1 h 34"/>
                    <a:gd name="T26" fmla="*/ 44 w 46"/>
                    <a:gd name="T27" fmla="*/ 0 h 34"/>
                    <a:gd name="T28" fmla="*/ 42 w 46"/>
                    <a:gd name="T29" fmla="*/ 0 h 34"/>
                    <a:gd name="T30" fmla="*/ 39 w 46"/>
                    <a:gd name="T31" fmla="*/ 0 h 34"/>
                    <a:gd name="T32" fmla="*/ 32 w 46"/>
                    <a:gd name="T33" fmla="*/ 2 h 34"/>
                    <a:gd name="T34" fmla="*/ 27 w 46"/>
                    <a:gd name="T3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55" name="Freeform 402"/>
                <p:cNvSpPr>
                  <a:spLocks/>
                </p:cNvSpPr>
                <p:nvPr/>
              </p:nvSpPr>
              <p:spPr bwMode="auto">
                <a:xfrm>
                  <a:off x="1305" y="1224"/>
                  <a:ext cx="16" cy="8"/>
                </a:xfrm>
                <a:custGeom>
                  <a:avLst/>
                  <a:gdLst>
                    <a:gd name="T0" fmla="*/ 0 w 48"/>
                    <a:gd name="T1" fmla="*/ 25 h 25"/>
                    <a:gd name="T2" fmla="*/ 14 w 48"/>
                    <a:gd name="T3" fmla="*/ 25 h 25"/>
                    <a:gd name="T4" fmla="*/ 28 w 48"/>
                    <a:gd name="T5" fmla="*/ 25 h 25"/>
                    <a:gd name="T6" fmla="*/ 30 w 48"/>
                    <a:gd name="T7" fmla="*/ 24 h 25"/>
                    <a:gd name="T8" fmla="*/ 33 w 48"/>
                    <a:gd name="T9" fmla="*/ 22 h 25"/>
                    <a:gd name="T10" fmla="*/ 37 w 48"/>
                    <a:gd name="T11" fmla="*/ 18 h 25"/>
                    <a:gd name="T12" fmla="*/ 40 w 48"/>
                    <a:gd name="T13" fmla="*/ 15 h 25"/>
                    <a:gd name="T14" fmla="*/ 45 w 48"/>
                    <a:gd name="T15" fmla="*/ 7 h 25"/>
                    <a:gd name="T16" fmla="*/ 48 w 48"/>
                    <a:gd name="T17" fmla="*/ 0 h 25"/>
                    <a:gd name="T18" fmla="*/ 40 w 48"/>
                    <a:gd name="T19" fmla="*/ 1 h 25"/>
                    <a:gd name="T20" fmla="*/ 33 w 48"/>
                    <a:gd name="T21" fmla="*/ 2 h 25"/>
                    <a:gd name="T22" fmla="*/ 28 w 48"/>
                    <a:gd name="T23" fmla="*/ 5 h 25"/>
                    <a:gd name="T24" fmla="*/ 21 w 48"/>
                    <a:gd name="T25" fmla="*/ 8 h 25"/>
                    <a:gd name="T26" fmla="*/ 11 w 48"/>
                    <a:gd name="T27" fmla="*/ 16 h 25"/>
                    <a:gd name="T28" fmla="*/ 0 w 48"/>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56" name="Freeform 403"/>
                <p:cNvSpPr>
                  <a:spLocks/>
                </p:cNvSpPr>
                <p:nvPr/>
              </p:nvSpPr>
              <p:spPr bwMode="auto">
                <a:xfrm>
                  <a:off x="1343" y="1188"/>
                  <a:ext cx="8" cy="11"/>
                </a:xfrm>
                <a:custGeom>
                  <a:avLst/>
                  <a:gdLst>
                    <a:gd name="T0" fmla="*/ 0 w 30"/>
                    <a:gd name="T1" fmla="*/ 0 h 37"/>
                    <a:gd name="T2" fmla="*/ 0 w 30"/>
                    <a:gd name="T3" fmla="*/ 37 h 37"/>
                    <a:gd name="T4" fmla="*/ 11 w 30"/>
                    <a:gd name="T5" fmla="*/ 36 h 37"/>
                    <a:gd name="T6" fmla="*/ 20 w 30"/>
                    <a:gd name="T7" fmla="*/ 34 h 37"/>
                    <a:gd name="T8" fmla="*/ 22 w 30"/>
                    <a:gd name="T9" fmla="*/ 33 h 37"/>
                    <a:gd name="T10" fmla="*/ 26 w 30"/>
                    <a:gd name="T11" fmla="*/ 32 h 37"/>
                    <a:gd name="T12" fmla="*/ 28 w 30"/>
                    <a:gd name="T13" fmla="*/ 30 h 37"/>
                    <a:gd name="T14" fmla="*/ 29 w 30"/>
                    <a:gd name="T15" fmla="*/ 28 h 37"/>
                    <a:gd name="T16" fmla="*/ 30 w 30"/>
                    <a:gd name="T17" fmla="*/ 23 h 37"/>
                    <a:gd name="T18" fmla="*/ 30 w 30"/>
                    <a:gd name="T19" fmla="*/ 16 h 37"/>
                    <a:gd name="T20" fmla="*/ 29 w 30"/>
                    <a:gd name="T21" fmla="*/ 9 h 37"/>
                    <a:gd name="T22" fmla="*/ 27 w 30"/>
                    <a:gd name="T23" fmla="*/ 0 h 37"/>
                    <a:gd name="T24" fmla="*/ 0 w 30"/>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57" name="Freeform 404"/>
                <p:cNvSpPr>
                  <a:spLocks/>
                </p:cNvSpPr>
                <p:nvPr/>
              </p:nvSpPr>
              <p:spPr bwMode="auto">
                <a:xfrm>
                  <a:off x="1334" y="1208"/>
                  <a:ext cx="36" cy="16"/>
                </a:xfrm>
                <a:custGeom>
                  <a:avLst/>
                  <a:gdLst>
                    <a:gd name="T0" fmla="*/ 33 w 113"/>
                    <a:gd name="T1" fmla="*/ 3 h 46"/>
                    <a:gd name="T2" fmla="*/ 22 w 113"/>
                    <a:gd name="T3" fmla="*/ 3 h 46"/>
                    <a:gd name="T4" fmla="*/ 12 w 113"/>
                    <a:gd name="T5" fmla="*/ 5 h 46"/>
                    <a:gd name="T6" fmla="*/ 7 w 113"/>
                    <a:gd name="T7" fmla="*/ 7 h 46"/>
                    <a:gd name="T8" fmla="*/ 3 w 113"/>
                    <a:gd name="T9" fmla="*/ 11 h 46"/>
                    <a:gd name="T10" fmla="*/ 1 w 113"/>
                    <a:gd name="T11" fmla="*/ 15 h 46"/>
                    <a:gd name="T12" fmla="*/ 0 w 113"/>
                    <a:gd name="T13" fmla="*/ 21 h 46"/>
                    <a:gd name="T14" fmla="*/ 6 w 113"/>
                    <a:gd name="T15" fmla="*/ 27 h 46"/>
                    <a:gd name="T16" fmla="*/ 10 w 113"/>
                    <a:gd name="T17" fmla="*/ 33 h 46"/>
                    <a:gd name="T18" fmla="*/ 16 w 113"/>
                    <a:gd name="T19" fmla="*/ 37 h 46"/>
                    <a:gd name="T20" fmla="*/ 20 w 113"/>
                    <a:gd name="T21" fmla="*/ 41 h 46"/>
                    <a:gd name="T22" fmla="*/ 25 w 113"/>
                    <a:gd name="T23" fmla="*/ 43 h 46"/>
                    <a:gd name="T24" fmla="*/ 30 w 113"/>
                    <a:gd name="T25" fmla="*/ 45 h 46"/>
                    <a:gd name="T26" fmla="*/ 35 w 113"/>
                    <a:gd name="T27" fmla="*/ 46 h 46"/>
                    <a:gd name="T28" fmla="*/ 40 w 113"/>
                    <a:gd name="T29" fmla="*/ 46 h 46"/>
                    <a:gd name="T30" fmla="*/ 56 w 113"/>
                    <a:gd name="T31" fmla="*/ 46 h 46"/>
                    <a:gd name="T32" fmla="*/ 70 w 113"/>
                    <a:gd name="T33" fmla="*/ 43 h 46"/>
                    <a:gd name="T34" fmla="*/ 76 w 113"/>
                    <a:gd name="T35" fmla="*/ 41 h 46"/>
                    <a:gd name="T36" fmla="*/ 81 w 113"/>
                    <a:gd name="T37" fmla="*/ 38 h 46"/>
                    <a:gd name="T38" fmla="*/ 87 w 113"/>
                    <a:gd name="T39" fmla="*/ 36 h 46"/>
                    <a:gd name="T40" fmla="*/ 91 w 113"/>
                    <a:gd name="T41" fmla="*/ 33 h 46"/>
                    <a:gd name="T42" fmla="*/ 99 w 113"/>
                    <a:gd name="T43" fmla="*/ 27 h 46"/>
                    <a:gd name="T44" fmla="*/ 106 w 113"/>
                    <a:gd name="T45" fmla="*/ 20 h 46"/>
                    <a:gd name="T46" fmla="*/ 110 w 113"/>
                    <a:gd name="T47" fmla="*/ 12 h 46"/>
                    <a:gd name="T48" fmla="*/ 113 w 113"/>
                    <a:gd name="T49" fmla="*/ 3 h 46"/>
                    <a:gd name="T50" fmla="*/ 99 w 113"/>
                    <a:gd name="T51" fmla="*/ 1 h 46"/>
                    <a:gd name="T52" fmla="*/ 87 w 113"/>
                    <a:gd name="T53" fmla="*/ 0 h 46"/>
                    <a:gd name="T54" fmla="*/ 76 w 113"/>
                    <a:gd name="T55" fmla="*/ 0 h 46"/>
                    <a:gd name="T56" fmla="*/ 66 w 113"/>
                    <a:gd name="T57" fmla="*/ 1 h 46"/>
                    <a:gd name="T58" fmla="*/ 48 w 113"/>
                    <a:gd name="T59" fmla="*/ 2 h 46"/>
                    <a:gd name="T60" fmla="*/ 33 w 113"/>
                    <a:gd name="T61"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58" name="Freeform 405"/>
                <p:cNvSpPr>
                  <a:spLocks/>
                </p:cNvSpPr>
                <p:nvPr/>
              </p:nvSpPr>
              <p:spPr bwMode="auto">
                <a:xfrm>
                  <a:off x="1365" y="1201"/>
                  <a:ext cx="49" cy="28"/>
                </a:xfrm>
                <a:custGeom>
                  <a:avLst/>
                  <a:gdLst>
                    <a:gd name="T0" fmla="*/ 0 w 153"/>
                    <a:gd name="T1" fmla="*/ 79 h 82"/>
                    <a:gd name="T2" fmla="*/ 2 w 153"/>
                    <a:gd name="T3" fmla="*/ 81 h 82"/>
                    <a:gd name="T4" fmla="*/ 6 w 153"/>
                    <a:gd name="T5" fmla="*/ 82 h 82"/>
                    <a:gd name="T6" fmla="*/ 10 w 153"/>
                    <a:gd name="T7" fmla="*/ 82 h 82"/>
                    <a:gd name="T8" fmla="*/ 14 w 153"/>
                    <a:gd name="T9" fmla="*/ 82 h 82"/>
                    <a:gd name="T10" fmla="*/ 23 w 153"/>
                    <a:gd name="T11" fmla="*/ 80 h 82"/>
                    <a:gd name="T12" fmla="*/ 33 w 153"/>
                    <a:gd name="T13" fmla="*/ 79 h 82"/>
                    <a:gd name="T14" fmla="*/ 40 w 153"/>
                    <a:gd name="T15" fmla="*/ 79 h 82"/>
                    <a:gd name="T16" fmla="*/ 47 w 153"/>
                    <a:gd name="T17" fmla="*/ 78 h 82"/>
                    <a:gd name="T18" fmla="*/ 56 w 153"/>
                    <a:gd name="T19" fmla="*/ 76 h 82"/>
                    <a:gd name="T20" fmla="*/ 65 w 153"/>
                    <a:gd name="T21" fmla="*/ 74 h 82"/>
                    <a:gd name="T22" fmla="*/ 83 w 153"/>
                    <a:gd name="T23" fmla="*/ 68 h 82"/>
                    <a:gd name="T24" fmla="*/ 103 w 153"/>
                    <a:gd name="T25" fmla="*/ 59 h 82"/>
                    <a:gd name="T26" fmla="*/ 112 w 153"/>
                    <a:gd name="T27" fmla="*/ 54 h 82"/>
                    <a:gd name="T28" fmla="*/ 121 w 153"/>
                    <a:gd name="T29" fmla="*/ 49 h 82"/>
                    <a:gd name="T30" fmla="*/ 129 w 153"/>
                    <a:gd name="T31" fmla="*/ 43 h 82"/>
                    <a:gd name="T32" fmla="*/ 136 w 153"/>
                    <a:gd name="T33" fmla="*/ 38 h 82"/>
                    <a:gd name="T34" fmla="*/ 142 w 153"/>
                    <a:gd name="T35" fmla="*/ 32 h 82"/>
                    <a:gd name="T36" fmla="*/ 147 w 153"/>
                    <a:gd name="T37" fmla="*/ 25 h 82"/>
                    <a:gd name="T38" fmla="*/ 150 w 153"/>
                    <a:gd name="T39" fmla="*/ 19 h 82"/>
                    <a:gd name="T40" fmla="*/ 153 w 153"/>
                    <a:gd name="T41" fmla="*/ 12 h 82"/>
                    <a:gd name="T42" fmla="*/ 134 w 153"/>
                    <a:gd name="T43" fmla="*/ 8 h 82"/>
                    <a:gd name="T44" fmla="*/ 115 w 153"/>
                    <a:gd name="T45" fmla="*/ 3 h 82"/>
                    <a:gd name="T46" fmla="*/ 96 w 153"/>
                    <a:gd name="T47" fmla="*/ 1 h 82"/>
                    <a:gd name="T48" fmla="*/ 77 w 153"/>
                    <a:gd name="T49" fmla="*/ 0 h 82"/>
                    <a:gd name="T50" fmla="*/ 68 w 153"/>
                    <a:gd name="T51" fmla="*/ 1 h 82"/>
                    <a:gd name="T52" fmla="*/ 60 w 153"/>
                    <a:gd name="T53" fmla="*/ 1 h 82"/>
                    <a:gd name="T54" fmla="*/ 52 w 153"/>
                    <a:gd name="T55" fmla="*/ 2 h 82"/>
                    <a:gd name="T56" fmla="*/ 45 w 153"/>
                    <a:gd name="T57" fmla="*/ 4 h 82"/>
                    <a:gd name="T58" fmla="*/ 38 w 153"/>
                    <a:gd name="T59" fmla="*/ 7 h 82"/>
                    <a:gd name="T60" fmla="*/ 34 w 153"/>
                    <a:gd name="T61" fmla="*/ 10 h 82"/>
                    <a:gd name="T62" fmla="*/ 30 w 153"/>
                    <a:gd name="T63" fmla="*/ 14 h 82"/>
                    <a:gd name="T64" fmla="*/ 26 w 153"/>
                    <a:gd name="T65" fmla="*/ 18 h 82"/>
                    <a:gd name="T66" fmla="*/ 32 w 153"/>
                    <a:gd name="T67" fmla="*/ 23 h 82"/>
                    <a:gd name="T68" fmla="*/ 36 w 153"/>
                    <a:gd name="T69" fmla="*/ 29 h 82"/>
                    <a:gd name="T70" fmla="*/ 38 w 153"/>
                    <a:gd name="T71" fmla="*/ 32 h 82"/>
                    <a:gd name="T72" fmla="*/ 42 w 153"/>
                    <a:gd name="T73" fmla="*/ 34 h 82"/>
                    <a:gd name="T74" fmla="*/ 44 w 153"/>
                    <a:gd name="T75" fmla="*/ 36 h 82"/>
                    <a:gd name="T76" fmla="*/ 46 w 153"/>
                    <a:gd name="T77" fmla="*/ 36 h 82"/>
                    <a:gd name="T78" fmla="*/ 40 w 153"/>
                    <a:gd name="T79" fmla="*/ 41 h 82"/>
                    <a:gd name="T80" fmla="*/ 33 w 153"/>
                    <a:gd name="T81" fmla="*/ 46 h 82"/>
                    <a:gd name="T82" fmla="*/ 29 w 153"/>
                    <a:gd name="T83" fmla="*/ 52 h 82"/>
                    <a:gd name="T84" fmla="*/ 23 w 153"/>
                    <a:gd name="T85" fmla="*/ 57 h 82"/>
                    <a:gd name="T86" fmla="*/ 18 w 153"/>
                    <a:gd name="T87" fmla="*/ 64 h 82"/>
                    <a:gd name="T88" fmla="*/ 13 w 153"/>
                    <a:gd name="T89" fmla="*/ 69 h 82"/>
                    <a:gd name="T90" fmla="*/ 7 w 153"/>
                    <a:gd name="T91" fmla="*/ 75 h 82"/>
                    <a:gd name="T92" fmla="*/ 0 w 153"/>
                    <a:gd name="T93"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59" name="Freeform 406"/>
                <p:cNvSpPr>
                  <a:spLocks/>
                </p:cNvSpPr>
                <p:nvPr/>
              </p:nvSpPr>
              <p:spPr bwMode="auto">
                <a:xfrm>
                  <a:off x="1414" y="1217"/>
                  <a:ext cx="29" cy="17"/>
                </a:xfrm>
                <a:custGeom>
                  <a:avLst/>
                  <a:gdLst>
                    <a:gd name="T0" fmla="*/ 0 w 86"/>
                    <a:gd name="T1" fmla="*/ 37 h 50"/>
                    <a:gd name="T2" fmla="*/ 5 w 86"/>
                    <a:gd name="T3" fmla="*/ 41 h 50"/>
                    <a:gd name="T4" fmla="*/ 11 w 86"/>
                    <a:gd name="T5" fmla="*/ 44 h 50"/>
                    <a:gd name="T6" fmla="*/ 16 w 86"/>
                    <a:gd name="T7" fmla="*/ 47 h 50"/>
                    <a:gd name="T8" fmla="*/ 23 w 86"/>
                    <a:gd name="T9" fmla="*/ 48 h 50"/>
                    <a:gd name="T10" fmla="*/ 35 w 86"/>
                    <a:gd name="T11" fmla="*/ 49 h 50"/>
                    <a:gd name="T12" fmla="*/ 46 w 86"/>
                    <a:gd name="T13" fmla="*/ 50 h 50"/>
                    <a:gd name="T14" fmla="*/ 58 w 86"/>
                    <a:gd name="T15" fmla="*/ 49 h 50"/>
                    <a:gd name="T16" fmla="*/ 67 w 86"/>
                    <a:gd name="T17" fmla="*/ 48 h 50"/>
                    <a:gd name="T18" fmla="*/ 73 w 86"/>
                    <a:gd name="T19" fmla="*/ 47 h 50"/>
                    <a:gd name="T20" fmla="*/ 79 w 86"/>
                    <a:gd name="T21" fmla="*/ 44 h 50"/>
                    <a:gd name="T22" fmla="*/ 82 w 86"/>
                    <a:gd name="T23" fmla="*/ 41 h 50"/>
                    <a:gd name="T24" fmla="*/ 84 w 86"/>
                    <a:gd name="T25" fmla="*/ 37 h 50"/>
                    <a:gd name="T26" fmla="*/ 85 w 86"/>
                    <a:gd name="T27" fmla="*/ 32 h 50"/>
                    <a:gd name="T28" fmla="*/ 86 w 86"/>
                    <a:gd name="T29" fmla="*/ 25 h 50"/>
                    <a:gd name="T30" fmla="*/ 85 w 86"/>
                    <a:gd name="T31" fmla="*/ 17 h 50"/>
                    <a:gd name="T32" fmla="*/ 84 w 86"/>
                    <a:gd name="T33" fmla="*/ 10 h 50"/>
                    <a:gd name="T34" fmla="*/ 83 w 86"/>
                    <a:gd name="T35" fmla="*/ 7 h 50"/>
                    <a:gd name="T36" fmla="*/ 81 w 86"/>
                    <a:gd name="T37" fmla="*/ 5 h 50"/>
                    <a:gd name="T38" fmla="*/ 77 w 86"/>
                    <a:gd name="T39" fmla="*/ 2 h 50"/>
                    <a:gd name="T40" fmla="*/ 73 w 86"/>
                    <a:gd name="T41" fmla="*/ 0 h 50"/>
                    <a:gd name="T42" fmla="*/ 0 w 86"/>
                    <a:gd name="T43"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60" name="Freeform 407"/>
                <p:cNvSpPr>
                  <a:spLocks/>
                </p:cNvSpPr>
                <p:nvPr/>
              </p:nvSpPr>
              <p:spPr bwMode="auto">
                <a:xfrm>
                  <a:off x="1379" y="1163"/>
                  <a:ext cx="55" cy="25"/>
                </a:xfrm>
                <a:custGeom>
                  <a:avLst/>
                  <a:gdLst>
                    <a:gd name="T0" fmla="*/ 119 w 172"/>
                    <a:gd name="T1" fmla="*/ 61 h 74"/>
                    <a:gd name="T2" fmla="*/ 109 w 172"/>
                    <a:gd name="T3" fmla="*/ 61 h 74"/>
                    <a:gd name="T4" fmla="*/ 99 w 172"/>
                    <a:gd name="T5" fmla="*/ 61 h 74"/>
                    <a:gd name="T6" fmla="*/ 90 w 172"/>
                    <a:gd name="T7" fmla="*/ 61 h 74"/>
                    <a:gd name="T8" fmla="*/ 80 w 172"/>
                    <a:gd name="T9" fmla="*/ 61 h 74"/>
                    <a:gd name="T10" fmla="*/ 60 w 172"/>
                    <a:gd name="T11" fmla="*/ 74 h 74"/>
                    <a:gd name="T12" fmla="*/ 33 w 172"/>
                    <a:gd name="T13" fmla="*/ 74 h 74"/>
                    <a:gd name="T14" fmla="*/ 36 w 172"/>
                    <a:gd name="T15" fmla="*/ 61 h 74"/>
                    <a:gd name="T16" fmla="*/ 39 w 172"/>
                    <a:gd name="T17" fmla="*/ 49 h 74"/>
                    <a:gd name="T18" fmla="*/ 30 w 172"/>
                    <a:gd name="T19" fmla="*/ 49 h 74"/>
                    <a:gd name="T20" fmla="*/ 23 w 172"/>
                    <a:gd name="T21" fmla="*/ 48 h 74"/>
                    <a:gd name="T22" fmla="*/ 15 w 172"/>
                    <a:gd name="T23" fmla="*/ 47 h 74"/>
                    <a:gd name="T24" fmla="*/ 9 w 172"/>
                    <a:gd name="T25" fmla="*/ 45 h 74"/>
                    <a:gd name="T26" fmla="*/ 5 w 172"/>
                    <a:gd name="T27" fmla="*/ 42 h 74"/>
                    <a:gd name="T28" fmla="*/ 2 w 172"/>
                    <a:gd name="T29" fmla="*/ 39 h 74"/>
                    <a:gd name="T30" fmla="*/ 1 w 172"/>
                    <a:gd name="T31" fmla="*/ 35 h 74"/>
                    <a:gd name="T32" fmla="*/ 0 w 172"/>
                    <a:gd name="T33" fmla="*/ 31 h 74"/>
                    <a:gd name="T34" fmla="*/ 1 w 172"/>
                    <a:gd name="T35" fmla="*/ 26 h 74"/>
                    <a:gd name="T36" fmla="*/ 2 w 172"/>
                    <a:gd name="T37" fmla="*/ 21 h 74"/>
                    <a:gd name="T38" fmla="*/ 5 w 172"/>
                    <a:gd name="T39" fmla="*/ 17 h 74"/>
                    <a:gd name="T40" fmla="*/ 8 w 172"/>
                    <a:gd name="T41" fmla="*/ 14 h 74"/>
                    <a:gd name="T42" fmla="*/ 13 w 172"/>
                    <a:gd name="T43" fmla="*/ 10 h 74"/>
                    <a:gd name="T44" fmla="*/ 18 w 172"/>
                    <a:gd name="T45" fmla="*/ 7 h 74"/>
                    <a:gd name="T46" fmla="*/ 24 w 172"/>
                    <a:gd name="T47" fmla="*/ 5 h 74"/>
                    <a:gd name="T48" fmla="*/ 29 w 172"/>
                    <a:gd name="T49" fmla="*/ 4 h 74"/>
                    <a:gd name="T50" fmla="*/ 42 w 172"/>
                    <a:gd name="T51" fmla="*/ 1 h 74"/>
                    <a:gd name="T52" fmla="*/ 56 w 172"/>
                    <a:gd name="T53" fmla="*/ 0 h 74"/>
                    <a:gd name="T54" fmla="*/ 69 w 172"/>
                    <a:gd name="T55" fmla="*/ 0 h 74"/>
                    <a:gd name="T56" fmla="*/ 80 w 172"/>
                    <a:gd name="T57" fmla="*/ 0 h 74"/>
                    <a:gd name="T58" fmla="*/ 94 w 172"/>
                    <a:gd name="T59" fmla="*/ 1 h 74"/>
                    <a:gd name="T60" fmla="*/ 106 w 172"/>
                    <a:gd name="T61" fmla="*/ 4 h 74"/>
                    <a:gd name="T62" fmla="*/ 117 w 172"/>
                    <a:gd name="T63" fmla="*/ 7 h 74"/>
                    <a:gd name="T64" fmla="*/ 128 w 172"/>
                    <a:gd name="T65" fmla="*/ 13 h 74"/>
                    <a:gd name="T66" fmla="*/ 139 w 172"/>
                    <a:gd name="T67" fmla="*/ 17 h 74"/>
                    <a:gd name="T68" fmla="*/ 150 w 172"/>
                    <a:gd name="T69" fmla="*/ 21 h 74"/>
                    <a:gd name="T70" fmla="*/ 161 w 172"/>
                    <a:gd name="T71" fmla="*/ 24 h 74"/>
                    <a:gd name="T72" fmla="*/ 172 w 172"/>
                    <a:gd name="T73" fmla="*/ 25 h 74"/>
                    <a:gd name="T74" fmla="*/ 172 w 172"/>
                    <a:gd name="T75" fmla="*/ 43 h 74"/>
                    <a:gd name="T76" fmla="*/ 169 w 172"/>
                    <a:gd name="T77" fmla="*/ 48 h 74"/>
                    <a:gd name="T78" fmla="*/ 165 w 172"/>
                    <a:gd name="T79" fmla="*/ 53 h 74"/>
                    <a:gd name="T80" fmla="*/ 161 w 172"/>
                    <a:gd name="T81" fmla="*/ 57 h 74"/>
                    <a:gd name="T82" fmla="*/ 158 w 172"/>
                    <a:gd name="T83" fmla="*/ 60 h 74"/>
                    <a:gd name="T84" fmla="*/ 153 w 172"/>
                    <a:gd name="T85" fmla="*/ 62 h 74"/>
                    <a:gd name="T86" fmla="*/ 149 w 172"/>
                    <a:gd name="T87" fmla="*/ 63 h 74"/>
                    <a:gd name="T88" fmla="*/ 146 w 172"/>
                    <a:gd name="T89" fmla="*/ 65 h 74"/>
                    <a:gd name="T90" fmla="*/ 141 w 172"/>
                    <a:gd name="T91" fmla="*/ 65 h 74"/>
                    <a:gd name="T92" fmla="*/ 131 w 172"/>
                    <a:gd name="T93" fmla="*/ 65 h 74"/>
                    <a:gd name="T94" fmla="*/ 121 w 172"/>
                    <a:gd name="T95" fmla="*/ 63 h 74"/>
                    <a:gd name="T96" fmla="*/ 112 w 172"/>
                    <a:gd name="T97" fmla="*/ 59 h 74"/>
                    <a:gd name="T98" fmla="*/ 99 w 172"/>
                    <a:gd name="T99" fmla="*/ 55 h 74"/>
                    <a:gd name="T100" fmla="*/ 106 w 172"/>
                    <a:gd name="T101" fmla="*/ 55 h 74"/>
                    <a:gd name="T102" fmla="*/ 119 w 172"/>
                    <a:gd name="T103"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61" name="Freeform 408"/>
                <p:cNvSpPr>
                  <a:spLocks/>
                </p:cNvSpPr>
                <p:nvPr/>
              </p:nvSpPr>
              <p:spPr bwMode="auto">
                <a:xfrm>
                  <a:off x="1450" y="1171"/>
                  <a:ext cx="38" cy="17"/>
                </a:xfrm>
                <a:custGeom>
                  <a:avLst/>
                  <a:gdLst>
                    <a:gd name="T0" fmla="*/ 27 w 120"/>
                    <a:gd name="T1" fmla="*/ 49 h 49"/>
                    <a:gd name="T2" fmla="*/ 47 w 120"/>
                    <a:gd name="T3" fmla="*/ 49 h 49"/>
                    <a:gd name="T4" fmla="*/ 64 w 120"/>
                    <a:gd name="T5" fmla="*/ 48 h 49"/>
                    <a:gd name="T6" fmla="*/ 78 w 120"/>
                    <a:gd name="T7" fmla="*/ 46 h 49"/>
                    <a:gd name="T8" fmla="*/ 90 w 120"/>
                    <a:gd name="T9" fmla="*/ 43 h 49"/>
                    <a:gd name="T10" fmla="*/ 96 w 120"/>
                    <a:gd name="T11" fmla="*/ 39 h 49"/>
                    <a:gd name="T12" fmla="*/ 100 w 120"/>
                    <a:gd name="T13" fmla="*/ 37 h 49"/>
                    <a:gd name="T14" fmla="*/ 104 w 120"/>
                    <a:gd name="T15" fmla="*/ 34 h 49"/>
                    <a:gd name="T16" fmla="*/ 108 w 120"/>
                    <a:gd name="T17" fmla="*/ 31 h 49"/>
                    <a:gd name="T18" fmla="*/ 114 w 120"/>
                    <a:gd name="T19" fmla="*/ 22 h 49"/>
                    <a:gd name="T20" fmla="*/ 120 w 120"/>
                    <a:gd name="T21" fmla="*/ 12 h 49"/>
                    <a:gd name="T22" fmla="*/ 102 w 120"/>
                    <a:gd name="T23" fmla="*/ 6 h 49"/>
                    <a:gd name="T24" fmla="*/ 84 w 120"/>
                    <a:gd name="T25" fmla="*/ 3 h 49"/>
                    <a:gd name="T26" fmla="*/ 66 w 120"/>
                    <a:gd name="T27" fmla="*/ 1 h 49"/>
                    <a:gd name="T28" fmla="*/ 50 w 120"/>
                    <a:gd name="T29" fmla="*/ 0 h 49"/>
                    <a:gd name="T30" fmla="*/ 34 w 120"/>
                    <a:gd name="T31" fmla="*/ 1 h 49"/>
                    <a:gd name="T32" fmla="*/ 20 w 120"/>
                    <a:gd name="T33" fmla="*/ 2 h 49"/>
                    <a:gd name="T34" fmla="*/ 9 w 120"/>
                    <a:gd name="T35" fmla="*/ 4 h 49"/>
                    <a:gd name="T36" fmla="*/ 0 w 120"/>
                    <a:gd name="T37" fmla="*/ 6 h 49"/>
                    <a:gd name="T38" fmla="*/ 0 w 120"/>
                    <a:gd name="T39" fmla="*/ 30 h 49"/>
                    <a:gd name="T40" fmla="*/ 2 w 120"/>
                    <a:gd name="T41" fmla="*/ 35 h 49"/>
                    <a:gd name="T42" fmla="*/ 6 w 120"/>
                    <a:gd name="T43" fmla="*/ 38 h 49"/>
                    <a:gd name="T44" fmla="*/ 9 w 120"/>
                    <a:gd name="T45" fmla="*/ 41 h 49"/>
                    <a:gd name="T46" fmla="*/ 13 w 120"/>
                    <a:gd name="T47" fmla="*/ 45 h 49"/>
                    <a:gd name="T48" fmla="*/ 20 w 120"/>
                    <a:gd name="T49" fmla="*/ 48 h 49"/>
                    <a:gd name="T50" fmla="*/ 27 w 120"/>
                    <a:gd name="T5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62" name="Freeform 409"/>
                <p:cNvSpPr>
                  <a:spLocks/>
                </p:cNvSpPr>
                <p:nvPr/>
              </p:nvSpPr>
              <p:spPr bwMode="auto">
                <a:xfrm>
                  <a:off x="1441" y="1194"/>
                  <a:ext cx="26" cy="19"/>
                </a:xfrm>
                <a:custGeom>
                  <a:avLst/>
                  <a:gdLst>
                    <a:gd name="T0" fmla="*/ 33 w 85"/>
                    <a:gd name="T1" fmla="*/ 0 h 61"/>
                    <a:gd name="T2" fmla="*/ 22 w 85"/>
                    <a:gd name="T3" fmla="*/ 5 h 61"/>
                    <a:gd name="T4" fmla="*/ 11 w 85"/>
                    <a:gd name="T5" fmla="*/ 12 h 61"/>
                    <a:gd name="T6" fmla="*/ 6 w 85"/>
                    <a:gd name="T7" fmla="*/ 17 h 61"/>
                    <a:gd name="T8" fmla="*/ 3 w 85"/>
                    <a:gd name="T9" fmla="*/ 21 h 61"/>
                    <a:gd name="T10" fmla="*/ 0 w 85"/>
                    <a:gd name="T11" fmla="*/ 25 h 61"/>
                    <a:gd name="T12" fmla="*/ 0 w 85"/>
                    <a:gd name="T13" fmla="*/ 31 h 61"/>
                    <a:gd name="T14" fmla="*/ 0 w 85"/>
                    <a:gd name="T15" fmla="*/ 34 h 61"/>
                    <a:gd name="T16" fmla="*/ 1 w 85"/>
                    <a:gd name="T17" fmla="*/ 37 h 61"/>
                    <a:gd name="T18" fmla="*/ 2 w 85"/>
                    <a:gd name="T19" fmla="*/ 40 h 61"/>
                    <a:gd name="T20" fmla="*/ 5 w 85"/>
                    <a:gd name="T21" fmla="*/ 43 h 61"/>
                    <a:gd name="T22" fmla="*/ 11 w 85"/>
                    <a:gd name="T23" fmla="*/ 48 h 61"/>
                    <a:gd name="T24" fmla="*/ 18 w 85"/>
                    <a:gd name="T25" fmla="*/ 53 h 61"/>
                    <a:gd name="T26" fmla="*/ 27 w 85"/>
                    <a:gd name="T27" fmla="*/ 56 h 61"/>
                    <a:gd name="T28" fmla="*/ 36 w 85"/>
                    <a:gd name="T29" fmla="*/ 59 h 61"/>
                    <a:gd name="T30" fmla="*/ 45 w 85"/>
                    <a:gd name="T31" fmla="*/ 61 h 61"/>
                    <a:gd name="T32" fmla="*/ 53 w 85"/>
                    <a:gd name="T33" fmla="*/ 61 h 61"/>
                    <a:gd name="T34" fmla="*/ 56 w 85"/>
                    <a:gd name="T35" fmla="*/ 61 h 61"/>
                    <a:gd name="T36" fmla="*/ 59 w 85"/>
                    <a:gd name="T37" fmla="*/ 60 h 61"/>
                    <a:gd name="T38" fmla="*/ 62 w 85"/>
                    <a:gd name="T39" fmla="*/ 59 h 61"/>
                    <a:gd name="T40" fmla="*/ 66 w 85"/>
                    <a:gd name="T41" fmla="*/ 57 h 61"/>
                    <a:gd name="T42" fmla="*/ 72 w 85"/>
                    <a:gd name="T43" fmla="*/ 52 h 61"/>
                    <a:gd name="T44" fmla="*/ 77 w 85"/>
                    <a:gd name="T45" fmla="*/ 47 h 61"/>
                    <a:gd name="T46" fmla="*/ 80 w 85"/>
                    <a:gd name="T47" fmla="*/ 40 h 61"/>
                    <a:gd name="T48" fmla="*/ 83 w 85"/>
                    <a:gd name="T49" fmla="*/ 33 h 61"/>
                    <a:gd name="T50" fmla="*/ 85 w 85"/>
                    <a:gd name="T51" fmla="*/ 25 h 61"/>
                    <a:gd name="T52" fmla="*/ 85 w 85"/>
                    <a:gd name="T53" fmla="*/ 18 h 61"/>
                    <a:gd name="T54" fmla="*/ 33 w 85"/>
                    <a:gd name="T5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63" name="Freeform 410"/>
                <p:cNvSpPr>
                  <a:spLocks/>
                </p:cNvSpPr>
                <p:nvPr/>
              </p:nvSpPr>
              <p:spPr bwMode="auto">
                <a:xfrm>
                  <a:off x="1254" y="1188"/>
                  <a:ext cx="31" cy="6"/>
                </a:xfrm>
                <a:custGeom>
                  <a:avLst/>
                  <a:gdLst>
                    <a:gd name="T0" fmla="*/ 0 w 100"/>
                    <a:gd name="T1" fmla="*/ 6 h 19"/>
                    <a:gd name="T2" fmla="*/ 7 w 100"/>
                    <a:gd name="T3" fmla="*/ 11 h 19"/>
                    <a:gd name="T4" fmla="*/ 13 w 100"/>
                    <a:gd name="T5" fmla="*/ 15 h 19"/>
                    <a:gd name="T6" fmla="*/ 21 w 100"/>
                    <a:gd name="T7" fmla="*/ 18 h 19"/>
                    <a:gd name="T8" fmla="*/ 27 w 100"/>
                    <a:gd name="T9" fmla="*/ 19 h 19"/>
                    <a:gd name="T10" fmla="*/ 100 w 100"/>
                    <a:gd name="T11" fmla="*/ 6 h 19"/>
                    <a:gd name="T12" fmla="*/ 73 w 100"/>
                    <a:gd name="T13" fmla="*/ 2 h 19"/>
                    <a:gd name="T14" fmla="*/ 47 w 100"/>
                    <a:gd name="T15" fmla="*/ 0 h 19"/>
                    <a:gd name="T16" fmla="*/ 36 w 100"/>
                    <a:gd name="T17" fmla="*/ 0 h 19"/>
                    <a:gd name="T18" fmla="*/ 24 w 100"/>
                    <a:gd name="T19" fmla="*/ 1 h 19"/>
                    <a:gd name="T20" fmla="*/ 12 w 100"/>
                    <a:gd name="T21" fmla="*/ 3 h 19"/>
                    <a:gd name="T22" fmla="*/ 0 w 100"/>
                    <a:gd name="T2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64" name="Freeform 411"/>
                <p:cNvSpPr>
                  <a:spLocks/>
                </p:cNvSpPr>
                <p:nvPr/>
              </p:nvSpPr>
              <p:spPr bwMode="auto">
                <a:xfrm>
                  <a:off x="1272" y="1168"/>
                  <a:ext cx="53" cy="15"/>
                </a:xfrm>
                <a:custGeom>
                  <a:avLst/>
                  <a:gdLst>
                    <a:gd name="T0" fmla="*/ 0 w 166"/>
                    <a:gd name="T1" fmla="*/ 27 h 45"/>
                    <a:gd name="T2" fmla="*/ 0 w 166"/>
                    <a:gd name="T3" fmla="*/ 29 h 45"/>
                    <a:gd name="T4" fmla="*/ 3 w 166"/>
                    <a:gd name="T5" fmla="*/ 31 h 45"/>
                    <a:gd name="T6" fmla="*/ 8 w 166"/>
                    <a:gd name="T7" fmla="*/ 33 h 45"/>
                    <a:gd name="T8" fmla="*/ 13 w 166"/>
                    <a:gd name="T9" fmla="*/ 35 h 45"/>
                    <a:gd name="T10" fmla="*/ 27 w 166"/>
                    <a:gd name="T11" fmla="*/ 38 h 45"/>
                    <a:gd name="T12" fmla="*/ 44 w 166"/>
                    <a:gd name="T13" fmla="*/ 41 h 45"/>
                    <a:gd name="T14" fmla="*/ 75 w 166"/>
                    <a:gd name="T15" fmla="*/ 44 h 45"/>
                    <a:gd name="T16" fmla="*/ 92 w 166"/>
                    <a:gd name="T17" fmla="*/ 45 h 45"/>
                    <a:gd name="T18" fmla="*/ 166 w 166"/>
                    <a:gd name="T19" fmla="*/ 27 h 45"/>
                    <a:gd name="T20" fmla="*/ 157 w 166"/>
                    <a:gd name="T21" fmla="*/ 25 h 45"/>
                    <a:gd name="T22" fmla="*/ 137 w 166"/>
                    <a:gd name="T23" fmla="*/ 19 h 45"/>
                    <a:gd name="T24" fmla="*/ 110 w 166"/>
                    <a:gd name="T25" fmla="*/ 11 h 45"/>
                    <a:gd name="T26" fmla="*/ 80 w 166"/>
                    <a:gd name="T27" fmla="*/ 4 h 45"/>
                    <a:gd name="T28" fmla="*/ 65 w 166"/>
                    <a:gd name="T29" fmla="*/ 2 h 45"/>
                    <a:gd name="T30" fmla="*/ 50 w 166"/>
                    <a:gd name="T31" fmla="*/ 1 h 45"/>
                    <a:gd name="T32" fmla="*/ 36 w 166"/>
                    <a:gd name="T33" fmla="*/ 0 h 45"/>
                    <a:gd name="T34" fmla="*/ 24 w 166"/>
                    <a:gd name="T35" fmla="*/ 2 h 45"/>
                    <a:gd name="T36" fmla="*/ 19 w 166"/>
                    <a:gd name="T37" fmla="*/ 3 h 45"/>
                    <a:gd name="T38" fmla="*/ 14 w 166"/>
                    <a:gd name="T39" fmla="*/ 5 h 45"/>
                    <a:gd name="T40" fmla="*/ 10 w 166"/>
                    <a:gd name="T41" fmla="*/ 7 h 45"/>
                    <a:gd name="T42" fmla="*/ 7 w 166"/>
                    <a:gd name="T43" fmla="*/ 10 h 45"/>
                    <a:gd name="T44" fmla="*/ 3 w 166"/>
                    <a:gd name="T45" fmla="*/ 13 h 45"/>
                    <a:gd name="T46" fmla="*/ 1 w 166"/>
                    <a:gd name="T47" fmla="*/ 17 h 45"/>
                    <a:gd name="T48" fmla="*/ 0 w 166"/>
                    <a:gd name="T49" fmla="*/ 22 h 45"/>
                    <a:gd name="T50" fmla="*/ 0 w 166"/>
                    <a:gd name="T51"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65" name="Freeform 412"/>
                <p:cNvSpPr>
                  <a:spLocks/>
                </p:cNvSpPr>
                <p:nvPr/>
              </p:nvSpPr>
              <p:spPr bwMode="auto">
                <a:xfrm>
                  <a:off x="1488" y="1422"/>
                  <a:ext cx="11" cy="8"/>
                </a:xfrm>
                <a:custGeom>
                  <a:avLst/>
                  <a:gdLst>
                    <a:gd name="T0" fmla="*/ 0 w 33"/>
                    <a:gd name="T1" fmla="*/ 0 h 25"/>
                    <a:gd name="T2" fmla="*/ 0 w 33"/>
                    <a:gd name="T3" fmla="*/ 9 h 25"/>
                    <a:gd name="T4" fmla="*/ 3 w 33"/>
                    <a:gd name="T5" fmla="*/ 15 h 25"/>
                    <a:gd name="T6" fmla="*/ 6 w 33"/>
                    <a:gd name="T7" fmla="*/ 20 h 25"/>
                    <a:gd name="T8" fmla="*/ 11 w 33"/>
                    <a:gd name="T9" fmla="*/ 22 h 25"/>
                    <a:gd name="T10" fmla="*/ 16 w 33"/>
                    <a:gd name="T11" fmla="*/ 24 h 25"/>
                    <a:gd name="T12" fmla="*/ 22 w 33"/>
                    <a:gd name="T13" fmla="*/ 25 h 25"/>
                    <a:gd name="T14" fmla="*/ 27 w 33"/>
                    <a:gd name="T15" fmla="*/ 25 h 25"/>
                    <a:gd name="T16" fmla="*/ 33 w 33"/>
                    <a:gd name="T17" fmla="*/ 25 h 25"/>
                    <a:gd name="T18" fmla="*/ 33 w 33"/>
                    <a:gd name="T19" fmla="*/ 0 h 25"/>
                    <a:gd name="T20" fmla="*/ 24 w 33"/>
                    <a:gd name="T21" fmla="*/ 0 h 25"/>
                    <a:gd name="T22" fmla="*/ 16 w 33"/>
                    <a:gd name="T23" fmla="*/ 0 h 25"/>
                    <a:gd name="T24" fmla="*/ 9 w 33"/>
                    <a:gd name="T25" fmla="*/ 0 h 25"/>
                    <a:gd name="T26" fmla="*/ 0 w 33"/>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66" name="Freeform 413"/>
                <p:cNvSpPr>
                  <a:spLocks/>
                </p:cNvSpPr>
                <p:nvPr/>
              </p:nvSpPr>
              <p:spPr bwMode="auto">
                <a:xfrm>
                  <a:off x="1605" y="1729"/>
                  <a:ext cx="16" cy="20"/>
                </a:xfrm>
                <a:custGeom>
                  <a:avLst/>
                  <a:gdLst>
                    <a:gd name="T0" fmla="*/ 0 w 48"/>
                    <a:gd name="T1" fmla="*/ 62 h 62"/>
                    <a:gd name="T2" fmla="*/ 12 w 48"/>
                    <a:gd name="T3" fmla="*/ 56 h 62"/>
                    <a:gd name="T4" fmla="*/ 22 w 48"/>
                    <a:gd name="T5" fmla="*/ 50 h 62"/>
                    <a:gd name="T6" fmla="*/ 30 w 48"/>
                    <a:gd name="T7" fmla="*/ 43 h 62"/>
                    <a:gd name="T8" fmla="*/ 37 w 48"/>
                    <a:gd name="T9" fmla="*/ 36 h 62"/>
                    <a:gd name="T10" fmla="*/ 41 w 48"/>
                    <a:gd name="T11" fmla="*/ 28 h 62"/>
                    <a:gd name="T12" fmla="*/ 44 w 48"/>
                    <a:gd name="T13" fmla="*/ 19 h 62"/>
                    <a:gd name="T14" fmla="*/ 47 w 48"/>
                    <a:gd name="T15" fmla="*/ 9 h 62"/>
                    <a:gd name="T16" fmla="*/ 48 w 48"/>
                    <a:gd name="T17" fmla="*/ 0 h 62"/>
                    <a:gd name="T18" fmla="*/ 40 w 48"/>
                    <a:gd name="T19" fmla="*/ 3 h 62"/>
                    <a:gd name="T20" fmla="*/ 32 w 48"/>
                    <a:gd name="T21" fmla="*/ 6 h 62"/>
                    <a:gd name="T22" fmla="*/ 23 w 48"/>
                    <a:gd name="T23" fmla="*/ 10 h 62"/>
                    <a:gd name="T24" fmla="*/ 17 w 48"/>
                    <a:gd name="T25" fmla="*/ 15 h 62"/>
                    <a:gd name="T26" fmla="*/ 10 w 48"/>
                    <a:gd name="T27" fmla="*/ 21 h 62"/>
                    <a:gd name="T28" fmla="*/ 6 w 48"/>
                    <a:gd name="T29" fmla="*/ 27 h 62"/>
                    <a:gd name="T30" fmla="*/ 4 w 48"/>
                    <a:gd name="T31" fmla="*/ 31 h 62"/>
                    <a:gd name="T32" fmla="*/ 3 w 48"/>
                    <a:gd name="T33" fmla="*/ 35 h 62"/>
                    <a:gd name="T34" fmla="*/ 1 w 48"/>
                    <a:gd name="T35" fmla="*/ 39 h 62"/>
                    <a:gd name="T36" fmla="*/ 0 w 48"/>
                    <a:gd name="T37" fmla="*/ 43 h 62"/>
                    <a:gd name="T38" fmla="*/ 0 w 48"/>
                    <a:gd name="T39" fmla="*/ 52 h 62"/>
                    <a:gd name="T40" fmla="*/ 0 w 48"/>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67" name="Freeform 414"/>
                <p:cNvSpPr>
                  <a:spLocks/>
                </p:cNvSpPr>
                <p:nvPr/>
              </p:nvSpPr>
              <p:spPr bwMode="auto">
                <a:xfrm>
                  <a:off x="1554" y="1729"/>
                  <a:ext cx="36" cy="20"/>
                </a:xfrm>
                <a:custGeom>
                  <a:avLst/>
                  <a:gdLst>
                    <a:gd name="T0" fmla="*/ 47 w 113"/>
                    <a:gd name="T1" fmla="*/ 0 h 62"/>
                    <a:gd name="T2" fmla="*/ 36 w 113"/>
                    <a:gd name="T3" fmla="*/ 7 h 62"/>
                    <a:gd name="T4" fmla="*/ 23 w 113"/>
                    <a:gd name="T5" fmla="*/ 17 h 62"/>
                    <a:gd name="T6" fmla="*/ 11 w 113"/>
                    <a:gd name="T7" fmla="*/ 27 h 62"/>
                    <a:gd name="T8" fmla="*/ 0 w 113"/>
                    <a:gd name="T9" fmla="*/ 37 h 62"/>
                    <a:gd name="T10" fmla="*/ 22 w 113"/>
                    <a:gd name="T11" fmla="*/ 46 h 62"/>
                    <a:gd name="T12" fmla="*/ 41 w 113"/>
                    <a:gd name="T13" fmla="*/ 54 h 62"/>
                    <a:gd name="T14" fmla="*/ 51 w 113"/>
                    <a:gd name="T15" fmla="*/ 57 h 62"/>
                    <a:gd name="T16" fmla="*/ 62 w 113"/>
                    <a:gd name="T17" fmla="*/ 59 h 62"/>
                    <a:gd name="T18" fmla="*/ 73 w 113"/>
                    <a:gd name="T19" fmla="*/ 61 h 62"/>
                    <a:gd name="T20" fmla="*/ 87 w 113"/>
                    <a:gd name="T21" fmla="*/ 62 h 62"/>
                    <a:gd name="T22" fmla="*/ 97 w 113"/>
                    <a:gd name="T23" fmla="*/ 61 h 62"/>
                    <a:gd name="T24" fmla="*/ 106 w 113"/>
                    <a:gd name="T25" fmla="*/ 58 h 62"/>
                    <a:gd name="T26" fmla="*/ 109 w 113"/>
                    <a:gd name="T27" fmla="*/ 56 h 62"/>
                    <a:gd name="T28" fmla="*/ 111 w 113"/>
                    <a:gd name="T29" fmla="*/ 54 h 62"/>
                    <a:gd name="T30" fmla="*/ 113 w 113"/>
                    <a:gd name="T31" fmla="*/ 52 h 62"/>
                    <a:gd name="T32" fmla="*/ 113 w 113"/>
                    <a:gd name="T33" fmla="*/ 49 h 62"/>
                    <a:gd name="T34" fmla="*/ 91 w 113"/>
                    <a:gd name="T35" fmla="*/ 41 h 62"/>
                    <a:gd name="T36" fmla="*/ 70 w 113"/>
                    <a:gd name="T37" fmla="*/ 32 h 62"/>
                    <a:gd name="T38" fmla="*/ 65 w 113"/>
                    <a:gd name="T39" fmla="*/ 29 h 62"/>
                    <a:gd name="T40" fmla="*/ 61 w 113"/>
                    <a:gd name="T41" fmla="*/ 26 h 62"/>
                    <a:gd name="T42" fmla="*/ 57 w 113"/>
                    <a:gd name="T43" fmla="*/ 23 h 62"/>
                    <a:gd name="T44" fmla="*/ 54 w 113"/>
                    <a:gd name="T45" fmla="*/ 20 h 62"/>
                    <a:gd name="T46" fmla="*/ 51 w 113"/>
                    <a:gd name="T47" fmla="*/ 16 h 62"/>
                    <a:gd name="T48" fmla="*/ 48 w 113"/>
                    <a:gd name="T49" fmla="*/ 10 h 62"/>
                    <a:gd name="T50" fmla="*/ 47 w 113"/>
                    <a:gd name="T51" fmla="*/ 5 h 62"/>
                    <a:gd name="T52" fmla="*/ 47 w 113"/>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68" name="Freeform 415"/>
                <p:cNvSpPr>
                  <a:spLocks/>
                </p:cNvSpPr>
                <p:nvPr/>
              </p:nvSpPr>
              <p:spPr bwMode="auto">
                <a:xfrm>
                  <a:off x="1748" y="1188"/>
                  <a:ext cx="29" cy="15"/>
                </a:xfrm>
                <a:custGeom>
                  <a:avLst/>
                  <a:gdLst>
                    <a:gd name="T0" fmla="*/ 0 w 93"/>
                    <a:gd name="T1" fmla="*/ 0 h 50"/>
                    <a:gd name="T2" fmla="*/ 15 w 93"/>
                    <a:gd name="T3" fmla="*/ 0 h 50"/>
                    <a:gd name="T4" fmla="*/ 30 w 93"/>
                    <a:gd name="T5" fmla="*/ 1 h 50"/>
                    <a:gd name="T6" fmla="*/ 45 w 93"/>
                    <a:gd name="T7" fmla="*/ 2 h 50"/>
                    <a:gd name="T8" fmla="*/ 59 w 93"/>
                    <a:gd name="T9" fmla="*/ 5 h 50"/>
                    <a:gd name="T10" fmla="*/ 64 w 93"/>
                    <a:gd name="T11" fmla="*/ 7 h 50"/>
                    <a:gd name="T12" fmla="*/ 71 w 93"/>
                    <a:gd name="T13" fmla="*/ 9 h 50"/>
                    <a:gd name="T14" fmla="*/ 75 w 93"/>
                    <a:gd name="T15" fmla="*/ 12 h 50"/>
                    <a:gd name="T16" fmla="*/ 81 w 93"/>
                    <a:gd name="T17" fmla="*/ 16 h 50"/>
                    <a:gd name="T18" fmla="*/ 85 w 93"/>
                    <a:gd name="T19" fmla="*/ 20 h 50"/>
                    <a:gd name="T20" fmla="*/ 89 w 93"/>
                    <a:gd name="T21" fmla="*/ 25 h 50"/>
                    <a:gd name="T22" fmla="*/ 91 w 93"/>
                    <a:gd name="T23" fmla="*/ 30 h 50"/>
                    <a:gd name="T24" fmla="*/ 93 w 93"/>
                    <a:gd name="T25" fmla="*/ 37 h 50"/>
                    <a:gd name="T26" fmla="*/ 79 w 93"/>
                    <a:gd name="T27" fmla="*/ 37 h 50"/>
                    <a:gd name="T28" fmla="*/ 68 w 93"/>
                    <a:gd name="T29" fmla="*/ 39 h 50"/>
                    <a:gd name="T30" fmla="*/ 60 w 93"/>
                    <a:gd name="T31" fmla="*/ 41 h 50"/>
                    <a:gd name="T32" fmla="*/ 52 w 93"/>
                    <a:gd name="T33" fmla="*/ 43 h 50"/>
                    <a:gd name="T34" fmla="*/ 42 w 93"/>
                    <a:gd name="T35" fmla="*/ 47 h 50"/>
                    <a:gd name="T36" fmla="*/ 33 w 93"/>
                    <a:gd name="T37" fmla="*/ 50 h 50"/>
                    <a:gd name="T38" fmla="*/ 30 w 93"/>
                    <a:gd name="T39" fmla="*/ 50 h 50"/>
                    <a:gd name="T40" fmla="*/ 28 w 93"/>
                    <a:gd name="T41" fmla="*/ 48 h 50"/>
                    <a:gd name="T42" fmla="*/ 26 w 93"/>
                    <a:gd name="T43" fmla="*/ 47 h 50"/>
                    <a:gd name="T44" fmla="*/ 25 w 93"/>
                    <a:gd name="T45" fmla="*/ 45 h 50"/>
                    <a:gd name="T46" fmla="*/ 23 w 93"/>
                    <a:gd name="T47" fmla="*/ 41 h 50"/>
                    <a:gd name="T48" fmla="*/ 22 w 93"/>
                    <a:gd name="T49" fmla="*/ 36 h 50"/>
                    <a:gd name="T50" fmla="*/ 22 w 93"/>
                    <a:gd name="T51" fmla="*/ 31 h 50"/>
                    <a:gd name="T52" fmla="*/ 23 w 93"/>
                    <a:gd name="T53" fmla="*/ 26 h 50"/>
                    <a:gd name="T54" fmla="*/ 24 w 93"/>
                    <a:gd name="T55" fmla="*/ 22 h 50"/>
                    <a:gd name="T56" fmla="*/ 26 w 93"/>
                    <a:gd name="T57" fmla="*/ 19 h 50"/>
                    <a:gd name="T58" fmla="*/ 0 w 93"/>
                    <a:gd name="T59" fmla="*/ 19 h 50"/>
                    <a:gd name="T60" fmla="*/ 0 w 93"/>
                    <a:gd name="T6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69" name="Freeform 416"/>
                <p:cNvSpPr>
                  <a:spLocks/>
                </p:cNvSpPr>
                <p:nvPr/>
              </p:nvSpPr>
              <p:spPr bwMode="auto">
                <a:xfrm>
                  <a:off x="1436" y="1246"/>
                  <a:ext cx="331" cy="198"/>
                </a:xfrm>
                <a:custGeom>
                  <a:avLst/>
                  <a:gdLst>
                    <a:gd name="T0" fmla="*/ 20 w 1029"/>
                    <a:gd name="T1" fmla="*/ 112 h 604"/>
                    <a:gd name="T2" fmla="*/ 67 w 1029"/>
                    <a:gd name="T3" fmla="*/ 60 h 604"/>
                    <a:gd name="T4" fmla="*/ 266 w 1029"/>
                    <a:gd name="T5" fmla="*/ 0 h 604"/>
                    <a:gd name="T6" fmla="*/ 205 w 1029"/>
                    <a:gd name="T7" fmla="*/ 47 h 604"/>
                    <a:gd name="T8" fmla="*/ 180 w 1029"/>
                    <a:gd name="T9" fmla="*/ 105 h 604"/>
                    <a:gd name="T10" fmla="*/ 274 w 1029"/>
                    <a:gd name="T11" fmla="*/ 60 h 604"/>
                    <a:gd name="T12" fmla="*/ 397 w 1029"/>
                    <a:gd name="T13" fmla="*/ 14 h 604"/>
                    <a:gd name="T14" fmla="*/ 438 w 1029"/>
                    <a:gd name="T15" fmla="*/ 23 h 604"/>
                    <a:gd name="T16" fmla="*/ 433 w 1029"/>
                    <a:gd name="T17" fmla="*/ 71 h 604"/>
                    <a:gd name="T18" fmla="*/ 581 w 1029"/>
                    <a:gd name="T19" fmla="*/ 80 h 604"/>
                    <a:gd name="T20" fmla="*/ 675 w 1029"/>
                    <a:gd name="T21" fmla="*/ 89 h 604"/>
                    <a:gd name="T22" fmla="*/ 749 w 1029"/>
                    <a:gd name="T23" fmla="*/ 111 h 604"/>
                    <a:gd name="T24" fmla="*/ 749 w 1029"/>
                    <a:gd name="T25" fmla="*/ 134 h 604"/>
                    <a:gd name="T26" fmla="*/ 711 w 1029"/>
                    <a:gd name="T27" fmla="*/ 184 h 604"/>
                    <a:gd name="T28" fmla="*/ 799 w 1029"/>
                    <a:gd name="T29" fmla="*/ 168 h 604"/>
                    <a:gd name="T30" fmla="*/ 866 w 1029"/>
                    <a:gd name="T31" fmla="*/ 191 h 604"/>
                    <a:gd name="T32" fmla="*/ 856 w 1029"/>
                    <a:gd name="T33" fmla="*/ 239 h 604"/>
                    <a:gd name="T34" fmla="*/ 788 w 1029"/>
                    <a:gd name="T35" fmla="*/ 248 h 604"/>
                    <a:gd name="T36" fmla="*/ 859 w 1029"/>
                    <a:gd name="T37" fmla="*/ 284 h 604"/>
                    <a:gd name="T38" fmla="*/ 903 w 1029"/>
                    <a:gd name="T39" fmla="*/ 327 h 604"/>
                    <a:gd name="T40" fmla="*/ 977 w 1029"/>
                    <a:gd name="T41" fmla="*/ 329 h 604"/>
                    <a:gd name="T42" fmla="*/ 1029 w 1029"/>
                    <a:gd name="T43" fmla="*/ 351 h 604"/>
                    <a:gd name="T44" fmla="*/ 939 w 1029"/>
                    <a:gd name="T45" fmla="*/ 409 h 604"/>
                    <a:gd name="T46" fmla="*/ 899 w 1029"/>
                    <a:gd name="T47" fmla="*/ 417 h 604"/>
                    <a:gd name="T48" fmla="*/ 874 w 1029"/>
                    <a:gd name="T49" fmla="*/ 443 h 604"/>
                    <a:gd name="T50" fmla="*/ 830 w 1029"/>
                    <a:gd name="T51" fmla="*/ 414 h 604"/>
                    <a:gd name="T52" fmla="*/ 851 w 1029"/>
                    <a:gd name="T53" fmla="*/ 393 h 604"/>
                    <a:gd name="T54" fmla="*/ 792 w 1029"/>
                    <a:gd name="T55" fmla="*/ 379 h 604"/>
                    <a:gd name="T56" fmla="*/ 759 w 1029"/>
                    <a:gd name="T57" fmla="*/ 364 h 604"/>
                    <a:gd name="T58" fmla="*/ 744 w 1029"/>
                    <a:gd name="T59" fmla="*/ 394 h 604"/>
                    <a:gd name="T60" fmla="*/ 747 w 1029"/>
                    <a:gd name="T61" fmla="*/ 445 h 604"/>
                    <a:gd name="T62" fmla="*/ 795 w 1029"/>
                    <a:gd name="T63" fmla="*/ 523 h 604"/>
                    <a:gd name="T64" fmla="*/ 771 w 1029"/>
                    <a:gd name="T65" fmla="*/ 547 h 604"/>
                    <a:gd name="T66" fmla="*/ 708 w 1029"/>
                    <a:gd name="T67" fmla="*/ 556 h 604"/>
                    <a:gd name="T68" fmla="*/ 618 w 1029"/>
                    <a:gd name="T69" fmla="*/ 517 h 604"/>
                    <a:gd name="T70" fmla="*/ 668 w 1029"/>
                    <a:gd name="T71" fmla="*/ 567 h 604"/>
                    <a:gd name="T72" fmla="*/ 665 w 1029"/>
                    <a:gd name="T73" fmla="*/ 604 h 604"/>
                    <a:gd name="T74" fmla="*/ 518 w 1029"/>
                    <a:gd name="T75" fmla="*/ 570 h 604"/>
                    <a:gd name="T76" fmla="*/ 471 w 1029"/>
                    <a:gd name="T77" fmla="*/ 523 h 604"/>
                    <a:gd name="T78" fmla="*/ 410 w 1029"/>
                    <a:gd name="T79" fmla="*/ 473 h 604"/>
                    <a:gd name="T80" fmla="*/ 367 w 1029"/>
                    <a:gd name="T81" fmla="*/ 453 h 604"/>
                    <a:gd name="T82" fmla="*/ 392 w 1029"/>
                    <a:gd name="T83" fmla="*/ 433 h 604"/>
                    <a:gd name="T84" fmla="*/ 459 w 1029"/>
                    <a:gd name="T85" fmla="*/ 399 h 604"/>
                    <a:gd name="T86" fmla="*/ 500 w 1029"/>
                    <a:gd name="T87" fmla="*/ 378 h 604"/>
                    <a:gd name="T88" fmla="*/ 577 w 1029"/>
                    <a:gd name="T89" fmla="*/ 380 h 604"/>
                    <a:gd name="T90" fmla="*/ 614 w 1029"/>
                    <a:gd name="T91" fmla="*/ 395 h 604"/>
                    <a:gd name="T92" fmla="*/ 687 w 1029"/>
                    <a:gd name="T93" fmla="*/ 387 h 604"/>
                    <a:gd name="T94" fmla="*/ 581 w 1029"/>
                    <a:gd name="T95" fmla="*/ 355 h 604"/>
                    <a:gd name="T96" fmla="*/ 542 w 1029"/>
                    <a:gd name="T97" fmla="*/ 361 h 604"/>
                    <a:gd name="T98" fmla="*/ 539 w 1029"/>
                    <a:gd name="T99" fmla="*/ 350 h 604"/>
                    <a:gd name="T100" fmla="*/ 576 w 1029"/>
                    <a:gd name="T101" fmla="*/ 306 h 604"/>
                    <a:gd name="T102" fmla="*/ 576 w 1029"/>
                    <a:gd name="T103" fmla="*/ 274 h 604"/>
                    <a:gd name="T104" fmla="*/ 524 w 1029"/>
                    <a:gd name="T105" fmla="*/ 254 h 604"/>
                    <a:gd name="T106" fmla="*/ 473 w 1029"/>
                    <a:gd name="T107" fmla="*/ 198 h 604"/>
                    <a:gd name="T108" fmla="*/ 434 w 1029"/>
                    <a:gd name="T109" fmla="*/ 168 h 604"/>
                    <a:gd name="T110" fmla="*/ 408 w 1029"/>
                    <a:gd name="T111" fmla="*/ 163 h 604"/>
                    <a:gd name="T112" fmla="*/ 378 w 1029"/>
                    <a:gd name="T113" fmla="*/ 203 h 604"/>
                    <a:gd name="T114" fmla="*/ 207 w 1029"/>
                    <a:gd name="T115" fmla="*/ 174 h 604"/>
                    <a:gd name="T116" fmla="*/ 114 w 1029"/>
                    <a:gd name="T117" fmla="*/ 189 h 604"/>
                    <a:gd name="T118" fmla="*/ 79 w 1029"/>
                    <a:gd name="T119" fmla="*/ 187 h 604"/>
                    <a:gd name="T120" fmla="*/ 16 w 1029"/>
                    <a:gd name="T121" fmla="*/ 180 h 604"/>
                    <a:gd name="T122" fmla="*/ 9 w 1029"/>
                    <a:gd name="T123" fmla="*/ 158 h 604"/>
                    <a:gd name="T124" fmla="*/ 75 w 1029"/>
                    <a:gd name="T125" fmla="*/ 14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70" name="Freeform 417"/>
                <p:cNvSpPr>
                  <a:spLocks/>
                </p:cNvSpPr>
                <p:nvPr/>
              </p:nvSpPr>
              <p:spPr bwMode="auto">
                <a:xfrm>
                  <a:off x="1528" y="1110"/>
                  <a:ext cx="409" cy="105"/>
                </a:xfrm>
                <a:custGeom>
                  <a:avLst/>
                  <a:gdLst>
                    <a:gd name="T0" fmla="*/ 797 w 1268"/>
                    <a:gd name="T1" fmla="*/ 38 h 321"/>
                    <a:gd name="T2" fmla="*/ 813 w 1268"/>
                    <a:gd name="T3" fmla="*/ 16 h 321"/>
                    <a:gd name="T4" fmla="*/ 846 w 1268"/>
                    <a:gd name="T5" fmla="*/ 10 h 321"/>
                    <a:gd name="T6" fmla="*/ 865 w 1268"/>
                    <a:gd name="T7" fmla="*/ 25 h 321"/>
                    <a:gd name="T8" fmla="*/ 938 w 1268"/>
                    <a:gd name="T9" fmla="*/ 14 h 321"/>
                    <a:gd name="T10" fmla="*/ 1020 w 1268"/>
                    <a:gd name="T11" fmla="*/ 1 h 321"/>
                    <a:gd name="T12" fmla="*/ 1084 w 1268"/>
                    <a:gd name="T13" fmla="*/ 17 h 321"/>
                    <a:gd name="T14" fmla="*/ 1133 w 1268"/>
                    <a:gd name="T15" fmla="*/ 20 h 321"/>
                    <a:gd name="T16" fmla="*/ 1268 w 1268"/>
                    <a:gd name="T17" fmla="*/ 32 h 321"/>
                    <a:gd name="T18" fmla="*/ 1242 w 1268"/>
                    <a:gd name="T19" fmla="*/ 50 h 321"/>
                    <a:gd name="T20" fmla="*/ 1163 w 1268"/>
                    <a:gd name="T21" fmla="*/ 64 h 321"/>
                    <a:gd name="T22" fmla="*/ 1053 w 1268"/>
                    <a:gd name="T23" fmla="*/ 77 h 321"/>
                    <a:gd name="T24" fmla="*/ 1029 w 1268"/>
                    <a:gd name="T25" fmla="*/ 96 h 321"/>
                    <a:gd name="T26" fmla="*/ 999 w 1268"/>
                    <a:gd name="T27" fmla="*/ 104 h 321"/>
                    <a:gd name="T28" fmla="*/ 942 w 1268"/>
                    <a:gd name="T29" fmla="*/ 102 h 321"/>
                    <a:gd name="T30" fmla="*/ 930 w 1268"/>
                    <a:gd name="T31" fmla="*/ 118 h 321"/>
                    <a:gd name="T32" fmla="*/ 747 w 1268"/>
                    <a:gd name="T33" fmla="*/ 133 h 321"/>
                    <a:gd name="T34" fmla="*/ 666 w 1268"/>
                    <a:gd name="T35" fmla="*/ 156 h 321"/>
                    <a:gd name="T36" fmla="*/ 635 w 1268"/>
                    <a:gd name="T37" fmla="*/ 181 h 321"/>
                    <a:gd name="T38" fmla="*/ 591 w 1268"/>
                    <a:gd name="T39" fmla="*/ 167 h 321"/>
                    <a:gd name="T40" fmla="*/ 570 w 1268"/>
                    <a:gd name="T41" fmla="*/ 181 h 321"/>
                    <a:gd name="T42" fmla="*/ 590 w 1268"/>
                    <a:gd name="T43" fmla="*/ 207 h 321"/>
                    <a:gd name="T44" fmla="*/ 545 w 1268"/>
                    <a:gd name="T45" fmla="*/ 237 h 321"/>
                    <a:gd name="T46" fmla="*/ 483 w 1268"/>
                    <a:gd name="T47" fmla="*/ 236 h 321"/>
                    <a:gd name="T48" fmla="*/ 404 w 1268"/>
                    <a:gd name="T49" fmla="*/ 242 h 321"/>
                    <a:gd name="T50" fmla="*/ 405 w 1268"/>
                    <a:gd name="T51" fmla="*/ 257 h 321"/>
                    <a:gd name="T52" fmla="*/ 392 w 1268"/>
                    <a:gd name="T53" fmla="*/ 293 h 321"/>
                    <a:gd name="T54" fmla="*/ 333 w 1268"/>
                    <a:gd name="T55" fmla="*/ 320 h 321"/>
                    <a:gd name="T56" fmla="*/ 290 w 1268"/>
                    <a:gd name="T57" fmla="*/ 296 h 321"/>
                    <a:gd name="T58" fmla="*/ 253 w 1268"/>
                    <a:gd name="T59" fmla="*/ 285 h 321"/>
                    <a:gd name="T60" fmla="*/ 96 w 1268"/>
                    <a:gd name="T61" fmla="*/ 276 h 321"/>
                    <a:gd name="T62" fmla="*/ 0 w 1268"/>
                    <a:gd name="T63" fmla="*/ 285 h 321"/>
                    <a:gd name="T64" fmla="*/ 10 w 1268"/>
                    <a:gd name="T65" fmla="*/ 266 h 321"/>
                    <a:gd name="T66" fmla="*/ 56 w 1268"/>
                    <a:gd name="T67" fmla="*/ 246 h 321"/>
                    <a:gd name="T68" fmla="*/ 143 w 1268"/>
                    <a:gd name="T69" fmla="*/ 235 h 321"/>
                    <a:gd name="T70" fmla="*/ 170 w 1268"/>
                    <a:gd name="T71" fmla="*/ 225 h 321"/>
                    <a:gd name="T72" fmla="*/ 190 w 1268"/>
                    <a:gd name="T73" fmla="*/ 217 h 321"/>
                    <a:gd name="T74" fmla="*/ 219 w 1268"/>
                    <a:gd name="T75" fmla="*/ 232 h 321"/>
                    <a:gd name="T76" fmla="*/ 247 w 1268"/>
                    <a:gd name="T77" fmla="*/ 247 h 321"/>
                    <a:gd name="T78" fmla="*/ 208 w 1268"/>
                    <a:gd name="T79" fmla="*/ 207 h 321"/>
                    <a:gd name="T80" fmla="*/ 193 w 1268"/>
                    <a:gd name="T81" fmla="*/ 200 h 321"/>
                    <a:gd name="T82" fmla="*/ 197 w 1268"/>
                    <a:gd name="T83" fmla="*/ 181 h 321"/>
                    <a:gd name="T84" fmla="*/ 246 w 1268"/>
                    <a:gd name="T85" fmla="*/ 174 h 321"/>
                    <a:gd name="T86" fmla="*/ 365 w 1268"/>
                    <a:gd name="T87" fmla="*/ 186 h 321"/>
                    <a:gd name="T88" fmla="*/ 418 w 1268"/>
                    <a:gd name="T89" fmla="*/ 174 h 321"/>
                    <a:gd name="T90" fmla="*/ 322 w 1268"/>
                    <a:gd name="T91" fmla="*/ 169 h 321"/>
                    <a:gd name="T92" fmla="*/ 299 w 1268"/>
                    <a:gd name="T93" fmla="*/ 149 h 321"/>
                    <a:gd name="T94" fmla="*/ 378 w 1268"/>
                    <a:gd name="T95" fmla="*/ 137 h 321"/>
                    <a:gd name="T96" fmla="*/ 438 w 1268"/>
                    <a:gd name="T97" fmla="*/ 155 h 321"/>
                    <a:gd name="T98" fmla="*/ 478 w 1268"/>
                    <a:gd name="T99" fmla="*/ 124 h 321"/>
                    <a:gd name="T100" fmla="*/ 664 w 1268"/>
                    <a:gd name="T101" fmla="*/ 87 h 321"/>
                    <a:gd name="T102" fmla="*/ 589 w 1268"/>
                    <a:gd name="T103" fmla="*/ 110 h 321"/>
                    <a:gd name="T104" fmla="*/ 449 w 1268"/>
                    <a:gd name="T105" fmla="*/ 111 h 321"/>
                    <a:gd name="T106" fmla="*/ 312 w 1268"/>
                    <a:gd name="T107" fmla="*/ 116 h 321"/>
                    <a:gd name="T108" fmla="*/ 253 w 1268"/>
                    <a:gd name="T109" fmla="*/ 101 h 321"/>
                    <a:gd name="T110" fmla="*/ 219 w 1268"/>
                    <a:gd name="T111" fmla="*/ 80 h 321"/>
                    <a:gd name="T112" fmla="*/ 253 w 1268"/>
                    <a:gd name="T113" fmla="*/ 71 h 321"/>
                    <a:gd name="T114" fmla="*/ 446 w 1268"/>
                    <a:gd name="T115" fmla="*/ 47 h 321"/>
                    <a:gd name="T116" fmla="*/ 618 w 1268"/>
                    <a:gd name="T117" fmla="*/ 32 h 321"/>
                    <a:gd name="T118" fmla="*/ 674 w 1268"/>
                    <a:gd name="T119" fmla="*/ 20 h 321"/>
                    <a:gd name="T120" fmla="*/ 757 w 1268"/>
                    <a:gd name="T121" fmla="*/ 2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71" name="Freeform 418"/>
                <p:cNvSpPr>
                  <a:spLocks/>
                </p:cNvSpPr>
                <p:nvPr/>
              </p:nvSpPr>
              <p:spPr bwMode="auto">
                <a:xfrm>
                  <a:off x="553" y="1660"/>
                  <a:ext cx="51" cy="38"/>
                </a:xfrm>
                <a:custGeom>
                  <a:avLst/>
                  <a:gdLst>
                    <a:gd name="T0" fmla="*/ 0 w 160"/>
                    <a:gd name="T1" fmla="*/ 0 h 117"/>
                    <a:gd name="T2" fmla="*/ 1 w 160"/>
                    <a:gd name="T3" fmla="*/ 10 h 117"/>
                    <a:gd name="T4" fmla="*/ 4 w 160"/>
                    <a:gd name="T5" fmla="*/ 19 h 117"/>
                    <a:gd name="T6" fmla="*/ 9 w 160"/>
                    <a:gd name="T7" fmla="*/ 29 h 117"/>
                    <a:gd name="T8" fmla="*/ 15 w 160"/>
                    <a:gd name="T9" fmla="*/ 39 h 117"/>
                    <a:gd name="T10" fmla="*/ 22 w 160"/>
                    <a:gd name="T11" fmla="*/ 48 h 117"/>
                    <a:gd name="T12" fmla="*/ 31 w 160"/>
                    <a:gd name="T13" fmla="*/ 59 h 117"/>
                    <a:gd name="T14" fmla="*/ 41 w 160"/>
                    <a:gd name="T15" fmla="*/ 68 h 117"/>
                    <a:gd name="T16" fmla="*/ 51 w 160"/>
                    <a:gd name="T17" fmla="*/ 77 h 117"/>
                    <a:gd name="T18" fmla="*/ 62 w 160"/>
                    <a:gd name="T19" fmla="*/ 85 h 117"/>
                    <a:gd name="T20" fmla="*/ 73 w 160"/>
                    <a:gd name="T21" fmla="*/ 93 h 117"/>
                    <a:gd name="T22" fmla="*/ 84 w 160"/>
                    <a:gd name="T23" fmla="*/ 99 h 117"/>
                    <a:gd name="T24" fmla="*/ 95 w 160"/>
                    <a:gd name="T25" fmla="*/ 105 h 117"/>
                    <a:gd name="T26" fmla="*/ 106 w 160"/>
                    <a:gd name="T27" fmla="*/ 111 h 117"/>
                    <a:gd name="T28" fmla="*/ 116 w 160"/>
                    <a:gd name="T29" fmla="*/ 114 h 117"/>
                    <a:gd name="T30" fmla="*/ 124 w 160"/>
                    <a:gd name="T31" fmla="*/ 117 h 117"/>
                    <a:gd name="T32" fmla="*/ 133 w 160"/>
                    <a:gd name="T33" fmla="*/ 117 h 117"/>
                    <a:gd name="T34" fmla="*/ 139 w 160"/>
                    <a:gd name="T35" fmla="*/ 116 h 117"/>
                    <a:gd name="T36" fmla="*/ 146 w 160"/>
                    <a:gd name="T37" fmla="*/ 113 h 117"/>
                    <a:gd name="T38" fmla="*/ 153 w 160"/>
                    <a:gd name="T39" fmla="*/ 110 h 117"/>
                    <a:gd name="T40" fmla="*/ 160 w 160"/>
                    <a:gd name="T41" fmla="*/ 104 h 117"/>
                    <a:gd name="T42" fmla="*/ 150 w 160"/>
                    <a:gd name="T43" fmla="*/ 91 h 117"/>
                    <a:gd name="T44" fmla="*/ 141 w 160"/>
                    <a:gd name="T45" fmla="*/ 79 h 117"/>
                    <a:gd name="T46" fmla="*/ 138 w 160"/>
                    <a:gd name="T47" fmla="*/ 73 h 117"/>
                    <a:gd name="T48" fmla="*/ 135 w 160"/>
                    <a:gd name="T49" fmla="*/ 66 h 117"/>
                    <a:gd name="T50" fmla="*/ 133 w 160"/>
                    <a:gd name="T51" fmla="*/ 58 h 117"/>
                    <a:gd name="T52" fmla="*/ 133 w 160"/>
                    <a:gd name="T53" fmla="*/ 49 h 117"/>
                    <a:gd name="T54" fmla="*/ 127 w 160"/>
                    <a:gd name="T55" fmla="*/ 48 h 117"/>
                    <a:gd name="T56" fmla="*/ 118 w 160"/>
                    <a:gd name="T57" fmla="*/ 45 h 117"/>
                    <a:gd name="T58" fmla="*/ 108 w 160"/>
                    <a:gd name="T59" fmla="*/ 40 h 117"/>
                    <a:gd name="T60" fmla="*/ 97 w 160"/>
                    <a:gd name="T61" fmla="*/ 34 h 117"/>
                    <a:gd name="T62" fmla="*/ 87 w 160"/>
                    <a:gd name="T63" fmla="*/ 28 h 117"/>
                    <a:gd name="T64" fmla="*/ 77 w 160"/>
                    <a:gd name="T65" fmla="*/ 21 h 117"/>
                    <a:gd name="T66" fmla="*/ 74 w 160"/>
                    <a:gd name="T67" fmla="*/ 17 h 117"/>
                    <a:gd name="T68" fmla="*/ 71 w 160"/>
                    <a:gd name="T69" fmla="*/ 13 h 117"/>
                    <a:gd name="T70" fmla="*/ 68 w 160"/>
                    <a:gd name="T71" fmla="*/ 10 h 117"/>
                    <a:gd name="T72" fmla="*/ 66 w 160"/>
                    <a:gd name="T73" fmla="*/ 6 h 117"/>
                    <a:gd name="T74" fmla="*/ 60 w 160"/>
                    <a:gd name="T75" fmla="*/ 6 h 117"/>
                    <a:gd name="T76" fmla="*/ 52 w 160"/>
                    <a:gd name="T77" fmla="*/ 6 h 117"/>
                    <a:gd name="T78" fmla="*/ 43 w 160"/>
                    <a:gd name="T79" fmla="*/ 4 h 117"/>
                    <a:gd name="T80" fmla="*/ 33 w 160"/>
                    <a:gd name="T81" fmla="*/ 0 h 117"/>
                    <a:gd name="T82" fmla="*/ 0 w 160"/>
                    <a:gd name="T8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72" name="Freeform 419"/>
                <p:cNvSpPr>
                  <a:spLocks/>
                </p:cNvSpPr>
                <p:nvPr/>
              </p:nvSpPr>
              <p:spPr bwMode="auto">
                <a:xfrm>
                  <a:off x="527" y="1592"/>
                  <a:ext cx="26" cy="46"/>
                </a:xfrm>
                <a:custGeom>
                  <a:avLst/>
                  <a:gdLst>
                    <a:gd name="T0" fmla="*/ 40 w 80"/>
                    <a:gd name="T1" fmla="*/ 123 h 141"/>
                    <a:gd name="T2" fmla="*/ 80 w 80"/>
                    <a:gd name="T3" fmla="*/ 36 h 141"/>
                    <a:gd name="T4" fmla="*/ 80 w 80"/>
                    <a:gd name="T5" fmla="*/ 18 h 141"/>
                    <a:gd name="T6" fmla="*/ 68 w 80"/>
                    <a:gd name="T7" fmla="*/ 17 h 141"/>
                    <a:gd name="T8" fmla="*/ 59 w 80"/>
                    <a:gd name="T9" fmla="*/ 16 h 141"/>
                    <a:gd name="T10" fmla="*/ 53 w 80"/>
                    <a:gd name="T11" fmla="*/ 14 h 141"/>
                    <a:gd name="T12" fmla="*/ 47 w 80"/>
                    <a:gd name="T13" fmla="*/ 11 h 141"/>
                    <a:gd name="T14" fmla="*/ 44 w 80"/>
                    <a:gd name="T15" fmla="*/ 8 h 141"/>
                    <a:gd name="T16" fmla="*/ 42 w 80"/>
                    <a:gd name="T17" fmla="*/ 5 h 141"/>
                    <a:gd name="T18" fmla="*/ 41 w 80"/>
                    <a:gd name="T19" fmla="*/ 2 h 141"/>
                    <a:gd name="T20" fmla="*/ 40 w 80"/>
                    <a:gd name="T21" fmla="*/ 0 h 141"/>
                    <a:gd name="T22" fmla="*/ 0 w 80"/>
                    <a:gd name="T23" fmla="*/ 0 h 141"/>
                    <a:gd name="T24" fmla="*/ 0 w 80"/>
                    <a:gd name="T25" fmla="*/ 23 h 141"/>
                    <a:gd name="T26" fmla="*/ 0 w 80"/>
                    <a:gd name="T27" fmla="*/ 40 h 141"/>
                    <a:gd name="T28" fmla="*/ 0 w 80"/>
                    <a:gd name="T29" fmla="*/ 52 h 141"/>
                    <a:gd name="T30" fmla="*/ 0 w 80"/>
                    <a:gd name="T31" fmla="*/ 61 h 141"/>
                    <a:gd name="T32" fmla="*/ 1 w 80"/>
                    <a:gd name="T33" fmla="*/ 69 h 141"/>
                    <a:gd name="T34" fmla="*/ 3 w 80"/>
                    <a:gd name="T35" fmla="*/ 78 h 141"/>
                    <a:gd name="T36" fmla="*/ 7 w 80"/>
                    <a:gd name="T37" fmla="*/ 88 h 141"/>
                    <a:gd name="T38" fmla="*/ 11 w 80"/>
                    <a:gd name="T39" fmla="*/ 99 h 141"/>
                    <a:gd name="T40" fmla="*/ 20 w 80"/>
                    <a:gd name="T41" fmla="*/ 121 h 141"/>
                    <a:gd name="T42" fmla="*/ 27 w 80"/>
                    <a:gd name="T43" fmla="*/ 141 h 141"/>
                    <a:gd name="T44" fmla="*/ 31 w 80"/>
                    <a:gd name="T45" fmla="*/ 135 h 141"/>
                    <a:gd name="T46" fmla="*/ 33 w 80"/>
                    <a:gd name="T47" fmla="*/ 129 h 141"/>
                    <a:gd name="T48" fmla="*/ 34 w 80"/>
                    <a:gd name="T49" fmla="*/ 127 h 141"/>
                    <a:gd name="T50" fmla="*/ 36 w 80"/>
                    <a:gd name="T51" fmla="*/ 125 h 141"/>
                    <a:gd name="T52" fmla="*/ 38 w 80"/>
                    <a:gd name="T53" fmla="*/ 123 h 141"/>
                    <a:gd name="T54" fmla="*/ 40 w 80"/>
                    <a:gd name="T55" fmla="*/ 1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73" name="Freeform 420"/>
                <p:cNvSpPr>
                  <a:spLocks/>
                </p:cNvSpPr>
                <p:nvPr/>
              </p:nvSpPr>
              <p:spPr bwMode="auto">
                <a:xfrm>
                  <a:off x="1379" y="1383"/>
                  <a:ext cx="83" cy="41"/>
                </a:xfrm>
                <a:custGeom>
                  <a:avLst/>
                  <a:gdLst>
                    <a:gd name="T0" fmla="*/ 0 w 259"/>
                    <a:gd name="T1" fmla="*/ 93 h 124"/>
                    <a:gd name="T2" fmla="*/ 0 w 259"/>
                    <a:gd name="T3" fmla="*/ 96 h 124"/>
                    <a:gd name="T4" fmla="*/ 2 w 259"/>
                    <a:gd name="T5" fmla="*/ 100 h 124"/>
                    <a:gd name="T6" fmla="*/ 4 w 259"/>
                    <a:gd name="T7" fmla="*/ 103 h 124"/>
                    <a:gd name="T8" fmla="*/ 6 w 259"/>
                    <a:gd name="T9" fmla="*/ 106 h 124"/>
                    <a:gd name="T10" fmla="*/ 14 w 259"/>
                    <a:gd name="T11" fmla="*/ 111 h 124"/>
                    <a:gd name="T12" fmla="*/ 23 w 259"/>
                    <a:gd name="T13" fmla="*/ 115 h 124"/>
                    <a:gd name="T14" fmla="*/ 31 w 259"/>
                    <a:gd name="T15" fmla="*/ 120 h 124"/>
                    <a:gd name="T16" fmla="*/ 41 w 259"/>
                    <a:gd name="T17" fmla="*/ 122 h 124"/>
                    <a:gd name="T18" fmla="*/ 51 w 259"/>
                    <a:gd name="T19" fmla="*/ 124 h 124"/>
                    <a:gd name="T20" fmla="*/ 60 w 259"/>
                    <a:gd name="T21" fmla="*/ 124 h 124"/>
                    <a:gd name="T22" fmla="*/ 68 w 259"/>
                    <a:gd name="T23" fmla="*/ 124 h 124"/>
                    <a:gd name="T24" fmla="*/ 75 w 259"/>
                    <a:gd name="T25" fmla="*/ 123 h 124"/>
                    <a:gd name="T26" fmla="*/ 81 w 259"/>
                    <a:gd name="T27" fmla="*/ 122 h 124"/>
                    <a:gd name="T28" fmla="*/ 87 w 259"/>
                    <a:gd name="T29" fmla="*/ 120 h 124"/>
                    <a:gd name="T30" fmla="*/ 97 w 259"/>
                    <a:gd name="T31" fmla="*/ 114 h 124"/>
                    <a:gd name="T32" fmla="*/ 106 w 259"/>
                    <a:gd name="T33" fmla="*/ 108 h 124"/>
                    <a:gd name="T34" fmla="*/ 115 w 259"/>
                    <a:gd name="T35" fmla="*/ 103 h 124"/>
                    <a:gd name="T36" fmla="*/ 125 w 259"/>
                    <a:gd name="T37" fmla="*/ 98 h 124"/>
                    <a:gd name="T38" fmla="*/ 130 w 259"/>
                    <a:gd name="T39" fmla="*/ 96 h 124"/>
                    <a:gd name="T40" fmla="*/ 137 w 259"/>
                    <a:gd name="T41" fmla="*/ 94 h 124"/>
                    <a:gd name="T42" fmla="*/ 145 w 259"/>
                    <a:gd name="T43" fmla="*/ 93 h 124"/>
                    <a:gd name="T44" fmla="*/ 152 w 259"/>
                    <a:gd name="T45" fmla="*/ 93 h 124"/>
                    <a:gd name="T46" fmla="*/ 162 w 259"/>
                    <a:gd name="T47" fmla="*/ 94 h 124"/>
                    <a:gd name="T48" fmla="*/ 171 w 259"/>
                    <a:gd name="T49" fmla="*/ 96 h 124"/>
                    <a:gd name="T50" fmla="*/ 180 w 259"/>
                    <a:gd name="T51" fmla="*/ 99 h 124"/>
                    <a:gd name="T52" fmla="*/ 188 w 259"/>
                    <a:gd name="T53" fmla="*/ 103 h 124"/>
                    <a:gd name="T54" fmla="*/ 204 w 259"/>
                    <a:gd name="T55" fmla="*/ 111 h 124"/>
                    <a:gd name="T56" fmla="*/ 219 w 259"/>
                    <a:gd name="T57" fmla="*/ 117 h 124"/>
                    <a:gd name="T58" fmla="*/ 259 w 259"/>
                    <a:gd name="T59" fmla="*/ 117 h 124"/>
                    <a:gd name="T60" fmla="*/ 259 w 259"/>
                    <a:gd name="T61" fmla="*/ 99 h 124"/>
                    <a:gd name="T62" fmla="*/ 252 w 259"/>
                    <a:gd name="T63" fmla="*/ 98 h 124"/>
                    <a:gd name="T64" fmla="*/ 244 w 259"/>
                    <a:gd name="T65" fmla="*/ 96 h 124"/>
                    <a:gd name="T66" fmla="*/ 236 w 259"/>
                    <a:gd name="T67" fmla="*/ 94 h 124"/>
                    <a:gd name="T68" fmla="*/ 226 w 259"/>
                    <a:gd name="T69" fmla="*/ 93 h 124"/>
                    <a:gd name="T70" fmla="*/ 230 w 259"/>
                    <a:gd name="T71" fmla="*/ 85 h 124"/>
                    <a:gd name="T72" fmla="*/ 236 w 259"/>
                    <a:gd name="T73" fmla="*/ 79 h 124"/>
                    <a:gd name="T74" fmla="*/ 240 w 259"/>
                    <a:gd name="T75" fmla="*/ 74 h 124"/>
                    <a:gd name="T76" fmla="*/ 246 w 259"/>
                    <a:gd name="T77" fmla="*/ 69 h 124"/>
                    <a:gd name="T78" fmla="*/ 238 w 259"/>
                    <a:gd name="T79" fmla="*/ 61 h 124"/>
                    <a:gd name="T80" fmla="*/ 230 w 259"/>
                    <a:gd name="T81" fmla="*/ 56 h 124"/>
                    <a:gd name="T82" fmla="*/ 222 w 259"/>
                    <a:gd name="T83" fmla="*/ 50 h 124"/>
                    <a:gd name="T84" fmla="*/ 214 w 259"/>
                    <a:gd name="T85" fmla="*/ 46 h 124"/>
                    <a:gd name="T86" fmla="*/ 197 w 259"/>
                    <a:gd name="T87" fmla="*/ 37 h 124"/>
                    <a:gd name="T88" fmla="*/ 182 w 259"/>
                    <a:gd name="T89" fmla="*/ 30 h 124"/>
                    <a:gd name="T90" fmla="*/ 166 w 259"/>
                    <a:gd name="T91" fmla="*/ 23 h 124"/>
                    <a:gd name="T92" fmla="*/ 153 w 259"/>
                    <a:gd name="T93" fmla="*/ 17 h 124"/>
                    <a:gd name="T94" fmla="*/ 147 w 259"/>
                    <a:gd name="T95" fmla="*/ 13 h 124"/>
                    <a:gd name="T96" fmla="*/ 141 w 259"/>
                    <a:gd name="T97" fmla="*/ 10 h 124"/>
                    <a:gd name="T98" fmla="*/ 137 w 259"/>
                    <a:gd name="T99" fmla="*/ 5 h 124"/>
                    <a:gd name="T100" fmla="*/ 132 w 259"/>
                    <a:gd name="T101" fmla="*/ 0 h 124"/>
                    <a:gd name="T102" fmla="*/ 124 w 259"/>
                    <a:gd name="T103" fmla="*/ 3 h 124"/>
                    <a:gd name="T104" fmla="*/ 114 w 259"/>
                    <a:gd name="T105" fmla="*/ 7 h 124"/>
                    <a:gd name="T106" fmla="*/ 105 w 259"/>
                    <a:gd name="T107" fmla="*/ 12 h 124"/>
                    <a:gd name="T108" fmla="*/ 95 w 259"/>
                    <a:gd name="T109" fmla="*/ 17 h 124"/>
                    <a:gd name="T110" fmla="*/ 75 w 259"/>
                    <a:gd name="T111" fmla="*/ 29 h 124"/>
                    <a:gd name="T112" fmla="*/ 57 w 259"/>
                    <a:gd name="T113" fmla="*/ 42 h 124"/>
                    <a:gd name="T114" fmla="*/ 38 w 259"/>
                    <a:gd name="T115" fmla="*/ 56 h 124"/>
                    <a:gd name="T116" fmla="*/ 23 w 259"/>
                    <a:gd name="T117" fmla="*/ 70 h 124"/>
                    <a:gd name="T118" fmla="*/ 9 w 259"/>
                    <a:gd name="T119" fmla="*/ 83 h 124"/>
                    <a:gd name="T120" fmla="*/ 0 w 259"/>
                    <a:gd name="T121" fmla="*/ 9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74" name="Freeform 421"/>
                <p:cNvSpPr>
                  <a:spLocks/>
                </p:cNvSpPr>
                <p:nvPr/>
              </p:nvSpPr>
              <p:spPr bwMode="auto">
                <a:xfrm>
                  <a:off x="1509" y="1389"/>
                  <a:ext cx="38" cy="19"/>
                </a:xfrm>
                <a:custGeom>
                  <a:avLst/>
                  <a:gdLst>
                    <a:gd name="T0" fmla="*/ 0 w 119"/>
                    <a:gd name="T1" fmla="*/ 32 h 57"/>
                    <a:gd name="T2" fmla="*/ 7 w 119"/>
                    <a:gd name="T3" fmla="*/ 35 h 57"/>
                    <a:gd name="T4" fmla="*/ 14 w 119"/>
                    <a:gd name="T5" fmla="*/ 38 h 57"/>
                    <a:gd name="T6" fmla="*/ 20 w 119"/>
                    <a:gd name="T7" fmla="*/ 42 h 57"/>
                    <a:gd name="T8" fmla="*/ 26 w 119"/>
                    <a:gd name="T9" fmla="*/ 47 h 57"/>
                    <a:gd name="T10" fmla="*/ 32 w 119"/>
                    <a:gd name="T11" fmla="*/ 51 h 57"/>
                    <a:gd name="T12" fmla="*/ 36 w 119"/>
                    <a:gd name="T13" fmla="*/ 54 h 57"/>
                    <a:gd name="T14" fmla="*/ 41 w 119"/>
                    <a:gd name="T15" fmla="*/ 56 h 57"/>
                    <a:gd name="T16" fmla="*/ 47 w 119"/>
                    <a:gd name="T17" fmla="*/ 57 h 57"/>
                    <a:gd name="T18" fmla="*/ 55 w 119"/>
                    <a:gd name="T19" fmla="*/ 57 h 57"/>
                    <a:gd name="T20" fmla="*/ 62 w 119"/>
                    <a:gd name="T21" fmla="*/ 56 h 57"/>
                    <a:gd name="T22" fmla="*/ 70 w 119"/>
                    <a:gd name="T23" fmla="*/ 55 h 57"/>
                    <a:gd name="T24" fmla="*/ 77 w 119"/>
                    <a:gd name="T25" fmla="*/ 53 h 57"/>
                    <a:gd name="T26" fmla="*/ 83 w 119"/>
                    <a:gd name="T27" fmla="*/ 50 h 57"/>
                    <a:gd name="T28" fmla="*/ 89 w 119"/>
                    <a:gd name="T29" fmla="*/ 48 h 57"/>
                    <a:gd name="T30" fmla="*/ 93 w 119"/>
                    <a:gd name="T31" fmla="*/ 44 h 57"/>
                    <a:gd name="T32" fmla="*/ 97 w 119"/>
                    <a:gd name="T33" fmla="*/ 40 h 57"/>
                    <a:gd name="T34" fmla="*/ 106 w 119"/>
                    <a:gd name="T35" fmla="*/ 32 h 57"/>
                    <a:gd name="T36" fmla="*/ 112 w 119"/>
                    <a:gd name="T37" fmla="*/ 23 h 57"/>
                    <a:gd name="T38" fmla="*/ 116 w 119"/>
                    <a:gd name="T39" fmla="*/ 13 h 57"/>
                    <a:gd name="T40" fmla="*/ 119 w 119"/>
                    <a:gd name="T41" fmla="*/ 1 h 57"/>
                    <a:gd name="T42" fmla="*/ 101 w 119"/>
                    <a:gd name="T43" fmla="*/ 0 h 57"/>
                    <a:gd name="T44" fmla="*/ 82 w 119"/>
                    <a:gd name="T45" fmla="*/ 0 h 57"/>
                    <a:gd name="T46" fmla="*/ 63 w 119"/>
                    <a:gd name="T47" fmla="*/ 2 h 57"/>
                    <a:gd name="T48" fmla="*/ 45 w 119"/>
                    <a:gd name="T49" fmla="*/ 5 h 57"/>
                    <a:gd name="T50" fmla="*/ 36 w 119"/>
                    <a:gd name="T51" fmla="*/ 7 h 57"/>
                    <a:gd name="T52" fmla="*/ 28 w 119"/>
                    <a:gd name="T53" fmla="*/ 10 h 57"/>
                    <a:gd name="T54" fmla="*/ 22 w 119"/>
                    <a:gd name="T55" fmla="*/ 13 h 57"/>
                    <a:gd name="T56" fmla="*/ 15 w 119"/>
                    <a:gd name="T57" fmla="*/ 16 h 57"/>
                    <a:gd name="T58" fmla="*/ 10 w 119"/>
                    <a:gd name="T59" fmla="*/ 19 h 57"/>
                    <a:gd name="T60" fmla="*/ 5 w 119"/>
                    <a:gd name="T61" fmla="*/ 23 h 57"/>
                    <a:gd name="T62" fmla="*/ 2 w 119"/>
                    <a:gd name="T63" fmla="*/ 27 h 57"/>
                    <a:gd name="T64" fmla="*/ 0 w 119"/>
                    <a:gd name="T65"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75" name="Freeform 422"/>
                <p:cNvSpPr>
                  <a:spLocks/>
                </p:cNvSpPr>
                <p:nvPr/>
              </p:nvSpPr>
              <p:spPr bwMode="auto">
                <a:xfrm>
                  <a:off x="1554" y="1335"/>
                  <a:ext cx="34" cy="17"/>
                </a:xfrm>
                <a:custGeom>
                  <a:avLst/>
                  <a:gdLst>
                    <a:gd name="T0" fmla="*/ 0 w 107"/>
                    <a:gd name="T1" fmla="*/ 50 h 52"/>
                    <a:gd name="T2" fmla="*/ 6 w 107"/>
                    <a:gd name="T3" fmla="*/ 51 h 52"/>
                    <a:gd name="T4" fmla="*/ 9 w 107"/>
                    <a:gd name="T5" fmla="*/ 52 h 52"/>
                    <a:gd name="T6" fmla="*/ 13 w 107"/>
                    <a:gd name="T7" fmla="*/ 52 h 52"/>
                    <a:gd name="T8" fmla="*/ 17 w 107"/>
                    <a:gd name="T9" fmla="*/ 52 h 52"/>
                    <a:gd name="T10" fmla="*/ 24 w 107"/>
                    <a:gd name="T11" fmla="*/ 50 h 52"/>
                    <a:gd name="T12" fmla="*/ 34 w 107"/>
                    <a:gd name="T13" fmla="*/ 50 h 52"/>
                    <a:gd name="T14" fmla="*/ 43 w 107"/>
                    <a:gd name="T15" fmla="*/ 49 h 52"/>
                    <a:gd name="T16" fmla="*/ 53 w 107"/>
                    <a:gd name="T17" fmla="*/ 48 h 52"/>
                    <a:gd name="T18" fmla="*/ 62 w 107"/>
                    <a:gd name="T19" fmla="*/ 47 h 52"/>
                    <a:gd name="T20" fmla="*/ 70 w 107"/>
                    <a:gd name="T21" fmla="*/ 43 h 52"/>
                    <a:gd name="T22" fmla="*/ 79 w 107"/>
                    <a:gd name="T23" fmla="*/ 40 h 52"/>
                    <a:gd name="T24" fmla="*/ 88 w 107"/>
                    <a:gd name="T25" fmla="*/ 36 h 52"/>
                    <a:gd name="T26" fmla="*/ 97 w 107"/>
                    <a:gd name="T27" fmla="*/ 31 h 52"/>
                    <a:gd name="T28" fmla="*/ 107 w 107"/>
                    <a:gd name="T29" fmla="*/ 24 h 52"/>
                    <a:gd name="T30" fmla="*/ 107 w 107"/>
                    <a:gd name="T31" fmla="*/ 0 h 52"/>
                    <a:gd name="T32" fmla="*/ 98 w 107"/>
                    <a:gd name="T33" fmla="*/ 1 h 52"/>
                    <a:gd name="T34" fmla="*/ 86 w 107"/>
                    <a:gd name="T35" fmla="*/ 3 h 52"/>
                    <a:gd name="T36" fmla="*/ 72 w 107"/>
                    <a:gd name="T37" fmla="*/ 7 h 52"/>
                    <a:gd name="T38" fmla="*/ 56 w 107"/>
                    <a:gd name="T39" fmla="*/ 13 h 52"/>
                    <a:gd name="T40" fmla="*/ 41 w 107"/>
                    <a:gd name="T41" fmla="*/ 20 h 52"/>
                    <a:gd name="T42" fmla="*/ 25 w 107"/>
                    <a:gd name="T43" fmla="*/ 28 h 52"/>
                    <a:gd name="T44" fmla="*/ 19 w 107"/>
                    <a:gd name="T45" fmla="*/ 33 h 52"/>
                    <a:gd name="T46" fmla="*/ 12 w 107"/>
                    <a:gd name="T47" fmla="*/ 38 h 52"/>
                    <a:gd name="T48" fmla="*/ 6 w 107"/>
                    <a:gd name="T49" fmla="*/ 43 h 52"/>
                    <a:gd name="T50" fmla="*/ 0 w 107"/>
                    <a:gd name="T51"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76" name="Freeform 423"/>
                <p:cNvSpPr>
                  <a:spLocks/>
                </p:cNvSpPr>
                <p:nvPr/>
              </p:nvSpPr>
              <p:spPr bwMode="auto">
                <a:xfrm>
                  <a:off x="1381" y="1244"/>
                  <a:ext cx="79" cy="32"/>
                </a:xfrm>
                <a:custGeom>
                  <a:avLst/>
                  <a:gdLst>
                    <a:gd name="T0" fmla="*/ 27 w 246"/>
                    <a:gd name="T1" fmla="*/ 99 h 99"/>
                    <a:gd name="T2" fmla="*/ 22 w 246"/>
                    <a:gd name="T3" fmla="*/ 97 h 99"/>
                    <a:gd name="T4" fmla="*/ 17 w 246"/>
                    <a:gd name="T5" fmla="*/ 96 h 99"/>
                    <a:gd name="T6" fmla="*/ 12 w 246"/>
                    <a:gd name="T7" fmla="*/ 93 h 99"/>
                    <a:gd name="T8" fmla="*/ 9 w 246"/>
                    <a:gd name="T9" fmla="*/ 90 h 99"/>
                    <a:gd name="T10" fmla="*/ 6 w 246"/>
                    <a:gd name="T11" fmla="*/ 86 h 99"/>
                    <a:gd name="T12" fmla="*/ 2 w 246"/>
                    <a:gd name="T13" fmla="*/ 82 h 99"/>
                    <a:gd name="T14" fmla="*/ 1 w 246"/>
                    <a:gd name="T15" fmla="*/ 78 h 99"/>
                    <a:gd name="T16" fmla="*/ 0 w 246"/>
                    <a:gd name="T17" fmla="*/ 73 h 99"/>
                    <a:gd name="T18" fmla="*/ 0 w 246"/>
                    <a:gd name="T19" fmla="*/ 69 h 99"/>
                    <a:gd name="T20" fmla="*/ 1 w 246"/>
                    <a:gd name="T21" fmla="*/ 65 h 99"/>
                    <a:gd name="T22" fmla="*/ 3 w 246"/>
                    <a:gd name="T23" fmla="*/ 60 h 99"/>
                    <a:gd name="T24" fmla="*/ 5 w 246"/>
                    <a:gd name="T25" fmla="*/ 56 h 99"/>
                    <a:gd name="T26" fmla="*/ 10 w 246"/>
                    <a:gd name="T27" fmla="*/ 49 h 99"/>
                    <a:gd name="T28" fmla="*/ 18 w 246"/>
                    <a:gd name="T29" fmla="*/ 41 h 99"/>
                    <a:gd name="T30" fmla="*/ 25 w 246"/>
                    <a:gd name="T31" fmla="*/ 34 h 99"/>
                    <a:gd name="T32" fmla="*/ 35 w 246"/>
                    <a:gd name="T33" fmla="*/ 28 h 99"/>
                    <a:gd name="T34" fmla="*/ 46 w 246"/>
                    <a:gd name="T35" fmla="*/ 23 h 99"/>
                    <a:gd name="T36" fmla="*/ 57 w 246"/>
                    <a:gd name="T37" fmla="*/ 18 h 99"/>
                    <a:gd name="T38" fmla="*/ 69 w 246"/>
                    <a:gd name="T39" fmla="*/ 14 h 99"/>
                    <a:gd name="T40" fmla="*/ 81 w 246"/>
                    <a:gd name="T41" fmla="*/ 10 h 99"/>
                    <a:gd name="T42" fmla="*/ 92 w 246"/>
                    <a:gd name="T43" fmla="*/ 7 h 99"/>
                    <a:gd name="T44" fmla="*/ 104 w 246"/>
                    <a:gd name="T45" fmla="*/ 4 h 99"/>
                    <a:gd name="T46" fmla="*/ 124 w 246"/>
                    <a:gd name="T47" fmla="*/ 1 h 99"/>
                    <a:gd name="T48" fmla="*/ 140 w 246"/>
                    <a:gd name="T49" fmla="*/ 0 h 99"/>
                    <a:gd name="T50" fmla="*/ 168 w 246"/>
                    <a:gd name="T51" fmla="*/ 0 h 99"/>
                    <a:gd name="T52" fmla="*/ 193 w 246"/>
                    <a:gd name="T53" fmla="*/ 1 h 99"/>
                    <a:gd name="T54" fmla="*/ 219 w 246"/>
                    <a:gd name="T55" fmla="*/ 2 h 99"/>
                    <a:gd name="T56" fmla="*/ 246 w 246"/>
                    <a:gd name="T57" fmla="*/ 6 h 99"/>
                    <a:gd name="T58" fmla="*/ 244 w 246"/>
                    <a:gd name="T59" fmla="*/ 11 h 99"/>
                    <a:gd name="T60" fmla="*/ 241 w 246"/>
                    <a:gd name="T61" fmla="*/ 15 h 99"/>
                    <a:gd name="T62" fmla="*/ 236 w 246"/>
                    <a:gd name="T63" fmla="*/ 20 h 99"/>
                    <a:gd name="T64" fmla="*/ 231 w 246"/>
                    <a:gd name="T65" fmla="*/ 26 h 99"/>
                    <a:gd name="T66" fmla="*/ 215 w 246"/>
                    <a:gd name="T67" fmla="*/ 36 h 99"/>
                    <a:gd name="T68" fmla="*/ 199 w 246"/>
                    <a:gd name="T69" fmla="*/ 46 h 99"/>
                    <a:gd name="T70" fmla="*/ 180 w 246"/>
                    <a:gd name="T71" fmla="*/ 55 h 99"/>
                    <a:gd name="T72" fmla="*/ 162 w 246"/>
                    <a:gd name="T73" fmla="*/ 61 h 99"/>
                    <a:gd name="T74" fmla="*/ 152 w 246"/>
                    <a:gd name="T75" fmla="*/ 64 h 99"/>
                    <a:gd name="T76" fmla="*/ 143 w 246"/>
                    <a:gd name="T77" fmla="*/ 66 h 99"/>
                    <a:gd name="T78" fmla="*/ 134 w 246"/>
                    <a:gd name="T79" fmla="*/ 67 h 99"/>
                    <a:gd name="T80" fmla="*/ 126 w 246"/>
                    <a:gd name="T81" fmla="*/ 67 h 99"/>
                    <a:gd name="T82" fmla="*/ 120 w 246"/>
                    <a:gd name="T83" fmla="*/ 67 h 99"/>
                    <a:gd name="T84" fmla="*/ 110 w 246"/>
                    <a:gd name="T85" fmla="*/ 67 h 99"/>
                    <a:gd name="T86" fmla="*/ 100 w 246"/>
                    <a:gd name="T87" fmla="*/ 67 h 99"/>
                    <a:gd name="T88" fmla="*/ 93 w 246"/>
                    <a:gd name="T89" fmla="*/ 67 h 99"/>
                    <a:gd name="T90" fmla="*/ 88 w 246"/>
                    <a:gd name="T91" fmla="*/ 69 h 99"/>
                    <a:gd name="T92" fmla="*/ 80 w 246"/>
                    <a:gd name="T93" fmla="*/ 72 h 99"/>
                    <a:gd name="T94" fmla="*/ 72 w 246"/>
                    <a:gd name="T95" fmla="*/ 77 h 99"/>
                    <a:gd name="T96" fmla="*/ 63 w 246"/>
                    <a:gd name="T97" fmla="*/ 83 h 99"/>
                    <a:gd name="T98" fmla="*/ 53 w 246"/>
                    <a:gd name="T99" fmla="*/ 88 h 99"/>
                    <a:gd name="T100" fmla="*/ 44 w 246"/>
                    <a:gd name="T101" fmla="*/ 93 h 99"/>
                    <a:gd name="T102" fmla="*/ 35 w 246"/>
                    <a:gd name="T103" fmla="*/ 96 h 99"/>
                    <a:gd name="T104" fmla="*/ 27 w 246"/>
                    <a:gd name="T10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77" name="Freeform 424"/>
                <p:cNvSpPr>
                  <a:spLocks/>
                </p:cNvSpPr>
                <p:nvPr/>
              </p:nvSpPr>
              <p:spPr bwMode="auto">
                <a:xfrm>
                  <a:off x="1294" y="1248"/>
                  <a:ext cx="76" cy="40"/>
                </a:xfrm>
                <a:custGeom>
                  <a:avLst/>
                  <a:gdLst>
                    <a:gd name="T0" fmla="*/ 33 w 233"/>
                    <a:gd name="T1" fmla="*/ 88 h 123"/>
                    <a:gd name="T2" fmla="*/ 10 w 233"/>
                    <a:gd name="T3" fmla="*/ 78 h 123"/>
                    <a:gd name="T4" fmla="*/ 0 w 233"/>
                    <a:gd name="T5" fmla="*/ 55 h 123"/>
                    <a:gd name="T6" fmla="*/ 20 w 233"/>
                    <a:gd name="T7" fmla="*/ 37 h 123"/>
                    <a:gd name="T8" fmla="*/ 40 w 233"/>
                    <a:gd name="T9" fmla="*/ 37 h 123"/>
                    <a:gd name="T10" fmla="*/ 61 w 233"/>
                    <a:gd name="T11" fmla="*/ 37 h 123"/>
                    <a:gd name="T12" fmla="*/ 72 w 233"/>
                    <a:gd name="T13" fmla="*/ 36 h 123"/>
                    <a:gd name="T14" fmla="*/ 83 w 233"/>
                    <a:gd name="T15" fmla="*/ 33 h 123"/>
                    <a:gd name="T16" fmla="*/ 104 w 233"/>
                    <a:gd name="T17" fmla="*/ 23 h 123"/>
                    <a:gd name="T18" fmla="*/ 123 w 233"/>
                    <a:gd name="T19" fmla="*/ 11 h 123"/>
                    <a:gd name="T20" fmla="*/ 146 w 233"/>
                    <a:gd name="T21" fmla="*/ 0 h 123"/>
                    <a:gd name="T22" fmla="*/ 161 w 233"/>
                    <a:gd name="T23" fmla="*/ 8 h 123"/>
                    <a:gd name="T24" fmla="*/ 181 w 233"/>
                    <a:gd name="T25" fmla="*/ 12 h 123"/>
                    <a:gd name="T26" fmla="*/ 190 w 233"/>
                    <a:gd name="T27" fmla="*/ 10 h 123"/>
                    <a:gd name="T28" fmla="*/ 201 w 233"/>
                    <a:gd name="T29" fmla="*/ 6 h 123"/>
                    <a:gd name="T30" fmla="*/ 213 w 233"/>
                    <a:gd name="T31" fmla="*/ 0 h 123"/>
                    <a:gd name="T32" fmla="*/ 232 w 233"/>
                    <a:gd name="T33" fmla="*/ 6 h 123"/>
                    <a:gd name="T34" fmla="*/ 228 w 233"/>
                    <a:gd name="T35" fmla="*/ 18 h 123"/>
                    <a:gd name="T36" fmla="*/ 219 w 233"/>
                    <a:gd name="T37" fmla="*/ 25 h 123"/>
                    <a:gd name="T38" fmla="*/ 207 w 233"/>
                    <a:gd name="T39" fmla="*/ 30 h 123"/>
                    <a:gd name="T40" fmla="*/ 201 w 233"/>
                    <a:gd name="T41" fmla="*/ 43 h 123"/>
                    <a:gd name="T42" fmla="*/ 206 w 233"/>
                    <a:gd name="T43" fmla="*/ 62 h 123"/>
                    <a:gd name="T44" fmla="*/ 185 w 233"/>
                    <a:gd name="T45" fmla="*/ 85 h 123"/>
                    <a:gd name="T46" fmla="*/ 157 w 233"/>
                    <a:gd name="T47" fmla="*/ 96 h 123"/>
                    <a:gd name="T48" fmla="*/ 139 w 233"/>
                    <a:gd name="T49" fmla="*/ 98 h 123"/>
                    <a:gd name="T50" fmla="*/ 116 w 233"/>
                    <a:gd name="T51" fmla="*/ 100 h 123"/>
                    <a:gd name="T52" fmla="*/ 96 w 233"/>
                    <a:gd name="T53" fmla="*/ 106 h 123"/>
                    <a:gd name="T54" fmla="*/ 82 w 233"/>
                    <a:gd name="T55" fmla="*/ 115 h 123"/>
                    <a:gd name="T56" fmla="*/ 67 w 233"/>
                    <a:gd name="T57" fmla="*/ 122 h 123"/>
                    <a:gd name="T58" fmla="*/ 58 w 233"/>
                    <a:gd name="T59" fmla="*/ 122 h 123"/>
                    <a:gd name="T60" fmla="*/ 53 w 233"/>
                    <a:gd name="T61" fmla="*/ 115 h 123"/>
                    <a:gd name="T62" fmla="*/ 48 w 233"/>
                    <a:gd name="T63"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78" name="Freeform 425"/>
                <p:cNvSpPr>
                  <a:spLocks/>
                </p:cNvSpPr>
                <p:nvPr/>
              </p:nvSpPr>
              <p:spPr bwMode="auto">
                <a:xfrm>
                  <a:off x="983" y="1236"/>
                  <a:ext cx="157" cy="56"/>
                </a:xfrm>
                <a:custGeom>
                  <a:avLst/>
                  <a:gdLst>
                    <a:gd name="T0" fmla="*/ 0 w 484"/>
                    <a:gd name="T1" fmla="*/ 147 h 172"/>
                    <a:gd name="T2" fmla="*/ 3 w 484"/>
                    <a:gd name="T3" fmla="*/ 156 h 172"/>
                    <a:gd name="T4" fmla="*/ 9 w 484"/>
                    <a:gd name="T5" fmla="*/ 162 h 172"/>
                    <a:gd name="T6" fmla="*/ 17 w 484"/>
                    <a:gd name="T7" fmla="*/ 167 h 172"/>
                    <a:gd name="T8" fmla="*/ 31 w 484"/>
                    <a:gd name="T9" fmla="*/ 170 h 172"/>
                    <a:gd name="T10" fmla="*/ 51 w 484"/>
                    <a:gd name="T11" fmla="*/ 172 h 172"/>
                    <a:gd name="T12" fmla="*/ 73 w 484"/>
                    <a:gd name="T13" fmla="*/ 172 h 172"/>
                    <a:gd name="T14" fmla="*/ 99 w 484"/>
                    <a:gd name="T15" fmla="*/ 167 h 172"/>
                    <a:gd name="T16" fmla="*/ 139 w 484"/>
                    <a:gd name="T17" fmla="*/ 156 h 172"/>
                    <a:gd name="T18" fmla="*/ 189 w 484"/>
                    <a:gd name="T19" fmla="*/ 135 h 172"/>
                    <a:gd name="T20" fmla="*/ 240 w 484"/>
                    <a:gd name="T21" fmla="*/ 113 h 172"/>
                    <a:gd name="T22" fmla="*/ 287 w 484"/>
                    <a:gd name="T23" fmla="*/ 100 h 172"/>
                    <a:gd name="T24" fmla="*/ 350 w 484"/>
                    <a:gd name="T25" fmla="*/ 87 h 172"/>
                    <a:gd name="T26" fmla="*/ 401 w 484"/>
                    <a:gd name="T27" fmla="*/ 75 h 172"/>
                    <a:gd name="T28" fmla="*/ 434 w 484"/>
                    <a:gd name="T29" fmla="*/ 64 h 172"/>
                    <a:gd name="T30" fmla="*/ 461 w 484"/>
                    <a:gd name="T31" fmla="*/ 52 h 172"/>
                    <a:gd name="T32" fmla="*/ 475 w 484"/>
                    <a:gd name="T33" fmla="*/ 42 h 172"/>
                    <a:gd name="T34" fmla="*/ 482 w 484"/>
                    <a:gd name="T35" fmla="*/ 35 h 172"/>
                    <a:gd name="T36" fmla="*/ 449 w 484"/>
                    <a:gd name="T37" fmla="*/ 26 h 172"/>
                    <a:gd name="T38" fmla="*/ 387 w 484"/>
                    <a:gd name="T39" fmla="*/ 16 h 172"/>
                    <a:gd name="T40" fmla="*/ 331 w 484"/>
                    <a:gd name="T41" fmla="*/ 6 h 172"/>
                    <a:gd name="T42" fmla="*/ 272 w 484"/>
                    <a:gd name="T43" fmla="*/ 0 h 172"/>
                    <a:gd name="T44" fmla="*/ 225 w 484"/>
                    <a:gd name="T45" fmla="*/ 0 h 172"/>
                    <a:gd name="T46" fmla="*/ 203 w 484"/>
                    <a:gd name="T47" fmla="*/ 4 h 172"/>
                    <a:gd name="T48" fmla="*/ 186 w 484"/>
                    <a:gd name="T49" fmla="*/ 8 h 172"/>
                    <a:gd name="T50" fmla="*/ 176 w 484"/>
                    <a:gd name="T51" fmla="*/ 6 h 172"/>
                    <a:gd name="T52" fmla="*/ 169 w 484"/>
                    <a:gd name="T53" fmla="*/ 3 h 172"/>
                    <a:gd name="T54" fmla="*/ 165 w 484"/>
                    <a:gd name="T55" fmla="*/ 8 h 172"/>
                    <a:gd name="T56" fmla="*/ 161 w 484"/>
                    <a:gd name="T57" fmla="*/ 24 h 172"/>
                    <a:gd name="T58" fmla="*/ 154 w 484"/>
                    <a:gd name="T59" fmla="*/ 36 h 172"/>
                    <a:gd name="T60" fmla="*/ 144 w 484"/>
                    <a:gd name="T61" fmla="*/ 46 h 172"/>
                    <a:gd name="T62" fmla="*/ 127 w 484"/>
                    <a:gd name="T63" fmla="*/ 58 h 172"/>
                    <a:gd name="T64" fmla="*/ 97 w 484"/>
                    <a:gd name="T65" fmla="*/ 69 h 172"/>
                    <a:gd name="T66" fmla="*/ 66 w 484"/>
                    <a:gd name="T67" fmla="*/ 78 h 172"/>
                    <a:gd name="T68" fmla="*/ 38 w 484"/>
                    <a:gd name="T69" fmla="*/ 88 h 172"/>
                    <a:gd name="T70" fmla="*/ 19 w 484"/>
                    <a:gd name="T71" fmla="*/ 98 h 172"/>
                    <a:gd name="T72" fmla="*/ 10 w 484"/>
                    <a:gd name="T73" fmla="*/ 107 h 172"/>
                    <a:gd name="T74" fmla="*/ 3 w 484"/>
                    <a:gd name="T75" fmla="*/ 119 h 172"/>
                    <a:gd name="T76" fmla="*/ 0 w 484"/>
                    <a:gd name="T77" fmla="*/ 1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79" name="Freeform 426"/>
                <p:cNvSpPr>
                  <a:spLocks/>
                </p:cNvSpPr>
                <p:nvPr/>
              </p:nvSpPr>
              <p:spPr bwMode="auto">
                <a:xfrm>
                  <a:off x="1043" y="1255"/>
                  <a:ext cx="221" cy="79"/>
                </a:xfrm>
                <a:custGeom>
                  <a:avLst/>
                  <a:gdLst>
                    <a:gd name="T0" fmla="*/ 317 w 684"/>
                    <a:gd name="T1" fmla="*/ 5 h 240"/>
                    <a:gd name="T2" fmla="*/ 304 w 684"/>
                    <a:gd name="T3" fmla="*/ 27 h 240"/>
                    <a:gd name="T4" fmla="*/ 297 w 684"/>
                    <a:gd name="T5" fmla="*/ 41 h 240"/>
                    <a:gd name="T6" fmla="*/ 299 w 684"/>
                    <a:gd name="T7" fmla="*/ 43 h 240"/>
                    <a:gd name="T8" fmla="*/ 337 w 684"/>
                    <a:gd name="T9" fmla="*/ 39 h 240"/>
                    <a:gd name="T10" fmla="*/ 372 w 684"/>
                    <a:gd name="T11" fmla="*/ 19 h 240"/>
                    <a:gd name="T12" fmla="*/ 379 w 684"/>
                    <a:gd name="T13" fmla="*/ 38 h 240"/>
                    <a:gd name="T14" fmla="*/ 377 w 684"/>
                    <a:gd name="T15" fmla="*/ 55 h 240"/>
                    <a:gd name="T16" fmla="*/ 405 w 684"/>
                    <a:gd name="T17" fmla="*/ 69 h 240"/>
                    <a:gd name="T18" fmla="*/ 511 w 684"/>
                    <a:gd name="T19" fmla="*/ 51 h 240"/>
                    <a:gd name="T20" fmla="*/ 514 w 684"/>
                    <a:gd name="T21" fmla="*/ 70 h 240"/>
                    <a:gd name="T22" fmla="*/ 541 w 684"/>
                    <a:gd name="T23" fmla="*/ 63 h 240"/>
                    <a:gd name="T24" fmla="*/ 557 w 684"/>
                    <a:gd name="T25" fmla="*/ 45 h 240"/>
                    <a:gd name="T26" fmla="*/ 558 w 684"/>
                    <a:gd name="T27" fmla="*/ 19 h 240"/>
                    <a:gd name="T28" fmla="*/ 563 w 684"/>
                    <a:gd name="T29" fmla="*/ 8 h 240"/>
                    <a:gd name="T30" fmla="*/ 579 w 684"/>
                    <a:gd name="T31" fmla="*/ 0 h 240"/>
                    <a:gd name="T32" fmla="*/ 624 w 684"/>
                    <a:gd name="T33" fmla="*/ 3 h 240"/>
                    <a:gd name="T34" fmla="*/ 645 w 684"/>
                    <a:gd name="T35" fmla="*/ 0 h 240"/>
                    <a:gd name="T36" fmla="*/ 657 w 684"/>
                    <a:gd name="T37" fmla="*/ 39 h 240"/>
                    <a:gd name="T38" fmla="*/ 653 w 684"/>
                    <a:gd name="T39" fmla="*/ 70 h 240"/>
                    <a:gd name="T40" fmla="*/ 637 w 684"/>
                    <a:gd name="T41" fmla="*/ 101 h 240"/>
                    <a:gd name="T42" fmla="*/ 618 w 684"/>
                    <a:gd name="T43" fmla="*/ 124 h 240"/>
                    <a:gd name="T44" fmla="*/ 648 w 684"/>
                    <a:gd name="T45" fmla="*/ 137 h 240"/>
                    <a:gd name="T46" fmla="*/ 672 w 684"/>
                    <a:gd name="T47" fmla="*/ 145 h 240"/>
                    <a:gd name="T48" fmla="*/ 684 w 684"/>
                    <a:gd name="T49" fmla="*/ 180 h 240"/>
                    <a:gd name="T50" fmla="*/ 639 w 684"/>
                    <a:gd name="T51" fmla="*/ 185 h 240"/>
                    <a:gd name="T52" fmla="*/ 608 w 684"/>
                    <a:gd name="T53" fmla="*/ 181 h 240"/>
                    <a:gd name="T54" fmla="*/ 574 w 684"/>
                    <a:gd name="T55" fmla="*/ 180 h 240"/>
                    <a:gd name="T56" fmla="*/ 564 w 684"/>
                    <a:gd name="T57" fmla="*/ 184 h 240"/>
                    <a:gd name="T58" fmla="*/ 542 w 684"/>
                    <a:gd name="T59" fmla="*/ 200 h 240"/>
                    <a:gd name="T60" fmla="*/ 524 w 684"/>
                    <a:gd name="T61" fmla="*/ 209 h 240"/>
                    <a:gd name="T62" fmla="*/ 493 w 684"/>
                    <a:gd name="T63" fmla="*/ 209 h 240"/>
                    <a:gd name="T64" fmla="*/ 452 w 684"/>
                    <a:gd name="T65" fmla="*/ 204 h 240"/>
                    <a:gd name="T66" fmla="*/ 422 w 684"/>
                    <a:gd name="T67" fmla="*/ 198 h 240"/>
                    <a:gd name="T68" fmla="*/ 337 w 684"/>
                    <a:gd name="T69" fmla="*/ 211 h 240"/>
                    <a:gd name="T70" fmla="*/ 231 w 684"/>
                    <a:gd name="T71" fmla="*/ 230 h 240"/>
                    <a:gd name="T72" fmla="*/ 169 w 684"/>
                    <a:gd name="T73" fmla="*/ 238 h 240"/>
                    <a:gd name="T74" fmla="*/ 124 w 684"/>
                    <a:gd name="T75" fmla="*/ 238 h 240"/>
                    <a:gd name="T76" fmla="*/ 100 w 684"/>
                    <a:gd name="T77" fmla="*/ 228 h 240"/>
                    <a:gd name="T78" fmla="*/ 67 w 684"/>
                    <a:gd name="T79" fmla="*/ 208 h 240"/>
                    <a:gd name="T80" fmla="*/ 29 w 684"/>
                    <a:gd name="T81" fmla="*/ 196 h 240"/>
                    <a:gd name="T82" fmla="*/ 0 w 684"/>
                    <a:gd name="T83" fmla="*/ 173 h 240"/>
                    <a:gd name="T84" fmla="*/ 64 w 684"/>
                    <a:gd name="T85" fmla="*/ 159 h 240"/>
                    <a:gd name="T86" fmla="*/ 100 w 684"/>
                    <a:gd name="T87" fmla="*/ 154 h 240"/>
                    <a:gd name="T88" fmla="*/ 156 w 684"/>
                    <a:gd name="T89" fmla="*/ 160 h 240"/>
                    <a:gd name="T90" fmla="*/ 201 w 684"/>
                    <a:gd name="T91" fmla="*/ 165 h 240"/>
                    <a:gd name="T92" fmla="*/ 224 w 684"/>
                    <a:gd name="T93" fmla="*/ 162 h 240"/>
                    <a:gd name="T94" fmla="*/ 26 w 684"/>
                    <a:gd name="T95" fmla="*/ 136 h 240"/>
                    <a:gd name="T96" fmla="*/ 52 w 684"/>
                    <a:gd name="T97" fmla="*/ 128 h 240"/>
                    <a:gd name="T98" fmla="*/ 109 w 684"/>
                    <a:gd name="T99" fmla="*/ 117 h 240"/>
                    <a:gd name="T100" fmla="*/ 165 w 684"/>
                    <a:gd name="T101" fmla="*/ 108 h 240"/>
                    <a:gd name="T102" fmla="*/ 187 w 684"/>
                    <a:gd name="T103" fmla="*/ 99 h 240"/>
                    <a:gd name="T104" fmla="*/ 166 w 684"/>
                    <a:gd name="T105" fmla="*/ 93 h 240"/>
                    <a:gd name="T106" fmla="*/ 125 w 684"/>
                    <a:gd name="T107" fmla="*/ 98 h 240"/>
                    <a:gd name="T108" fmla="*/ 71 w 684"/>
                    <a:gd name="T109" fmla="*/ 110 h 240"/>
                    <a:gd name="T110" fmla="*/ 52 w 684"/>
                    <a:gd name="T111" fmla="*/ 106 h 240"/>
                    <a:gd name="T112" fmla="*/ 55 w 684"/>
                    <a:gd name="T113" fmla="*/ 90 h 240"/>
                    <a:gd name="T114" fmla="*/ 54 w 684"/>
                    <a:gd name="T115" fmla="*/ 81 h 240"/>
                    <a:gd name="T116" fmla="*/ 59 w 684"/>
                    <a:gd name="T117" fmla="*/ 7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80" name="Freeform 427"/>
                <p:cNvSpPr>
                  <a:spLocks/>
                </p:cNvSpPr>
                <p:nvPr/>
              </p:nvSpPr>
              <p:spPr bwMode="auto">
                <a:xfrm>
                  <a:off x="1645" y="1643"/>
                  <a:ext cx="108" cy="93"/>
                </a:xfrm>
                <a:custGeom>
                  <a:avLst/>
                  <a:gdLst>
                    <a:gd name="T0" fmla="*/ 180 w 332"/>
                    <a:gd name="T1" fmla="*/ 38 h 287"/>
                    <a:gd name="T2" fmla="*/ 202 w 332"/>
                    <a:gd name="T3" fmla="*/ 24 h 287"/>
                    <a:gd name="T4" fmla="*/ 226 w 332"/>
                    <a:gd name="T5" fmla="*/ 7 h 287"/>
                    <a:gd name="T6" fmla="*/ 240 w 332"/>
                    <a:gd name="T7" fmla="*/ 1 h 287"/>
                    <a:gd name="T8" fmla="*/ 246 w 332"/>
                    <a:gd name="T9" fmla="*/ 1 h 287"/>
                    <a:gd name="T10" fmla="*/ 245 w 332"/>
                    <a:gd name="T11" fmla="*/ 12 h 287"/>
                    <a:gd name="T12" fmla="*/ 234 w 332"/>
                    <a:gd name="T13" fmla="*/ 33 h 287"/>
                    <a:gd name="T14" fmla="*/ 217 w 332"/>
                    <a:gd name="T15" fmla="*/ 55 h 287"/>
                    <a:gd name="T16" fmla="*/ 202 w 332"/>
                    <a:gd name="T17" fmla="*/ 67 h 287"/>
                    <a:gd name="T18" fmla="*/ 191 w 332"/>
                    <a:gd name="T19" fmla="*/ 71 h 287"/>
                    <a:gd name="T20" fmla="*/ 191 w 332"/>
                    <a:gd name="T21" fmla="*/ 73 h 287"/>
                    <a:gd name="T22" fmla="*/ 201 w 332"/>
                    <a:gd name="T23" fmla="*/ 74 h 287"/>
                    <a:gd name="T24" fmla="*/ 216 w 332"/>
                    <a:gd name="T25" fmla="*/ 72 h 287"/>
                    <a:gd name="T26" fmla="*/ 224 w 332"/>
                    <a:gd name="T27" fmla="*/ 77 h 287"/>
                    <a:gd name="T28" fmla="*/ 217 w 332"/>
                    <a:gd name="T29" fmla="*/ 88 h 287"/>
                    <a:gd name="T30" fmla="*/ 214 w 332"/>
                    <a:gd name="T31" fmla="*/ 97 h 287"/>
                    <a:gd name="T32" fmla="*/ 217 w 332"/>
                    <a:gd name="T33" fmla="*/ 105 h 287"/>
                    <a:gd name="T34" fmla="*/ 249 w 332"/>
                    <a:gd name="T35" fmla="*/ 113 h 287"/>
                    <a:gd name="T36" fmla="*/ 308 w 332"/>
                    <a:gd name="T37" fmla="*/ 124 h 287"/>
                    <a:gd name="T38" fmla="*/ 322 w 332"/>
                    <a:gd name="T39" fmla="*/ 131 h 287"/>
                    <a:gd name="T40" fmla="*/ 315 w 332"/>
                    <a:gd name="T41" fmla="*/ 140 h 287"/>
                    <a:gd name="T42" fmla="*/ 303 w 332"/>
                    <a:gd name="T43" fmla="*/ 149 h 287"/>
                    <a:gd name="T44" fmla="*/ 299 w 332"/>
                    <a:gd name="T45" fmla="*/ 154 h 287"/>
                    <a:gd name="T46" fmla="*/ 302 w 332"/>
                    <a:gd name="T47" fmla="*/ 160 h 287"/>
                    <a:gd name="T48" fmla="*/ 308 w 332"/>
                    <a:gd name="T49" fmla="*/ 168 h 287"/>
                    <a:gd name="T50" fmla="*/ 319 w 332"/>
                    <a:gd name="T51" fmla="*/ 176 h 287"/>
                    <a:gd name="T52" fmla="*/ 329 w 332"/>
                    <a:gd name="T53" fmla="*/ 184 h 287"/>
                    <a:gd name="T54" fmla="*/ 290 w 332"/>
                    <a:gd name="T55" fmla="*/ 211 h 287"/>
                    <a:gd name="T56" fmla="*/ 241 w 332"/>
                    <a:gd name="T57" fmla="*/ 241 h 287"/>
                    <a:gd name="T58" fmla="*/ 207 w 332"/>
                    <a:gd name="T59" fmla="*/ 268 h 287"/>
                    <a:gd name="T60" fmla="*/ 173 w 332"/>
                    <a:gd name="T61" fmla="*/ 244 h 287"/>
                    <a:gd name="T62" fmla="*/ 182 w 332"/>
                    <a:gd name="T63" fmla="*/ 243 h 287"/>
                    <a:gd name="T64" fmla="*/ 189 w 332"/>
                    <a:gd name="T65" fmla="*/ 240 h 287"/>
                    <a:gd name="T66" fmla="*/ 200 w 332"/>
                    <a:gd name="T67" fmla="*/ 232 h 287"/>
                    <a:gd name="T68" fmla="*/ 149 w 332"/>
                    <a:gd name="T69" fmla="*/ 232 h 287"/>
                    <a:gd name="T70" fmla="*/ 101 w 332"/>
                    <a:gd name="T71" fmla="*/ 232 h 287"/>
                    <a:gd name="T72" fmla="*/ 58 w 332"/>
                    <a:gd name="T73" fmla="*/ 232 h 287"/>
                    <a:gd name="T74" fmla="*/ 27 w 332"/>
                    <a:gd name="T75" fmla="*/ 232 h 287"/>
                    <a:gd name="T76" fmla="*/ 11 w 332"/>
                    <a:gd name="T77" fmla="*/ 227 h 287"/>
                    <a:gd name="T78" fmla="*/ 3 w 332"/>
                    <a:gd name="T79" fmla="*/ 222 h 287"/>
                    <a:gd name="T80" fmla="*/ 0 w 332"/>
                    <a:gd name="T81" fmla="*/ 213 h 287"/>
                    <a:gd name="T82" fmla="*/ 4 w 332"/>
                    <a:gd name="T83" fmla="*/ 205 h 287"/>
                    <a:gd name="T84" fmla="*/ 13 w 332"/>
                    <a:gd name="T85" fmla="*/ 197 h 287"/>
                    <a:gd name="T86" fmla="*/ 41 w 332"/>
                    <a:gd name="T87" fmla="*/ 179 h 287"/>
                    <a:gd name="T88" fmla="*/ 73 w 332"/>
                    <a:gd name="T89" fmla="*/ 162 h 287"/>
                    <a:gd name="T90" fmla="*/ 85 w 332"/>
                    <a:gd name="T91" fmla="*/ 152 h 287"/>
                    <a:gd name="T92" fmla="*/ 93 w 332"/>
                    <a:gd name="T93" fmla="*/ 145 h 287"/>
                    <a:gd name="T94" fmla="*/ 106 w 332"/>
                    <a:gd name="T95" fmla="*/ 130 h 287"/>
                    <a:gd name="T96" fmla="*/ 116 w 332"/>
                    <a:gd name="T97" fmla="*/ 114 h 287"/>
                    <a:gd name="T98" fmla="*/ 130 w 332"/>
                    <a:gd name="T99" fmla="*/ 79 h 287"/>
                    <a:gd name="T100" fmla="*/ 138 w 332"/>
                    <a:gd name="T101" fmla="*/ 64 h 287"/>
                    <a:gd name="T102" fmla="*/ 147 w 332"/>
                    <a:gd name="T103" fmla="*/ 52 h 287"/>
                    <a:gd name="T104" fmla="*/ 158 w 332"/>
                    <a:gd name="T105" fmla="*/ 43 h 287"/>
                    <a:gd name="T106" fmla="*/ 173 w 332"/>
                    <a:gd name="T107" fmla="*/ 4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81" name="Freeform 428"/>
                <p:cNvSpPr>
                  <a:spLocks/>
                </p:cNvSpPr>
                <p:nvPr/>
              </p:nvSpPr>
              <p:spPr bwMode="auto">
                <a:xfrm>
                  <a:off x="1102" y="1190"/>
                  <a:ext cx="111" cy="27"/>
                </a:xfrm>
                <a:custGeom>
                  <a:avLst/>
                  <a:gdLst>
                    <a:gd name="T0" fmla="*/ 106 w 345"/>
                    <a:gd name="T1" fmla="*/ 86 h 86"/>
                    <a:gd name="T2" fmla="*/ 119 w 345"/>
                    <a:gd name="T3" fmla="*/ 81 h 86"/>
                    <a:gd name="T4" fmla="*/ 133 w 345"/>
                    <a:gd name="T5" fmla="*/ 76 h 86"/>
                    <a:gd name="T6" fmla="*/ 148 w 345"/>
                    <a:gd name="T7" fmla="*/ 72 h 86"/>
                    <a:gd name="T8" fmla="*/ 164 w 345"/>
                    <a:gd name="T9" fmla="*/ 69 h 86"/>
                    <a:gd name="T10" fmla="*/ 197 w 345"/>
                    <a:gd name="T11" fmla="*/ 63 h 86"/>
                    <a:gd name="T12" fmla="*/ 231 w 345"/>
                    <a:gd name="T13" fmla="*/ 57 h 86"/>
                    <a:gd name="T14" fmla="*/ 247 w 345"/>
                    <a:gd name="T15" fmla="*/ 53 h 86"/>
                    <a:gd name="T16" fmla="*/ 264 w 345"/>
                    <a:gd name="T17" fmla="*/ 50 h 86"/>
                    <a:gd name="T18" fmla="*/ 279 w 345"/>
                    <a:gd name="T19" fmla="*/ 46 h 86"/>
                    <a:gd name="T20" fmla="*/ 294 w 345"/>
                    <a:gd name="T21" fmla="*/ 40 h 86"/>
                    <a:gd name="T22" fmla="*/ 309 w 345"/>
                    <a:gd name="T23" fmla="*/ 35 h 86"/>
                    <a:gd name="T24" fmla="*/ 322 w 345"/>
                    <a:gd name="T25" fmla="*/ 28 h 86"/>
                    <a:gd name="T26" fmla="*/ 334 w 345"/>
                    <a:gd name="T27" fmla="*/ 21 h 86"/>
                    <a:gd name="T28" fmla="*/ 345 w 345"/>
                    <a:gd name="T29" fmla="*/ 13 h 86"/>
                    <a:gd name="T30" fmla="*/ 335 w 345"/>
                    <a:gd name="T31" fmla="*/ 12 h 86"/>
                    <a:gd name="T32" fmla="*/ 326 w 345"/>
                    <a:gd name="T33" fmla="*/ 11 h 86"/>
                    <a:gd name="T34" fmla="*/ 317 w 345"/>
                    <a:gd name="T35" fmla="*/ 9 h 86"/>
                    <a:gd name="T36" fmla="*/ 309 w 345"/>
                    <a:gd name="T37" fmla="*/ 6 h 86"/>
                    <a:gd name="T38" fmla="*/ 300 w 345"/>
                    <a:gd name="T39" fmla="*/ 4 h 86"/>
                    <a:gd name="T40" fmla="*/ 291 w 345"/>
                    <a:gd name="T41" fmla="*/ 2 h 86"/>
                    <a:gd name="T42" fmla="*/ 281 w 345"/>
                    <a:gd name="T43" fmla="*/ 1 h 86"/>
                    <a:gd name="T44" fmla="*/ 272 w 345"/>
                    <a:gd name="T45" fmla="*/ 0 h 86"/>
                    <a:gd name="T46" fmla="*/ 259 w 345"/>
                    <a:gd name="T47" fmla="*/ 1 h 86"/>
                    <a:gd name="T48" fmla="*/ 245 w 345"/>
                    <a:gd name="T49" fmla="*/ 3 h 86"/>
                    <a:gd name="T50" fmla="*/ 227 w 345"/>
                    <a:gd name="T51" fmla="*/ 5 h 86"/>
                    <a:gd name="T52" fmla="*/ 209 w 345"/>
                    <a:gd name="T53" fmla="*/ 9 h 86"/>
                    <a:gd name="T54" fmla="*/ 168 w 345"/>
                    <a:gd name="T55" fmla="*/ 18 h 86"/>
                    <a:gd name="T56" fmla="*/ 126 w 345"/>
                    <a:gd name="T57" fmla="*/ 29 h 86"/>
                    <a:gd name="T58" fmla="*/ 104 w 345"/>
                    <a:gd name="T59" fmla="*/ 36 h 86"/>
                    <a:gd name="T60" fmla="*/ 85 w 345"/>
                    <a:gd name="T61" fmla="*/ 42 h 86"/>
                    <a:gd name="T62" fmla="*/ 66 w 345"/>
                    <a:gd name="T63" fmla="*/ 50 h 86"/>
                    <a:gd name="T64" fmla="*/ 47 w 345"/>
                    <a:gd name="T65" fmla="*/ 58 h 86"/>
                    <a:gd name="T66" fmla="*/ 32 w 345"/>
                    <a:gd name="T67" fmla="*/ 65 h 86"/>
                    <a:gd name="T68" fmla="*/ 19 w 345"/>
                    <a:gd name="T69" fmla="*/ 72 h 86"/>
                    <a:gd name="T70" fmla="*/ 8 w 345"/>
                    <a:gd name="T71" fmla="*/ 79 h 86"/>
                    <a:gd name="T72" fmla="*/ 0 w 345"/>
                    <a:gd name="T73" fmla="*/ 86 h 86"/>
                    <a:gd name="T74" fmla="*/ 106 w 345"/>
                    <a:gd name="T7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82" name="Freeform 429"/>
                <p:cNvSpPr>
                  <a:spLocks/>
                </p:cNvSpPr>
                <p:nvPr/>
              </p:nvSpPr>
              <p:spPr bwMode="auto">
                <a:xfrm>
                  <a:off x="1158" y="1199"/>
                  <a:ext cx="149" cy="43"/>
                </a:xfrm>
                <a:custGeom>
                  <a:avLst/>
                  <a:gdLst>
                    <a:gd name="T0" fmla="*/ 19 w 464"/>
                    <a:gd name="T1" fmla="*/ 86 h 130"/>
                    <a:gd name="T2" fmla="*/ 77 w 464"/>
                    <a:gd name="T3" fmla="*/ 81 h 130"/>
                    <a:gd name="T4" fmla="*/ 103 w 464"/>
                    <a:gd name="T5" fmla="*/ 81 h 130"/>
                    <a:gd name="T6" fmla="*/ 92 w 464"/>
                    <a:gd name="T7" fmla="*/ 89 h 130"/>
                    <a:gd name="T8" fmla="*/ 81 w 464"/>
                    <a:gd name="T9" fmla="*/ 100 h 130"/>
                    <a:gd name="T10" fmla="*/ 73 w 464"/>
                    <a:gd name="T11" fmla="*/ 112 h 130"/>
                    <a:gd name="T12" fmla="*/ 73 w 464"/>
                    <a:gd name="T13" fmla="*/ 119 h 130"/>
                    <a:gd name="T14" fmla="*/ 79 w 464"/>
                    <a:gd name="T15" fmla="*/ 124 h 130"/>
                    <a:gd name="T16" fmla="*/ 92 w 464"/>
                    <a:gd name="T17" fmla="*/ 129 h 130"/>
                    <a:gd name="T18" fmla="*/ 109 w 464"/>
                    <a:gd name="T19" fmla="*/ 129 h 130"/>
                    <a:gd name="T20" fmla="*/ 128 w 464"/>
                    <a:gd name="T21" fmla="*/ 127 h 130"/>
                    <a:gd name="T22" fmla="*/ 157 w 464"/>
                    <a:gd name="T23" fmla="*/ 119 h 130"/>
                    <a:gd name="T24" fmla="*/ 196 w 464"/>
                    <a:gd name="T25" fmla="*/ 108 h 130"/>
                    <a:gd name="T26" fmla="*/ 226 w 464"/>
                    <a:gd name="T27" fmla="*/ 101 h 130"/>
                    <a:gd name="T28" fmla="*/ 248 w 464"/>
                    <a:gd name="T29" fmla="*/ 99 h 130"/>
                    <a:gd name="T30" fmla="*/ 266 w 464"/>
                    <a:gd name="T31" fmla="*/ 99 h 130"/>
                    <a:gd name="T32" fmla="*/ 304 w 464"/>
                    <a:gd name="T33" fmla="*/ 99 h 130"/>
                    <a:gd name="T34" fmla="*/ 333 w 464"/>
                    <a:gd name="T35" fmla="*/ 98 h 130"/>
                    <a:gd name="T36" fmla="*/ 376 w 464"/>
                    <a:gd name="T37" fmla="*/ 93 h 130"/>
                    <a:gd name="T38" fmla="*/ 415 w 464"/>
                    <a:gd name="T39" fmla="*/ 83 h 130"/>
                    <a:gd name="T40" fmla="*/ 449 w 464"/>
                    <a:gd name="T41" fmla="*/ 66 h 130"/>
                    <a:gd name="T42" fmla="*/ 455 w 464"/>
                    <a:gd name="T43" fmla="*/ 51 h 130"/>
                    <a:gd name="T44" fmla="*/ 439 w 464"/>
                    <a:gd name="T45" fmla="*/ 48 h 130"/>
                    <a:gd name="T46" fmla="*/ 413 w 464"/>
                    <a:gd name="T47" fmla="*/ 48 h 130"/>
                    <a:gd name="T48" fmla="*/ 396 w 464"/>
                    <a:gd name="T49" fmla="*/ 46 h 130"/>
                    <a:gd name="T50" fmla="*/ 406 w 464"/>
                    <a:gd name="T51" fmla="*/ 36 h 130"/>
                    <a:gd name="T52" fmla="*/ 413 w 464"/>
                    <a:gd name="T53" fmla="*/ 22 h 130"/>
                    <a:gd name="T54" fmla="*/ 418 w 464"/>
                    <a:gd name="T55" fmla="*/ 7 h 130"/>
                    <a:gd name="T56" fmla="*/ 378 w 464"/>
                    <a:gd name="T57" fmla="*/ 0 h 130"/>
                    <a:gd name="T58" fmla="*/ 360 w 464"/>
                    <a:gd name="T59" fmla="*/ 19 h 130"/>
                    <a:gd name="T60" fmla="*/ 343 w 464"/>
                    <a:gd name="T61" fmla="*/ 41 h 130"/>
                    <a:gd name="T62" fmla="*/ 323 w 464"/>
                    <a:gd name="T63" fmla="*/ 59 h 130"/>
                    <a:gd name="T64" fmla="*/ 312 w 464"/>
                    <a:gd name="T65" fmla="*/ 65 h 130"/>
                    <a:gd name="T66" fmla="*/ 298 w 464"/>
                    <a:gd name="T67" fmla="*/ 68 h 130"/>
                    <a:gd name="T68" fmla="*/ 278 w 464"/>
                    <a:gd name="T69" fmla="*/ 66 h 130"/>
                    <a:gd name="T70" fmla="*/ 262 w 464"/>
                    <a:gd name="T71" fmla="*/ 63 h 130"/>
                    <a:gd name="T72" fmla="*/ 239 w 464"/>
                    <a:gd name="T73" fmla="*/ 54 h 130"/>
                    <a:gd name="T74" fmla="*/ 205 w 464"/>
                    <a:gd name="T75" fmla="*/ 31 h 130"/>
                    <a:gd name="T76" fmla="*/ 180 w 464"/>
                    <a:gd name="T77" fmla="*/ 29 h 130"/>
                    <a:gd name="T78" fmla="*/ 150 w 464"/>
                    <a:gd name="T79" fmla="*/ 31 h 130"/>
                    <a:gd name="T80" fmla="*/ 117 w 464"/>
                    <a:gd name="T81" fmla="*/ 37 h 130"/>
                    <a:gd name="T82" fmla="*/ 85 w 464"/>
                    <a:gd name="T83" fmla="*/ 45 h 130"/>
                    <a:gd name="T84" fmla="*/ 54 w 464"/>
                    <a:gd name="T85" fmla="*/ 54 h 130"/>
                    <a:gd name="T86" fmla="*/ 29 w 464"/>
                    <a:gd name="T87" fmla="*/ 65 h 130"/>
                    <a:gd name="T88" fmla="*/ 9 w 464"/>
                    <a:gd name="T89" fmla="*/ 77 h 130"/>
                    <a:gd name="T90" fmla="*/ 0 w 464"/>
                    <a:gd name="T91" fmla="*/ 8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83" name="Freeform 430"/>
                <p:cNvSpPr>
                  <a:spLocks/>
                </p:cNvSpPr>
                <p:nvPr/>
              </p:nvSpPr>
              <p:spPr bwMode="auto">
                <a:xfrm>
                  <a:off x="1472" y="1205"/>
                  <a:ext cx="153" cy="31"/>
                </a:xfrm>
                <a:custGeom>
                  <a:avLst/>
                  <a:gdLst>
                    <a:gd name="T0" fmla="*/ 63 w 472"/>
                    <a:gd name="T1" fmla="*/ 0 h 92"/>
                    <a:gd name="T2" fmla="*/ 44 w 472"/>
                    <a:gd name="T3" fmla="*/ 0 h 92"/>
                    <a:gd name="T4" fmla="*/ 24 w 472"/>
                    <a:gd name="T5" fmla="*/ 0 h 92"/>
                    <a:gd name="T6" fmla="*/ 12 w 472"/>
                    <a:gd name="T7" fmla="*/ 3 h 92"/>
                    <a:gd name="T8" fmla="*/ 7 w 472"/>
                    <a:gd name="T9" fmla="*/ 8 h 92"/>
                    <a:gd name="T10" fmla="*/ 7 w 472"/>
                    <a:gd name="T11" fmla="*/ 16 h 92"/>
                    <a:gd name="T12" fmla="*/ 10 w 472"/>
                    <a:gd name="T13" fmla="*/ 23 h 92"/>
                    <a:gd name="T14" fmla="*/ 15 w 472"/>
                    <a:gd name="T15" fmla="*/ 32 h 92"/>
                    <a:gd name="T16" fmla="*/ 14 w 472"/>
                    <a:gd name="T17" fmla="*/ 41 h 92"/>
                    <a:gd name="T18" fmla="*/ 4 w 472"/>
                    <a:gd name="T19" fmla="*/ 50 h 92"/>
                    <a:gd name="T20" fmla="*/ 1 w 472"/>
                    <a:gd name="T21" fmla="*/ 57 h 92"/>
                    <a:gd name="T22" fmla="*/ 2 w 472"/>
                    <a:gd name="T23" fmla="*/ 64 h 92"/>
                    <a:gd name="T24" fmla="*/ 14 w 472"/>
                    <a:gd name="T25" fmla="*/ 69 h 92"/>
                    <a:gd name="T26" fmla="*/ 48 w 472"/>
                    <a:gd name="T27" fmla="*/ 76 h 92"/>
                    <a:gd name="T28" fmla="*/ 109 w 472"/>
                    <a:gd name="T29" fmla="*/ 85 h 92"/>
                    <a:gd name="T30" fmla="*/ 167 w 472"/>
                    <a:gd name="T31" fmla="*/ 91 h 92"/>
                    <a:gd name="T32" fmla="*/ 365 w 472"/>
                    <a:gd name="T33" fmla="*/ 92 h 92"/>
                    <a:gd name="T34" fmla="*/ 374 w 472"/>
                    <a:gd name="T35" fmla="*/ 81 h 92"/>
                    <a:gd name="T36" fmla="*/ 385 w 472"/>
                    <a:gd name="T37" fmla="*/ 75 h 92"/>
                    <a:gd name="T38" fmla="*/ 397 w 472"/>
                    <a:gd name="T39" fmla="*/ 73 h 92"/>
                    <a:gd name="T40" fmla="*/ 411 w 472"/>
                    <a:gd name="T41" fmla="*/ 73 h 92"/>
                    <a:gd name="T42" fmla="*/ 441 w 472"/>
                    <a:gd name="T43" fmla="*/ 76 h 92"/>
                    <a:gd name="T44" fmla="*/ 456 w 472"/>
                    <a:gd name="T45" fmla="*/ 76 h 92"/>
                    <a:gd name="T46" fmla="*/ 472 w 472"/>
                    <a:gd name="T47" fmla="*/ 73 h 92"/>
                    <a:gd name="T48" fmla="*/ 465 w 472"/>
                    <a:gd name="T49" fmla="*/ 33 h 92"/>
                    <a:gd name="T50" fmla="*/ 453 w 472"/>
                    <a:gd name="T51" fmla="*/ 26 h 92"/>
                    <a:gd name="T52" fmla="*/ 443 w 472"/>
                    <a:gd name="T53" fmla="*/ 18 h 92"/>
                    <a:gd name="T54" fmla="*/ 432 w 472"/>
                    <a:gd name="T55" fmla="*/ 13 h 92"/>
                    <a:gd name="T56" fmla="*/ 416 w 472"/>
                    <a:gd name="T57" fmla="*/ 12 h 92"/>
                    <a:gd name="T58" fmla="*/ 396 w 472"/>
                    <a:gd name="T59" fmla="*/ 15 h 92"/>
                    <a:gd name="T60" fmla="*/ 367 w 472"/>
                    <a:gd name="T61" fmla="*/ 22 h 92"/>
                    <a:gd name="T62" fmla="*/ 328 w 472"/>
                    <a:gd name="T63" fmla="*/ 33 h 92"/>
                    <a:gd name="T64" fmla="*/ 298 w 472"/>
                    <a:gd name="T65" fmla="*/ 39 h 92"/>
                    <a:gd name="T66" fmla="*/ 276 w 472"/>
                    <a:gd name="T67" fmla="*/ 42 h 92"/>
                    <a:gd name="T68" fmla="*/ 236 w 472"/>
                    <a:gd name="T69" fmla="*/ 42 h 92"/>
                    <a:gd name="T70" fmla="*/ 191 w 472"/>
                    <a:gd name="T71" fmla="*/ 42 h 92"/>
                    <a:gd name="T72" fmla="*/ 156 w 472"/>
                    <a:gd name="T73" fmla="*/ 42 h 92"/>
                    <a:gd name="T74" fmla="*/ 120 w 472"/>
                    <a:gd name="T75" fmla="*/ 42 h 92"/>
                    <a:gd name="T76" fmla="*/ 91 w 472"/>
                    <a:gd name="T77" fmla="*/ 41 h 92"/>
                    <a:gd name="T78" fmla="*/ 78 w 472"/>
                    <a:gd name="T79" fmla="*/ 36 h 92"/>
                    <a:gd name="T80" fmla="*/ 70 w 472"/>
                    <a:gd name="T81" fmla="*/ 27 h 92"/>
                    <a:gd name="T82" fmla="*/ 67 w 472"/>
                    <a:gd name="T83" fmla="*/ 17 h 92"/>
                    <a:gd name="T84" fmla="*/ 69 w 472"/>
                    <a:gd name="T85" fmla="*/ 8 h 92"/>
                    <a:gd name="T86" fmla="*/ 74 w 472"/>
                    <a:gd name="T87" fmla="*/ 2 h 92"/>
                    <a:gd name="T88" fmla="*/ 74 w 472"/>
                    <a:gd name="T8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84" name="Freeform 431"/>
                <p:cNvSpPr>
                  <a:spLocks/>
                </p:cNvSpPr>
                <p:nvPr/>
              </p:nvSpPr>
              <p:spPr bwMode="auto">
                <a:xfrm>
                  <a:off x="1513" y="1136"/>
                  <a:ext cx="106" cy="45"/>
                </a:xfrm>
                <a:custGeom>
                  <a:avLst/>
                  <a:gdLst>
                    <a:gd name="T0" fmla="*/ 145 w 326"/>
                    <a:gd name="T1" fmla="*/ 107 h 135"/>
                    <a:gd name="T2" fmla="*/ 203 w 326"/>
                    <a:gd name="T3" fmla="*/ 97 h 135"/>
                    <a:gd name="T4" fmla="*/ 262 w 326"/>
                    <a:gd name="T5" fmla="*/ 84 h 135"/>
                    <a:gd name="T6" fmla="*/ 300 w 326"/>
                    <a:gd name="T7" fmla="*/ 74 h 135"/>
                    <a:gd name="T8" fmla="*/ 318 w 326"/>
                    <a:gd name="T9" fmla="*/ 66 h 135"/>
                    <a:gd name="T10" fmla="*/ 322 w 326"/>
                    <a:gd name="T11" fmla="*/ 56 h 135"/>
                    <a:gd name="T12" fmla="*/ 312 w 326"/>
                    <a:gd name="T13" fmla="*/ 48 h 135"/>
                    <a:gd name="T14" fmla="*/ 300 w 326"/>
                    <a:gd name="T15" fmla="*/ 41 h 135"/>
                    <a:gd name="T16" fmla="*/ 286 w 326"/>
                    <a:gd name="T17" fmla="*/ 37 h 135"/>
                    <a:gd name="T18" fmla="*/ 263 w 326"/>
                    <a:gd name="T19" fmla="*/ 32 h 135"/>
                    <a:gd name="T20" fmla="*/ 230 w 326"/>
                    <a:gd name="T21" fmla="*/ 30 h 135"/>
                    <a:gd name="T22" fmla="*/ 209 w 326"/>
                    <a:gd name="T23" fmla="*/ 30 h 135"/>
                    <a:gd name="T24" fmla="*/ 202 w 326"/>
                    <a:gd name="T25" fmla="*/ 24 h 135"/>
                    <a:gd name="T26" fmla="*/ 196 w 326"/>
                    <a:gd name="T27" fmla="*/ 17 h 135"/>
                    <a:gd name="T28" fmla="*/ 191 w 326"/>
                    <a:gd name="T29" fmla="*/ 9 h 135"/>
                    <a:gd name="T30" fmla="*/ 180 w 326"/>
                    <a:gd name="T31" fmla="*/ 5 h 135"/>
                    <a:gd name="T32" fmla="*/ 162 w 326"/>
                    <a:gd name="T33" fmla="*/ 1 h 135"/>
                    <a:gd name="T34" fmla="*/ 135 w 326"/>
                    <a:gd name="T35" fmla="*/ 1 h 135"/>
                    <a:gd name="T36" fmla="*/ 87 w 326"/>
                    <a:gd name="T37" fmla="*/ 8 h 135"/>
                    <a:gd name="T38" fmla="*/ 49 w 326"/>
                    <a:gd name="T39" fmla="*/ 17 h 135"/>
                    <a:gd name="T40" fmla="*/ 27 w 326"/>
                    <a:gd name="T41" fmla="*/ 26 h 135"/>
                    <a:gd name="T42" fmla="*/ 11 w 326"/>
                    <a:gd name="T43" fmla="*/ 37 h 135"/>
                    <a:gd name="T44" fmla="*/ 3 w 326"/>
                    <a:gd name="T45" fmla="*/ 46 h 135"/>
                    <a:gd name="T46" fmla="*/ 1 w 326"/>
                    <a:gd name="T47" fmla="*/ 52 h 135"/>
                    <a:gd name="T48" fmla="*/ 34 w 326"/>
                    <a:gd name="T49" fmla="*/ 74 h 135"/>
                    <a:gd name="T50" fmla="*/ 56 w 326"/>
                    <a:gd name="T51" fmla="*/ 81 h 135"/>
                    <a:gd name="T52" fmla="*/ 41 w 326"/>
                    <a:gd name="T53" fmla="*/ 90 h 135"/>
                    <a:gd name="T54" fmla="*/ 38 w 326"/>
                    <a:gd name="T55" fmla="*/ 99 h 135"/>
                    <a:gd name="T56" fmla="*/ 44 w 326"/>
                    <a:gd name="T57" fmla="*/ 114 h 135"/>
                    <a:gd name="T58" fmla="*/ 48 w 326"/>
                    <a:gd name="T59" fmla="*/ 128 h 135"/>
                    <a:gd name="T60" fmla="*/ 55 w 326"/>
                    <a:gd name="T61" fmla="*/ 134 h 135"/>
                    <a:gd name="T62" fmla="*/ 69 w 326"/>
                    <a:gd name="T63" fmla="*/ 135 h 135"/>
                    <a:gd name="T64" fmla="*/ 86 w 326"/>
                    <a:gd name="T65" fmla="*/ 131 h 135"/>
                    <a:gd name="T66" fmla="*/ 101 w 326"/>
                    <a:gd name="T67" fmla="*/ 127 h 135"/>
                    <a:gd name="T68" fmla="*/ 117 w 326"/>
                    <a:gd name="T69" fmla="*/ 124 h 135"/>
                    <a:gd name="T70" fmla="*/ 120 w 326"/>
                    <a:gd name="T71" fmla="*/ 1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85" name="Freeform 432"/>
                <p:cNvSpPr>
                  <a:spLocks/>
                </p:cNvSpPr>
                <p:nvPr/>
              </p:nvSpPr>
              <p:spPr bwMode="auto">
                <a:xfrm>
                  <a:off x="1584" y="1245"/>
                  <a:ext cx="51" cy="18"/>
                </a:xfrm>
                <a:custGeom>
                  <a:avLst/>
                  <a:gdLst>
                    <a:gd name="T0" fmla="*/ 46 w 159"/>
                    <a:gd name="T1" fmla="*/ 53 h 56"/>
                    <a:gd name="T2" fmla="*/ 40 w 159"/>
                    <a:gd name="T3" fmla="*/ 52 h 56"/>
                    <a:gd name="T4" fmla="*/ 34 w 159"/>
                    <a:gd name="T5" fmla="*/ 49 h 56"/>
                    <a:gd name="T6" fmla="*/ 26 w 159"/>
                    <a:gd name="T7" fmla="*/ 45 h 56"/>
                    <a:gd name="T8" fmla="*/ 18 w 159"/>
                    <a:gd name="T9" fmla="*/ 38 h 56"/>
                    <a:gd name="T10" fmla="*/ 10 w 159"/>
                    <a:gd name="T11" fmla="*/ 31 h 56"/>
                    <a:gd name="T12" fmla="*/ 5 w 159"/>
                    <a:gd name="T13" fmla="*/ 24 h 56"/>
                    <a:gd name="T14" fmla="*/ 3 w 159"/>
                    <a:gd name="T15" fmla="*/ 21 h 56"/>
                    <a:gd name="T16" fmla="*/ 1 w 159"/>
                    <a:gd name="T17" fmla="*/ 17 h 56"/>
                    <a:gd name="T18" fmla="*/ 0 w 159"/>
                    <a:gd name="T19" fmla="*/ 13 h 56"/>
                    <a:gd name="T20" fmla="*/ 0 w 159"/>
                    <a:gd name="T21" fmla="*/ 10 h 56"/>
                    <a:gd name="T22" fmla="*/ 21 w 159"/>
                    <a:gd name="T23" fmla="*/ 10 h 56"/>
                    <a:gd name="T24" fmla="*/ 39 w 159"/>
                    <a:gd name="T25" fmla="*/ 10 h 56"/>
                    <a:gd name="T26" fmla="*/ 52 w 159"/>
                    <a:gd name="T27" fmla="*/ 10 h 56"/>
                    <a:gd name="T28" fmla="*/ 59 w 159"/>
                    <a:gd name="T29" fmla="*/ 10 h 56"/>
                    <a:gd name="T30" fmla="*/ 83 w 159"/>
                    <a:gd name="T31" fmla="*/ 6 h 56"/>
                    <a:gd name="T32" fmla="*/ 117 w 159"/>
                    <a:gd name="T33" fmla="*/ 0 h 56"/>
                    <a:gd name="T34" fmla="*/ 125 w 159"/>
                    <a:gd name="T35" fmla="*/ 0 h 56"/>
                    <a:gd name="T36" fmla="*/ 132 w 159"/>
                    <a:gd name="T37" fmla="*/ 0 h 56"/>
                    <a:gd name="T38" fmla="*/ 140 w 159"/>
                    <a:gd name="T39" fmla="*/ 0 h 56"/>
                    <a:gd name="T40" fmla="*/ 147 w 159"/>
                    <a:gd name="T41" fmla="*/ 2 h 56"/>
                    <a:gd name="T42" fmla="*/ 151 w 159"/>
                    <a:gd name="T43" fmla="*/ 5 h 56"/>
                    <a:gd name="T44" fmla="*/ 155 w 159"/>
                    <a:gd name="T45" fmla="*/ 9 h 56"/>
                    <a:gd name="T46" fmla="*/ 158 w 159"/>
                    <a:gd name="T47" fmla="*/ 15 h 56"/>
                    <a:gd name="T48" fmla="*/ 159 w 159"/>
                    <a:gd name="T49" fmla="*/ 22 h 56"/>
                    <a:gd name="T50" fmla="*/ 158 w 159"/>
                    <a:gd name="T51" fmla="*/ 30 h 56"/>
                    <a:gd name="T52" fmla="*/ 155 w 159"/>
                    <a:gd name="T53" fmla="*/ 37 h 56"/>
                    <a:gd name="T54" fmla="*/ 151 w 159"/>
                    <a:gd name="T55" fmla="*/ 44 h 56"/>
                    <a:gd name="T56" fmla="*/ 146 w 159"/>
                    <a:gd name="T57" fmla="*/ 48 h 56"/>
                    <a:gd name="T58" fmla="*/ 139 w 159"/>
                    <a:gd name="T59" fmla="*/ 52 h 56"/>
                    <a:gd name="T60" fmla="*/ 132 w 159"/>
                    <a:gd name="T61" fmla="*/ 54 h 56"/>
                    <a:gd name="T62" fmla="*/ 124 w 159"/>
                    <a:gd name="T63" fmla="*/ 55 h 56"/>
                    <a:gd name="T64" fmla="*/ 115 w 159"/>
                    <a:gd name="T65" fmla="*/ 56 h 56"/>
                    <a:gd name="T66" fmla="*/ 77 w 159"/>
                    <a:gd name="T67" fmla="*/ 55 h 56"/>
                    <a:gd name="T68" fmla="*/ 46 w 159"/>
                    <a:gd name="T6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86" name="Freeform 433"/>
                <p:cNvSpPr>
                  <a:spLocks/>
                </p:cNvSpPr>
                <p:nvPr/>
              </p:nvSpPr>
              <p:spPr bwMode="auto">
                <a:xfrm>
                  <a:off x="534" y="1280"/>
                  <a:ext cx="1205" cy="539"/>
                </a:xfrm>
                <a:custGeom>
                  <a:avLst/>
                  <a:gdLst>
                    <a:gd name="T0" fmla="*/ 2931 w 3734"/>
                    <a:gd name="T1" fmla="*/ 1362 h 1644"/>
                    <a:gd name="T2" fmla="*/ 2556 w 3734"/>
                    <a:gd name="T3" fmla="*/ 1522 h 1644"/>
                    <a:gd name="T4" fmla="*/ 2312 w 3734"/>
                    <a:gd name="T5" fmla="*/ 1592 h 1644"/>
                    <a:gd name="T6" fmla="*/ 2294 w 3734"/>
                    <a:gd name="T7" fmla="*/ 1634 h 1644"/>
                    <a:gd name="T8" fmla="*/ 2177 w 3734"/>
                    <a:gd name="T9" fmla="*/ 1607 h 1644"/>
                    <a:gd name="T10" fmla="*/ 2279 w 3734"/>
                    <a:gd name="T11" fmla="*/ 1512 h 1644"/>
                    <a:gd name="T12" fmla="*/ 2166 w 3734"/>
                    <a:gd name="T13" fmla="*/ 1416 h 1644"/>
                    <a:gd name="T14" fmla="*/ 2094 w 3734"/>
                    <a:gd name="T15" fmla="*/ 1295 h 1644"/>
                    <a:gd name="T16" fmla="*/ 1947 w 3734"/>
                    <a:gd name="T17" fmla="*/ 1317 h 1644"/>
                    <a:gd name="T18" fmla="*/ 1771 w 3734"/>
                    <a:gd name="T19" fmla="*/ 1281 h 1644"/>
                    <a:gd name="T20" fmla="*/ 261 w 3734"/>
                    <a:gd name="T21" fmla="*/ 1235 h 1644"/>
                    <a:gd name="T22" fmla="*/ 127 w 3734"/>
                    <a:gd name="T23" fmla="*/ 1125 h 1644"/>
                    <a:gd name="T24" fmla="*/ 151 w 3734"/>
                    <a:gd name="T25" fmla="*/ 1040 h 1644"/>
                    <a:gd name="T26" fmla="*/ 147 w 3734"/>
                    <a:gd name="T27" fmla="*/ 927 h 1644"/>
                    <a:gd name="T28" fmla="*/ 259 w 3734"/>
                    <a:gd name="T29" fmla="*/ 859 h 1644"/>
                    <a:gd name="T30" fmla="*/ 250 w 3734"/>
                    <a:gd name="T31" fmla="*/ 747 h 1644"/>
                    <a:gd name="T32" fmla="*/ 128 w 3734"/>
                    <a:gd name="T33" fmla="*/ 665 h 1644"/>
                    <a:gd name="T34" fmla="*/ 602 w 3734"/>
                    <a:gd name="T35" fmla="*/ 114 h 1644"/>
                    <a:gd name="T36" fmla="*/ 1146 w 3734"/>
                    <a:gd name="T37" fmla="*/ 105 h 1644"/>
                    <a:gd name="T38" fmla="*/ 1296 w 3734"/>
                    <a:gd name="T39" fmla="*/ 117 h 1644"/>
                    <a:gd name="T40" fmla="*/ 1641 w 3734"/>
                    <a:gd name="T41" fmla="*/ 166 h 1644"/>
                    <a:gd name="T42" fmla="*/ 1771 w 3734"/>
                    <a:gd name="T43" fmla="*/ 206 h 1644"/>
                    <a:gd name="T44" fmla="*/ 2076 w 3734"/>
                    <a:gd name="T45" fmla="*/ 193 h 1644"/>
                    <a:gd name="T46" fmla="*/ 2286 w 3734"/>
                    <a:gd name="T47" fmla="*/ 216 h 1644"/>
                    <a:gd name="T48" fmla="*/ 2365 w 3734"/>
                    <a:gd name="T49" fmla="*/ 216 h 1644"/>
                    <a:gd name="T50" fmla="*/ 2518 w 3734"/>
                    <a:gd name="T51" fmla="*/ 123 h 1644"/>
                    <a:gd name="T52" fmla="*/ 2587 w 3734"/>
                    <a:gd name="T53" fmla="*/ 2 h 1644"/>
                    <a:gd name="T54" fmla="*/ 2644 w 3734"/>
                    <a:gd name="T55" fmla="*/ 105 h 1644"/>
                    <a:gd name="T56" fmla="*/ 2664 w 3734"/>
                    <a:gd name="T57" fmla="*/ 166 h 1644"/>
                    <a:gd name="T58" fmla="*/ 2716 w 3734"/>
                    <a:gd name="T59" fmla="*/ 196 h 1644"/>
                    <a:gd name="T60" fmla="*/ 2891 w 3734"/>
                    <a:gd name="T61" fmla="*/ 121 h 1644"/>
                    <a:gd name="T62" fmla="*/ 3036 w 3734"/>
                    <a:gd name="T63" fmla="*/ 135 h 1644"/>
                    <a:gd name="T64" fmla="*/ 2883 w 3734"/>
                    <a:gd name="T65" fmla="*/ 271 h 1644"/>
                    <a:gd name="T66" fmla="*/ 2790 w 3734"/>
                    <a:gd name="T67" fmla="*/ 289 h 1644"/>
                    <a:gd name="T68" fmla="*/ 2569 w 3734"/>
                    <a:gd name="T69" fmla="*/ 304 h 1644"/>
                    <a:gd name="T70" fmla="*/ 2501 w 3734"/>
                    <a:gd name="T71" fmla="*/ 402 h 1644"/>
                    <a:gd name="T72" fmla="*/ 2333 w 3734"/>
                    <a:gd name="T73" fmla="*/ 471 h 1644"/>
                    <a:gd name="T74" fmla="*/ 2087 w 3734"/>
                    <a:gd name="T75" fmla="*/ 625 h 1644"/>
                    <a:gd name="T76" fmla="*/ 2106 w 3734"/>
                    <a:gd name="T77" fmla="*/ 793 h 1644"/>
                    <a:gd name="T78" fmla="*/ 2360 w 3734"/>
                    <a:gd name="T79" fmla="*/ 907 h 1644"/>
                    <a:gd name="T80" fmla="*/ 2443 w 3734"/>
                    <a:gd name="T81" fmla="*/ 1059 h 1644"/>
                    <a:gd name="T82" fmla="*/ 2614 w 3734"/>
                    <a:gd name="T83" fmla="*/ 987 h 1644"/>
                    <a:gd name="T84" fmla="*/ 2848 w 3734"/>
                    <a:gd name="T85" fmla="*/ 785 h 1644"/>
                    <a:gd name="T86" fmla="*/ 2896 w 3734"/>
                    <a:gd name="T87" fmla="*/ 597 h 1644"/>
                    <a:gd name="T88" fmla="*/ 3156 w 3734"/>
                    <a:gd name="T89" fmla="*/ 500 h 1644"/>
                    <a:gd name="T90" fmla="*/ 3276 w 3734"/>
                    <a:gd name="T91" fmla="*/ 592 h 1644"/>
                    <a:gd name="T92" fmla="*/ 3226 w 3734"/>
                    <a:gd name="T93" fmla="*/ 736 h 1644"/>
                    <a:gd name="T94" fmla="*/ 3492 w 3734"/>
                    <a:gd name="T95" fmla="*/ 613 h 1644"/>
                    <a:gd name="T96" fmla="*/ 3545 w 3734"/>
                    <a:gd name="T97" fmla="*/ 774 h 1644"/>
                    <a:gd name="T98" fmla="*/ 3662 w 3734"/>
                    <a:gd name="T99" fmla="*/ 924 h 1644"/>
                    <a:gd name="T100" fmla="*/ 3616 w 3734"/>
                    <a:gd name="T101" fmla="*/ 961 h 1644"/>
                    <a:gd name="T102" fmla="*/ 3694 w 3734"/>
                    <a:gd name="T103" fmla="*/ 1028 h 1644"/>
                    <a:gd name="T104" fmla="*/ 3556 w 3734"/>
                    <a:gd name="T105" fmla="*/ 1108 h 1644"/>
                    <a:gd name="T106" fmla="*/ 3151 w 3734"/>
                    <a:gd name="T107" fmla="*/ 1168 h 1644"/>
                    <a:gd name="T108" fmla="*/ 2853 w 3734"/>
                    <a:gd name="T109" fmla="*/ 1335 h 1644"/>
                    <a:gd name="T110" fmla="*/ 2905 w 3734"/>
                    <a:gd name="T111" fmla="*/ 1337 h 1644"/>
                    <a:gd name="T112" fmla="*/ 3216 w 3734"/>
                    <a:gd name="T113" fmla="*/ 1256 h 1644"/>
                    <a:gd name="T114" fmla="*/ 3066 w 3734"/>
                    <a:gd name="T115" fmla="*/ 1298 h 1644"/>
                    <a:gd name="T116" fmla="*/ 3138 w 3734"/>
                    <a:gd name="T117" fmla="*/ 1391 h 1644"/>
                    <a:gd name="T118" fmla="*/ 3248 w 3734"/>
                    <a:gd name="T119" fmla="*/ 1473 h 1644"/>
                    <a:gd name="T120" fmla="*/ 3018 w 3734"/>
                    <a:gd name="T121" fmla="*/ 1564 h 1644"/>
                    <a:gd name="T122" fmla="*/ 3189 w 3734"/>
                    <a:gd name="T123" fmla="*/ 1466 h 1644"/>
                    <a:gd name="T124" fmla="*/ 3016 w 3734"/>
                    <a:gd name="T125" fmla="*/ 1484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grpSp>
          <p:sp>
            <p:nvSpPr>
              <p:cNvPr id="286" name="Freeform 434"/>
              <p:cNvSpPr>
                <a:spLocks/>
              </p:cNvSpPr>
              <p:nvPr>
                <p:custDataLst>
                  <p:tags r:id="rId270"/>
                </p:custDataLst>
              </p:nvPr>
            </p:nvSpPr>
            <p:spPr bwMode="auto">
              <a:xfrm>
                <a:off x="6568841" y="4238356"/>
                <a:ext cx="202155" cy="204411"/>
              </a:xfrm>
              <a:custGeom>
                <a:avLst/>
                <a:gdLst>
                  <a:gd name="T0" fmla="*/ 265 w 292"/>
                  <a:gd name="T1" fmla="*/ 10 h 308"/>
                  <a:gd name="T2" fmla="*/ 276 w 292"/>
                  <a:gd name="T3" fmla="*/ 37 h 308"/>
                  <a:gd name="T4" fmla="*/ 286 w 292"/>
                  <a:gd name="T5" fmla="*/ 91 h 308"/>
                  <a:gd name="T6" fmla="*/ 292 w 292"/>
                  <a:gd name="T7" fmla="*/ 144 h 308"/>
                  <a:gd name="T8" fmla="*/ 291 w 292"/>
                  <a:gd name="T9" fmla="*/ 161 h 308"/>
                  <a:gd name="T10" fmla="*/ 286 w 292"/>
                  <a:gd name="T11" fmla="*/ 179 h 308"/>
                  <a:gd name="T12" fmla="*/ 269 w 292"/>
                  <a:gd name="T13" fmla="*/ 206 h 308"/>
                  <a:gd name="T14" fmla="*/ 231 w 292"/>
                  <a:gd name="T15" fmla="*/ 185 h 308"/>
                  <a:gd name="T16" fmla="*/ 165 w 292"/>
                  <a:gd name="T17" fmla="*/ 258 h 308"/>
                  <a:gd name="T18" fmla="*/ 132 w 292"/>
                  <a:gd name="T19" fmla="*/ 278 h 308"/>
                  <a:gd name="T20" fmla="*/ 59 w 292"/>
                  <a:gd name="T21" fmla="*/ 296 h 308"/>
                  <a:gd name="T22" fmla="*/ 32 w 292"/>
                  <a:gd name="T23" fmla="*/ 308 h 308"/>
                  <a:gd name="T24" fmla="*/ 6 w 292"/>
                  <a:gd name="T25" fmla="*/ 308 h 308"/>
                  <a:gd name="T26" fmla="*/ 9 w 292"/>
                  <a:gd name="T27" fmla="*/ 297 h 308"/>
                  <a:gd name="T28" fmla="*/ 11 w 292"/>
                  <a:gd name="T29" fmla="*/ 286 h 308"/>
                  <a:gd name="T30" fmla="*/ 7 w 292"/>
                  <a:gd name="T31" fmla="*/ 265 h 308"/>
                  <a:gd name="T32" fmla="*/ 2 w 292"/>
                  <a:gd name="T33" fmla="*/ 246 h 308"/>
                  <a:gd name="T34" fmla="*/ 0 w 292"/>
                  <a:gd name="T35" fmla="*/ 228 h 308"/>
                  <a:gd name="T36" fmla="*/ 3 w 292"/>
                  <a:gd name="T37" fmla="*/ 205 h 308"/>
                  <a:gd name="T38" fmla="*/ 12 w 292"/>
                  <a:gd name="T39" fmla="*/ 188 h 308"/>
                  <a:gd name="T40" fmla="*/ 26 w 292"/>
                  <a:gd name="T41" fmla="*/ 174 h 308"/>
                  <a:gd name="T42" fmla="*/ 42 w 292"/>
                  <a:gd name="T43" fmla="*/ 161 h 308"/>
                  <a:gd name="T44" fmla="*/ 77 w 292"/>
                  <a:gd name="T45" fmla="*/ 135 h 308"/>
                  <a:gd name="T46" fmla="*/ 93 w 292"/>
                  <a:gd name="T47" fmla="*/ 119 h 308"/>
                  <a:gd name="T48" fmla="*/ 105 w 292"/>
                  <a:gd name="T49" fmla="*/ 98 h 308"/>
                  <a:gd name="T50" fmla="*/ 98 w 292"/>
                  <a:gd name="T51" fmla="*/ 96 h 308"/>
                  <a:gd name="T52" fmla="*/ 92 w 292"/>
                  <a:gd name="T53" fmla="*/ 91 h 308"/>
                  <a:gd name="T54" fmla="*/ 82 w 292"/>
                  <a:gd name="T55" fmla="*/ 73 h 308"/>
                  <a:gd name="T56" fmla="*/ 74 w 292"/>
                  <a:gd name="T57" fmla="*/ 50 h 308"/>
                  <a:gd name="T58" fmla="*/ 72 w 292"/>
                  <a:gd name="T59" fmla="*/ 24 h 308"/>
                  <a:gd name="T60" fmla="*/ 90 w 292"/>
                  <a:gd name="T61" fmla="*/ 19 h 308"/>
                  <a:gd name="T62" fmla="*/ 105 w 292"/>
                  <a:gd name="T63" fmla="*/ 20 h 308"/>
                  <a:gd name="T64" fmla="*/ 132 w 292"/>
                  <a:gd name="T65" fmla="*/ 24 h 308"/>
                  <a:gd name="T66" fmla="*/ 169 w 292"/>
                  <a:gd name="T67" fmla="*/ 21 h 308"/>
                  <a:gd name="T68" fmla="*/ 210 w 292"/>
                  <a:gd name="T69" fmla="*/ 12 h 308"/>
                  <a:gd name="T70" fmla="*/ 259 w 292"/>
                  <a:gd name="T7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87" name="Freeform 435"/>
              <p:cNvSpPr>
                <a:spLocks/>
              </p:cNvSpPr>
              <p:nvPr>
                <p:custDataLst>
                  <p:tags r:id="rId271"/>
                </p:custDataLst>
              </p:nvPr>
            </p:nvSpPr>
            <p:spPr bwMode="auto">
              <a:xfrm>
                <a:off x="6738145" y="4432546"/>
                <a:ext cx="10108" cy="73588"/>
              </a:xfrm>
              <a:custGeom>
                <a:avLst/>
                <a:gdLst>
                  <a:gd name="T0" fmla="*/ 11 w 14"/>
                  <a:gd name="T1" fmla="*/ 0 h 7"/>
                  <a:gd name="T2" fmla="*/ 13 w 14"/>
                  <a:gd name="T3" fmla="*/ 3 h 7"/>
                  <a:gd name="T4" fmla="*/ 14 w 14"/>
                  <a:gd name="T5" fmla="*/ 7 h 7"/>
                  <a:gd name="T6" fmla="*/ 0 w 14"/>
                  <a:gd name="T7" fmla="*/ 7 h 7"/>
                  <a:gd name="T8" fmla="*/ 11 w 14"/>
                  <a:gd name="T9" fmla="*/ 0 h 7"/>
                </a:gdLst>
                <a:ahLst/>
                <a:cxnLst>
                  <a:cxn ang="0">
                    <a:pos x="T0" y="T1"/>
                  </a:cxn>
                  <a:cxn ang="0">
                    <a:pos x="T2" y="T3"/>
                  </a:cxn>
                  <a:cxn ang="0">
                    <a:pos x="T4" y="T5"/>
                  </a:cxn>
                  <a:cxn ang="0">
                    <a:pos x="T6" y="T7"/>
                  </a:cxn>
                  <a:cxn ang="0">
                    <a:pos x="T8" y="T9"/>
                  </a:cxn>
                </a:cxnLst>
                <a:rect l="0" t="0" r="r" b="b"/>
                <a:pathLst>
                  <a:path w="14" h="7">
                    <a:moveTo>
                      <a:pt x="11" y="0"/>
                    </a:moveTo>
                    <a:lnTo>
                      <a:pt x="13" y="3"/>
                    </a:lnTo>
                    <a:lnTo>
                      <a:pt x="14" y="7"/>
                    </a:lnTo>
                    <a:lnTo>
                      <a:pt x="0" y="7"/>
                    </a:lnTo>
                    <a:lnTo>
                      <a:pt x="11" y="0"/>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88" name="Freeform 436"/>
              <p:cNvSpPr>
                <a:spLocks/>
              </p:cNvSpPr>
              <p:nvPr>
                <p:custDataLst>
                  <p:tags r:id="rId272"/>
                </p:custDataLst>
              </p:nvPr>
            </p:nvSpPr>
            <p:spPr bwMode="auto">
              <a:xfrm>
                <a:off x="5926999" y="3449328"/>
                <a:ext cx="396728" cy="643895"/>
              </a:xfrm>
              <a:custGeom>
                <a:avLst/>
                <a:gdLst>
                  <a:gd name="T0" fmla="*/ 81 w 581"/>
                  <a:gd name="T1" fmla="*/ 115 h 955"/>
                  <a:gd name="T2" fmla="*/ 104 w 581"/>
                  <a:gd name="T3" fmla="*/ 152 h 955"/>
                  <a:gd name="T4" fmla="*/ 111 w 581"/>
                  <a:gd name="T5" fmla="*/ 180 h 955"/>
                  <a:gd name="T6" fmla="*/ 95 w 581"/>
                  <a:gd name="T7" fmla="*/ 234 h 955"/>
                  <a:gd name="T8" fmla="*/ 96 w 581"/>
                  <a:gd name="T9" fmla="*/ 325 h 955"/>
                  <a:gd name="T10" fmla="*/ 93 w 581"/>
                  <a:gd name="T11" fmla="*/ 363 h 955"/>
                  <a:gd name="T12" fmla="*/ 82 w 581"/>
                  <a:gd name="T13" fmla="*/ 396 h 955"/>
                  <a:gd name="T14" fmla="*/ 59 w 581"/>
                  <a:gd name="T15" fmla="*/ 429 h 955"/>
                  <a:gd name="T16" fmla="*/ 31 w 581"/>
                  <a:gd name="T17" fmla="*/ 461 h 955"/>
                  <a:gd name="T18" fmla="*/ 17 w 581"/>
                  <a:gd name="T19" fmla="*/ 481 h 955"/>
                  <a:gd name="T20" fmla="*/ 2 w 581"/>
                  <a:gd name="T21" fmla="*/ 542 h 955"/>
                  <a:gd name="T22" fmla="*/ 69 w 581"/>
                  <a:gd name="T23" fmla="*/ 616 h 955"/>
                  <a:gd name="T24" fmla="*/ 69 w 581"/>
                  <a:gd name="T25" fmla="*/ 634 h 955"/>
                  <a:gd name="T26" fmla="*/ 74 w 581"/>
                  <a:gd name="T27" fmla="*/ 665 h 955"/>
                  <a:gd name="T28" fmla="*/ 74 w 581"/>
                  <a:gd name="T29" fmla="*/ 696 h 955"/>
                  <a:gd name="T30" fmla="*/ 78 w 581"/>
                  <a:gd name="T31" fmla="*/ 733 h 955"/>
                  <a:gd name="T32" fmla="*/ 94 w 581"/>
                  <a:gd name="T33" fmla="*/ 778 h 955"/>
                  <a:gd name="T34" fmla="*/ 105 w 581"/>
                  <a:gd name="T35" fmla="*/ 792 h 955"/>
                  <a:gd name="T36" fmla="*/ 68 w 581"/>
                  <a:gd name="T37" fmla="*/ 794 h 955"/>
                  <a:gd name="T38" fmla="*/ 42 w 581"/>
                  <a:gd name="T39" fmla="*/ 802 h 955"/>
                  <a:gd name="T40" fmla="*/ 36 w 581"/>
                  <a:gd name="T41" fmla="*/ 812 h 955"/>
                  <a:gd name="T42" fmla="*/ 42 w 581"/>
                  <a:gd name="T43" fmla="*/ 842 h 955"/>
                  <a:gd name="T44" fmla="*/ 69 w 581"/>
                  <a:gd name="T45" fmla="*/ 876 h 955"/>
                  <a:gd name="T46" fmla="*/ 87 w 581"/>
                  <a:gd name="T47" fmla="*/ 899 h 955"/>
                  <a:gd name="T48" fmla="*/ 100 w 581"/>
                  <a:gd name="T49" fmla="*/ 927 h 955"/>
                  <a:gd name="T50" fmla="*/ 156 w 581"/>
                  <a:gd name="T51" fmla="*/ 955 h 955"/>
                  <a:gd name="T52" fmla="*/ 189 w 581"/>
                  <a:gd name="T53" fmla="*/ 942 h 955"/>
                  <a:gd name="T54" fmla="*/ 248 w 581"/>
                  <a:gd name="T55" fmla="*/ 929 h 955"/>
                  <a:gd name="T56" fmla="*/ 279 w 581"/>
                  <a:gd name="T57" fmla="*/ 921 h 955"/>
                  <a:gd name="T58" fmla="*/ 297 w 581"/>
                  <a:gd name="T59" fmla="*/ 904 h 955"/>
                  <a:gd name="T60" fmla="*/ 302 w 581"/>
                  <a:gd name="T61" fmla="*/ 892 h 955"/>
                  <a:gd name="T62" fmla="*/ 302 w 581"/>
                  <a:gd name="T63" fmla="*/ 868 h 955"/>
                  <a:gd name="T64" fmla="*/ 338 w 581"/>
                  <a:gd name="T65" fmla="*/ 871 h 955"/>
                  <a:gd name="T66" fmla="*/ 367 w 581"/>
                  <a:gd name="T67" fmla="*/ 866 h 955"/>
                  <a:gd name="T68" fmla="*/ 389 w 581"/>
                  <a:gd name="T69" fmla="*/ 856 h 955"/>
                  <a:gd name="T70" fmla="*/ 405 w 581"/>
                  <a:gd name="T71" fmla="*/ 842 h 955"/>
                  <a:gd name="T72" fmla="*/ 432 w 581"/>
                  <a:gd name="T73" fmla="*/ 807 h 955"/>
                  <a:gd name="T74" fmla="*/ 460 w 581"/>
                  <a:gd name="T75" fmla="*/ 773 h 955"/>
                  <a:gd name="T76" fmla="*/ 477 w 581"/>
                  <a:gd name="T77" fmla="*/ 760 h 955"/>
                  <a:gd name="T78" fmla="*/ 502 w 581"/>
                  <a:gd name="T79" fmla="*/ 752 h 955"/>
                  <a:gd name="T80" fmla="*/ 521 w 581"/>
                  <a:gd name="T81" fmla="*/ 745 h 955"/>
                  <a:gd name="T82" fmla="*/ 499 w 581"/>
                  <a:gd name="T83" fmla="*/ 697 h 955"/>
                  <a:gd name="T84" fmla="*/ 484 w 581"/>
                  <a:gd name="T85" fmla="*/ 653 h 955"/>
                  <a:gd name="T86" fmla="*/ 472 w 581"/>
                  <a:gd name="T87" fmla="*/ 623 h 955"/>
                  <a:gd name="T88" fmla="*/ 481 w 581"/>
                  <a:gd name="T89" fmla="*/ 610 h 955"/>
                  <a:gd name="T90" fmla="*/ 487 w 581"/>
                  <a:gd name="T91" fmla="*/ 579 h 955"/>
                  <a:gd name="T92" fmla="*/ 494 w 581"/>
                  <a:gd name="T93" fmla="*/ 541 h 955"/>
                  <a:gd name="T94" fmla="*/ 505 w 581"/>
                  <a:gd name="T95" fmla="*/ 519 h 955"/>
                  <a:gd name="T96" fmla="*/ 532 w 581"/>
                  <a:gd name="T97" fmla="*/ 486 h 955"/>
                  <a:gd name="T98" fmla="*/ 570 w 581"/>
                  <a:gd name="T99" fmla="*/ 461 h 955"/>
                  <a:gd name="T100" fmla="*/ 129 w 581"/>
                  <a:gd name="T101" fmla="*/ 0 h 955"/>
                  <a:gd name="T102" fmla="*/ 98 w 581"/>
                  <a:gd name="T103" fmla="*/ 5 h 955"/>
                  <a:gd name="T104" fmla="*/ 69 w 581"/>
                  <a:gd name="T105" fmla="*/ 24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89" name="Freeform 437"/>
              <p:cNvSpPr>
                <a:spLocks/>
              </p:cNvSpPr>
              <p:nvPr>
                <p:custDataLst>
                  <p:tags r:id="rId273"/>
                </p:custDataLst>
              </p:nvPr>
            </p:nvSpPr>
            <p:spPr bwMode="auto">
              <a:xfrm>
                <a:off x="5411504" y="2654168"/>
                <a:ext cx="25269" cy="73588"/>
              </a:xfrm>
              <a:custGeom>
                <a:avLst/>
                <a:gdLst>
                  <a:gd name="T0" fmla="*/ 26 w 45"/>
                  <a:gd name="T1" fmla="*/ 0 h 36"/>
                  <a:gd name="T2" fmla="*/ 0 w 45"/>
                  <a:gd name="T3" fmla="*/ 18 h 36"/>
                  <a:gd name="T4" fmla="*/ 23 w 45"/>
                  <a:gd name="T5" fmla="*/ 36 h 36"/>
                  <a:gd name="T6" fmla="*/ 45 w 45"/>
                  <a:gd name="T7" fmla="*/ 15 h 36"/>
                  <a:gd name="T8" fmla="*/ 26 w 45"/>
                  <a:gd name="T9" fmla="*/ 0 h 36"/>
                </a:gdLst>
                <a:ahLst/>
                <a:cxnLst>
                  <a:cxn ang="0">
                    <a:pos x="T0" y="T1"/>
                  </a:cxn>
                  <a:cxn ang="0">
                    <a:pos x="T2" y="T3"/>
                  </a:cxn>
                  <a:cxn ang="0">
                    <a:pos x="T4" y="T5"/>
                  </a:cxn>
                  <a:cxn ang="0">
                    <a:pos x="T6" y="T7"/>
                  </a:cxn>
                  <a:cxn ang="0">
                    <a:pos x="T8" y="T9"/>
                  </a:cxn>
                </a:cxnLst>
                <a:rect l="0" t="0" r="r" b="b"/>
                <a:pathLst>
                  <a:path w="45" h="36">
                    <a:moveTo>
                      <a:pt x="26" y="0"/>
                    </a:moveTo>
                    <a:lnTo>
                      <a:pt x="0" y="18"/>
                    </a:lnTo>
                    <a:lnTo>
                      <a:pt x="23" y="36"/>
                    </a:lnTo>
                    <a:lnTo>
                      <a:pt x="45" y="15"/>
                    </a:lnTo>
                    <a:lnTo>
                      <a:pt x="26" y="0"/>
                    </a:lnTo>
                    <a:close/>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grpSp>
            <p:nvGrpSpPr>
              <p:cNvPr id="290" name="Group 438"/>
              <p:cNvGrpSpPr>
                <a:grpSpLocks/>
              </p:cNvGrpSpPr>
              <p:nvPr>
                <p:custDataLst>
                  <p:tags r:id="rId274"/>
                </p:custDataLst>
              </p:nvPr>
            </p:nvGrpSpPr>
            <p:grpSpPr bwMode="auto">
              <a:xfrm>
                <a:off x="2705115" y="5307484"/>
                <a:ext cx="611512" cy="1328686"/>
                <a:chOff x="1589" y="3126"/>
                <a:chExt cx="290" cy="657"/>
              </a:xfrm>
              <a:solidFill>
                <a:srgbClr val="FF0000"/>
              </a:solidFill>
            </p:grpSpPr>
            <p:sp>
              <p:nvSpPr>
                <p:cNvPr id="442" name="Freeform 439"/>
                <p:cNvSpPr>
                  <a:spLocks/>
                </p:cNvSpPr>
                <p:nvPr/>
              </p:nvSpPr>
              <p:spPr bwMode="auto">
                <a:xfrm>
                  <a:off x="1748" y="3531"/>
                  <a:ext cx="15" cy="17"/>
                </a:xfrm>
                <a:custGeom>
                  <a:avLst/>
                  <a:gdLst>
                    <a:gd name="T0" fmla="*/ 46 w 46"/>
                    <a:gd name="T1" fmla="*/ 12 h 51"/>
                    <a:gd name="T2" fmla="*/ 19 w 46"/>
                    <a:gd name="T3" fmla="*/ 0 h 51"/>
                    <a:gd name="T4" fmla="*/ 13 w 46"/>
                    <a:gd name="T5" fmla="*/ 5 h 51"/>
                    <a:gd name="T6" fmla="*/ 7 w 46"/>
                    <a:gd name="T7" fmla="*/ 9 h 51"/>
                    <a:gd name="T8" fmla="*/ 4 w 46"/>
                    <a:gd name="T9" fmla="*/ 12 h 51"/>
                    <a:gd name="T10" fmla="*/ 2 w 46"/>
                    <a:gd name="T11" fmla="*/ 14 h 51"/>
                    <a:gd name="T12" fmla="*/ 0 w 46"/>
                    <a:gd name="T13" fmla="*/ 16 h 51"/>
                    <a:gd name="T14" fmla="*/ 0 w 46"/>
                    <a:gd name="T15" fmla="*/ 19 h 51"/>
                    <a:gd name="T16" fmla="*/ 0 w 46"/>
                    <a:gd name="T17" fmla="*/ 24 h 51"/>
                    <a:gd name="T18" fmla="*/ 2 w 46"/>
                    <a:gd name="T19" fmla="*/ 29 h 51"/>
                    <a:gd name="T20" fmla="*/ 4 w 46"/>
                    <a:gd name="T21" fmla="*/ 36 h 51"/>
                    <a:gd name="T22" fmla="*/ 7 w 46"/>
                    <a:gd name="T23" fmla="*/ 41 h 51"/>
                    <a:gd name="T24" fmla="*/ 10 w 46"/>
                    <a:gd name="T25" fmla="*/ 46 h 51"/>
                    <a:gd name="T26" fmla="*/ 13 w 46"/>
                    <a:gd name="T27" fmla="*/ 49 h 51"/>
                    <a:gd name="T28" fmla="*/ 15 w 46"/>
                    <a:gd name="T29" fmla="*/ 50 h 51"/>
                    <a:gd name="T30" fmla="*/ 16 w 46"/>
                    <a:gd name="T31" fmla="*/ 51 h 51"/>
                    <a:gd name="T32" fmla="*/ 18 w 46"/>
                    <a:gd name="T33" fmla="*/ 51 h 51"/>
                    <a:gd name="T34" fmla="*/ 19 w 46"/>
                    <a:gd name="T35" fmla="*/ 50 h 51"/>
                    <a:gd name="T36" fmla="*/ 35 w 46"/>
                    <a:gd name="T37" fmla="*/ 50 h 51"/>
                    <a:gd name="T38" fmla="*/ 46 w 46"/>
                    <a:gd name="T39" fmla="*/ 50 h 51"/>
                    <a:gd name="T40" fmla="*/ 46 w 46"/>
                    <a:gd name="T41" fmla="*/ 37 h 51"/>
                    <a:gd name="T42" fmla="*/ 46 w 46"/>
                    <a:gd name="T43" fmla="*/ 26 h 51"/>
                    <a:gd name="T44" fmla="*/ 46 w 46"/>
                    <a:gd name="T45" fmla="*/ 18 h 51"/>
                    <a:gd name="T46" fmla="*/ 46 w 46"/>
                    <a:gd name="T47"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43" name="Freeform 440"/>
                <p:cNvSpPr>
                  <a:spLocks/>
                </p:cNvSpPr>
                <p:nvPr/>
              </p:nvSpPr>
              <p:spPr bwMode="auto">
                <a:xfrm>
                  <a:off x="1759" y="3730"/>
                  <a:ext cx="63" cy="53"/>
                </a:xfrm>
                <a:custGeom>
                  <a:avLst/>
                  <a:gdLst>
                    <a:gd name="T0" fmla="*/ 0 w 192"/>
                    <a:gd name="T1" fmla="*/ 0 h 158"/>
                    <a:gd name="T2" fmla="*/ 0 w 192"/>
                    <a:gd name="T3" fmla="*/ 14 h 158"/>
                    <a:gd name="T4" fmla="*/ 2 w 192"/>
                    <a:gd name="T5" fmla="*/ 26 h 158"/>
                    <a:gd name="T6" fmla="*/ 4 w 192"/>
                    <a:gd name="T7" fmla="*/ 38 h 158"/>
                    <a:gd name="T8" fmla="*/ 7 w 192"/>
                    <a:gd name="T9" fmla="*/ 50 h 158"/>
                    <a:gd name="T10" fmla="*/ 11 w 192"/>
                    <a:gd name="T11" fmla="*/ 61 h 158"/>
                    <a:gd name="T12" fmla="*/ 15 w 192"/>
                    <a:gd name="T13" fmla="*/ 71 h 158"/>
                    <a:gd name="T14" fmla="*/ 21 w 192"/>
                    <a:gd name="T15" fmla="*/ 81 h 158"/>
                    <a:gd name="T16" fmla="*/ 25 w 192"/>
                    <a:gd name="T17" fmla="*/ 90 h 158"/>
                    <a:gd name="T18" fmla="*/ 47 w 192"/>
                    <a:gd name="T19" fmla="*/ 122 h 158"/>
                    <a:gd name="T20" fmla="*/ 66 w 192"/>
                    <a:gd name="T21" fmla="*/ 148 h 158"/>
                    <a:gd name="T22" fmla="*/ 72 w 192"/>
                    <a:gd name="T23" fmla="*/ 151 h 158"/>
                    <a:gd name="T24" fmla="*/ 79 w 192"/>
                    <a:gd name="T25" fmla="*/ 153 h 158"/>
                    <a:gd name="T26" fmla="*/ 85 w 192"/>
                    <a:gd name="T27" fmla="*/ 155 h 158"/>
                    <a:gd name="T28" fmla="*/ 92 w 192"/>
                    <a:gd name="T29" fmla="*/ 156 h 158"/>
                    <a:gd name="T30" fmla="*/ 105 w 192"/>
                    <a:gd name="T31" fmla="*/ 158 h 158"/>
                    <a:gd name="T32" fmla="*/ 119 w 192"/>
                    <a:gd name="T33" fmla="*/ 158 h 158"/>
                    <a:gd name="T34" fmla="*/ 152 w 192"/>
                    <a:gd name="T35" fmla="*/ 155 h 158"/>
                    <a:gd name="T36" fmla="*/ 192 w 192"/>
                    <a:gd name="T37" fmla="*/ 154 h 158"/>
                    <a:gd name="T38" fmla="*/ 184 w 192"/>
                    <a:gd name="T39" fmla="*/ 153 h 158"/>
                    <a:gd name="T40" fmla="*/ 176 w 192"/>
                    <a:gd name="T41" fmla="*/ 152 h 158"/>
                    <a:gd name="T42" fmla="*/ 168 w 192"/>
                    <a:gd name="T43" fmla="*/ 151 h 158"/>
                    <a:gd name="T44" fmla="*/ 160 w 192"/>
                    <a:gd name="T45" fmla="*/ 149 h 158"/>
                    <a:gd name="T46" fmla="*/ 145 w 192"/>
                    <a:gd name="T47" fmla="*/ 144 h 158"/>
                    <a:gd name="T48" fmla="*/ 129 w 192"/>
                    <a:gd name="T49" fmla="*/ 138 h 158"/>
                    <a:gd name="T50" fmla="*/ 115 w 192"/>
                    <a:gd name="T51" fmla="*/ 130 h 158"/>
                    <a:gd name="T52" fmla="*/ 101 w 192"/>
                    <a:gd name="T53" fmla="*/ 120 h 158"/>
                    <a:gd name="T54" fmla="*/ 87 w 192"/>
                    <a:gd name="T55" fmla="*/ 110 h 158"/>
                    <a:gd name="T56" fmla="*/ 75 w 192"/>
                    <a:gd name="T57" fmla="*/ 98 h 158"/>
                    <a:gd name="T58" fmla="*/ 63 w 192"/>
                    <a:gd name="T59" fmla="*/ 87 h 158"/>
                    <a:gd name="T60" fmla="*/ 52 w 192"/>
                    <a:gd name="T61" fmla="*/ 75 h 158"/>
                    <a:gd name="T62" fmla="*/ 42 w 192"/>
                    <a:gd name="T63" fmla="*/ 63 h 158"/>
                    <a:gd name="T64" fmla="*/ 35 w 192"/>
                    <a:gd name="T65" fmla="*/ 50 h 158"/>
                    <a:gd name="T66" fmla="*/ 27 w 192"/>
                    <a:gd name="T67" fmla="*/ 38 h 158"/>
                    <a:gd name="T68" fmla="*/ 21 w 192"/>
                    <a:gd name="T69" fmla="*/ 26 h 158"/>
                    <a:gd name="T70" fmla="*/ 16 w 192"/>
                    <a:gd name="T71" fmla="*/ 16 h 158"/>
                    <a:gd name="T72" fmla="*/ 13 w 192"/>
                    <a:gd name="T73" fmla="*/ 6 h 158"/>
                    <a:gd name="T74" fmla="*/ 0 w 192"/>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44" name="Freeform 441"/>
                <p:cNvSpPr>
                  <a:spLocks/>
                </p:cNvSpPr>
                <p:nvPr/>
              </p:nvSpPr>
              <p:spPr bwMode="auto">
                <a:xfrm>
                  <a:off x="1589" y="3126"/>
                  <a:ext cx="290" cy="606"/>
                </a:xfrm>
                <a:custGeom>
                  <a:avLst/>
                  <a:gdLst>
                    <a:gd name="T0" fmla="*/ 772 w 884"/>
                    <a:gd name="T1" fmla="*/ 415 h 1818"/>
                    <a:gd name="T2" fmla="*/ 873 w 884"/>
                    <a:gd name="T3" fmla="*/ 342 h 1818"/>
                    <a:gd name="T4" fmla="*/ 884 w 884"/>
                    <a:gd name="T5" fmla="*/ 232 h 1818"/>
                    <a:gd name="T6" fmla="*/ 840 w 884"/>
                    <a:gd name="T7" fmla="*/ 192 h 1818"/>
                    <a:gd name="T8" fmla="*/ 841 w 884"/>
                    <a:gd name="T9" fmla="*/ 262 h 1818"/>
                    <a:gd name="T10" fmla="*/ 774 w 884"/>
                    <a:gd name="T11" fmla="*/ 328 h 1818"/>
                    <a:gd name="T12" fmla="*/ 667 w 884"/>
                    <a:gd name="T13" fmla="*/ 331 h 1818"/>
                    <a:gd name="T14" fmla="*/ 625 w 884"/>
                    <a:gd name="T15" fmla="*/ 290 h 1818"/>
                    <a:gd name="T16" fmla="*/ 658 w 884"/>
                    <a:gd name="T17" fmla="*/ 215 h 1818"/>
                    <a:gd name="T18" fmla="*/ 544 w 884"/>
                    <a:gd name="T19" fmla="*/ 148 h 1818"/>
                    <a:gd name="T20" fmla="*/ 425 w 884"/>
                    <a:gd name="T21" fmla="*/ 87 h 1818"/>
                    <a:gd name="T22" fmla="*/ 373 w 884"/>
                    <a:gd name="T23" fmla="*/ 10 h 1818"/>
                    <a:gd name="T24" fmla="*/ 286 w 884"/>
                    <a:gd name="T25" fmla="*/ 22 h 1818"/>
                    <a:gd name="T26" fmla="*/ 234 w 884"/>
                    <a:gd name="T27" fmla="*/ 24 h 1818"/>
                    <a:gd name="T28" fmla="*/ 171 w 884"/>
                    <a:gd name="T29" fmla="*/ 8 h 1818"/>
                    <a:gd name="T30" fmla="*/ 98 w 884"/>
                    <a:gd name="T31" fmla="*/ 54 h 1818"/>
                    <a:gd name="T32" fmla="*/ 67 w 884"/>
                    <a:gd name="T33" fmla="*/ 116 h 1818"/>
                    <a:gd name="T34" fmla="*/ 27 w 884"/>
                    <a:gd name="T35" fmla="*/ 179 h 1818"/>
                    <a:gd name="T36" fmla="*/ 55 w 884"/>
                    <a:gd name="T37" fmla="*/ 251 h 1818"/>
                    <a:gd name="T38" fmla="*/ 51 w 884"/>
                    <a:gd name="T39" fmla="*/ 319 h 1818"/>
                    <a:gd name="T40" fmla="*/ 0 w 884"/>
                    <a:gd name="T41" fmla="*/ 432 h 1818"/>
                    <a:gd name="T42" fmla="*/ 12 w 884"/>
                    <a:gd name="T43" fmla="*/ 609 h 1818"/>
                    <a:gd name="T44" fmla="*/ 76 w 884"/>
                    <a:gd name="T45" fmla="*/ 696 h 1818"/>
                    <a:gd name="T46" fmla="*/ 60 w 884"/>
                    <a:gd name="T47" fmla="*/ 753 h 1818"/>
                    <a:gd name="T48" fmla="*/ 60 w 884"/>
                    <a:gd name="T49" fmla="*/ 808 h 1818"/>
                    <a:gd name="T50" fmla="*/ 81 w 884"/>
                    <a:gd name="T51" fmla="*/ 850 h 1818"/>
                    <a:gd name="T52" fmla="*/ 53 w 884"/>
                    <a:gd name="T53" fmla="*/ 900 h 1818"/>
                    <a:gd name="T54" fmla="*/ 82 w 884"/>
                    <a:gd name="T55" fmla="*/ 983 h 1818"/>
                    <a:gd name="T56" fmla="*/ 81 w 884"/>
                    <a:gd name="T57" fmla="*/ 1055 h 1818"/>
                    <a:gd name="T58" fmla="*/ 78 w 884"/>
                    <a:gd name="T59" fmla="*/ 1152 h 1818"/>
                    <a:gd name="T60" fmla="*/ 137 w 884"/>
                    <a:gd name="T61" fmla="*/ 1265 h 1818"/>
                    <a:gd name="T62" fmla="*/ 198 w 884"/>
                    <a:gd name="T63" fmla="*/ 1394 h 1818"/>
                    <a:gd name="T64" fmla="*/ 217 w 884"/>
                    <a:gd name="T65" fmla="*/ 1463 h 1818"/>
                    <a:gd name="T66" fmla="*/ 230 w 884"/>
                    <a:gd name="T67" fmla="*/ 1526 h 1818"/>
                    <a:gd name="T68" fmla="*/ 213 w 884"/>
                    <a:gd name="T69" fmla="*/ 1590 h 1818"/>
                    <a:gd name="T70" fmla="*/ 201 w 884"/>
                    <a:gd name="T71" fmla="*/ 1644 h 1818"/>
                    <a:gd name="T72" fmla="*/ 228 w 884"/>
                    <a:gd name="T73" fmla="*/ 1718 h 1818"/>
                    <a:gd name="T74" fmla="*/ 311 w 884"/>
                    <a:gd name="T75" fmla="*/ 1772 h 1818"/>
                    <a:gd name="T76" fmla="*/ 392 w 884"/>
                    <a:gd name="T77" fmla="*/ 1798 h 1818"/>
                    <a:gd name="T78" fmla="*/ 451 w 884"/>
                    <a:gd name="T79" fmla="*/ 1786 h 1818"/>
                    <a:gd name="T80" fmla="*/ 454 w 884"/>
                    <a:gd name="T81" fmla="*/ 1703 h 1818"/>
                    <a:gd name="T82" fmla="*/ 470 w 884"/>
                    <a:gd name="T83" fmla="*/ 1612 h 1818"/>
                    <a:gd name="T84" fmla="*/ 495 w 884"/>
                    <a:gd name="T85" fmla="*/ 1509 h 1818"/>
                    <a:gd name="T86" fmla="*/ 420 w 884"/>
                    <a:gd name="T87" fmla="*/ 1486 h 1818"/>
                    <a:gd name="T88" fmla="*/ 401 w 884"/>
                    <a:gd name="T89" fmla="*/ 1430 h 1818"/>
                    <a:gd name="T90" fmla="*/ 453 w 884"/>
                    <a:gd name="T91" fmla="*/ 1395 h 1818"/>
                    <a:gd name="T92" fmla="*/ 484 w 884"/>
                    <a:gd name="T93" fmla="*/ 1332 h 1818"/>
                    <a:gd name="T94" fmla="*/ 455 w 884"/>
                    <a:gd name="T95" fmla="*/ 1224 h 1818"/>
                    <a:gd name="T96" fmla="*/ 425 w 884"/>
                    <a:gd name="T97" fmla="*/ 1141 h 1818"/>
                    <a:gd name="T98" fmla="*/ 518 w 884"/>
                    <a:gd name="T99" fmla="*/ 1166 h 1818"/>
                    <a:gd name="T100" fmla="*/ 568 w 884"/>
                    <a:gd name="T101" fmla="*/ 1151 h 1818"/>
                    <a:gd name="T102" fmla="*/ 558 w 884"/>
                    <a:gd name="T103" fmla="*/ 1078 h 1818"/>
                    <a:gd name="T104" fmla="*/ 565 w 884"/>
                    <a:gd name="T105" fmla="*/ 1030 h 1818"/>
                    <a:gd name="T106" fmla="*/ 676 w 884"/>
                    <a:gd name="T107" fmla="*/ 1023 h 1818"/>
                    <a:gd name="T108" fmla="*/ 795 w 884"/>
                    <a:gd name="T109" fmla="*/ 973 h 1818"/>
                    <a:gd name="T110" fmla="*/ 816 w 884"/>
                    <a:gd name="T111" fmla="*/ 882 h 1818"/>
                    <a:gd name="T112" fmla="*/ 781 w 884"/>
                    <a:gd name="T113" fmla="*/ 852 h 1818"/>
                    <a:gd name="T114" fmla="*/ 758 w 884"/>
                    <a:gd name="T115" fmla="*/ 810 h 1818"/>
                    <a:gd name="T116" fmla="*/ 692 w 884"/>
                    <a:gd name="T117" fmla="*/ 752 h 1818"/>
                    <a:gd name="T118" fmla="*/ 701 w 884"/>
                    <a:gd name="T119" fmla="*/ 532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grpSp>
          <p:sp>
            <p:nvSpPr>
              <p:cNvPr id="291" name="Freeform 442"/>
              <p:cNvSpPr>
                <a:spLocks/>
              </p:cNvSpPr>
              <p:nvPr>
                <p:custDataLst>
                  <p:tags r:id="rId275"/>
                </p:custDataLst>
              </p:nvPr>
            </p:nvSpPr>
            <p:spPr bwMode="auto">
              <a:xfrm>
                <a:off x="7018636" y="2670520"/>
                <a:ext cx="197101" cy="141044"/>
              </a:xfrm>
              <a:custGeom>
                <a:avLst/>
                <a:gdLst>
                  <a:gd name="T0" fmla="*/ 33 w 279"/>
                  <a:gd name="T1" fmla="*/ 87 h 204"/>
                  <a:gd name="T2" fmla="*/ 59 w 279"/>
                  <a:gd name="T3" fmla="*/ 142 h 204"/>
                  <a:gd name="T4" fmla="*/ 59 w 279"/>
                  <a:gd name="T5" fmla="*/ 179 h 204"/>
                  <a:gd name="T6" fmla="*/ 102 w 279"/>
                  <a:gd name="T7" fmla="*/ 196 h 204"/>
                  <a:gd name="T8" fmla="*/ 122 w 279"/>
                  <a:gd name="T9" fmla="*/ 202 h 204"/>
                  <a:gd name="T10" fmla="*/ 139 w 279"/>
                  <a:gd name="T11" fmla="*/ 204 h 204"/>
                  <a:gd name="T12" fmla="*/ 146 w 279"/>
                  <a:gd name="T13" fmla="*/ 201 h 204"/>
                  <a:gd name="T14" fmla="*/ 151 w 279"/>
                  <a:gd name="T15" fmla="*/ 194 h 204"/>
                  <a:gd name="T16" fmla="*/ 160 w 279"/>
                  <a:gd name="T17" fmla="*/ 172 h 204"/>
                  <a:gd name="T18" fmla="*/ 172 w 279"/>
                  <a:gd name="T19" fmla="*/ 149 h 204"/>
                  <a:gd name="T20" fmla="*/ 181 w 279"/>
                  <a:gd name="T21" fmla="*/ 141 h 204"/>
                  <a:gd name="T22" fmla="*/ 192 w 279"/>
                  <a:gd name="T23" fmla="*/ 136 h 204"/>
                  <a:gd name="T24" fmla="*/ 209 w 279"/>
                  <a:gd name="T25" fmla="*/ 138 h 204"/>
                  <a:gd name="T26" fmla="*/ 220 w 279"/>
                  <a:gd name="T27" fmla="*/ 142 h 204"/>
                  <a:gd name="T28" fmla="*/ 228 w 279"/>
                  <a:gd name="T29" fmla="*/ 148 h 204"/>
                  <a:gd name="T30" fmla="*/ 231 w 279"/>
                  <a:gd name="T31" fmla="*/ 154 h 204"/>
                  <a:gd name="T32" fmla="*/ 234 w 279"/>
                  <a:gd name="T33" fmla="*/ 164 h 204"/>
                  <a:gd name="T34" fmla="*/ 231 w 279"/>
                  <a:gd name="T35" fmla="*/ 167 h 204"/>
                  <a:gd name="T36" fmla="*/ 234 w 279"/>
                  <a:gd name="T37" fmla="*/ 153 h 204"/>
                  <a:gd name="T38" fmla="*/ 238 w 279"/>
                  <a:gd name="T39" fmla="*/ 140 h 204"/>
                  <a:gd name="T40" fmla="*/ 245 w 279"/>
                  <a:gd name="T41" fmla="*/ 117 h 204"/>
                  <a:gd name="T42" fmla="*/ 254 w 279"/>
                  <a:gd name="T43" fmla="*/ 115 h 204"/>
                  <a:gd name="T44" fmla="*/ 264 w 279"/>
                  <a:gd name="T45" fmla="*/ 110 h 204"/>
                  <a:gd name="T46" fmla="*/ 279 w 279"/>
                  <a:gd name="T47" fmla="*/ 99 h 204"/>
                  <a:gd name="T48" fmla="*/ 252 w 279"/>
                  <a:gd name="T49" fmla="*/ 75 h 204"/>
                  <a:gd name="T50" fmla="*/ 227 w 279"/>
                  <a:gd name="T51" fmla="*/ 58 h 204"/>
                  <a:gd name="T52" fmla="*/ 204 w 279"/>
                  <a:gd name="T53" fmla="*/ 44 h 204"/>
                  <a:gd name="T54" fmla="*/ 185 w 279"/>
                  <a:gd name="T55" fmla="*/ 31 h 204"/>
                  <a:gd name="T56" fmla="*/ 146 w 279"/>
                  <a:gd name="T57" fmla="*/ 68 h 204"/>
                  <a:gd name="T58" fmla="*/ 79 w 279"/>
                  <a:gd name="T59" fmla="*/ 25 h 204"/>
                  <a:gd name="T60" fmla="*/ 52 w 279"/>
                  <a:gd name="T61" fmla="*/ 12 h 204"/>
                  <a:gd name="T62" fmla="*/ 46 w 279"/>
                  <a:gd name="T63" fmla="*/ 62 h 204"/>
                  <a:gd name="T64" fmla="*/ 0 w 279"/>
                  <a:gd name="T65" fmla="*/ 5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FF66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92" name="Freeform 443"/>
              <p:cNvSpPr>
                <a:spLocks/>
              </p:cNvSpPr>
              <p:nvPr>
                <p:custDataLst>
                  <p:tags r:id="rId276"/>
                </p:custDataLst>
              </p:nvPr>
            </p:nvSpPr>
            <p:spPr bwMode="auto">
              <a:xfrm>
                <a:off x="6169585" y="2120655"/>
                <a:ext cx="333556" cy="194190"/>
              </a:xfrm>
              <a:custGeom>
                <a:avLst/>
                <a:gdLst>
                  <a:gd name="T0" fmla="*/ 252 w 485"/>
                  <a:gd name="T1" fmla="*/ 20 h 291"/>
                  <a:gd name="T2" fmla="*/ 300 w 485"/>
                  <a:gd name="T3" fmla="*/ 44 h 291"/>
                  <a:gd name="T4" fmla="*/ 372 w 485"/>
                  <a:gd name="T5" fmla="*/ 44 h 291"/>
                  <a:gd name="T6" fmla="*/ 425 w 485"/>
                  <a:gd name="T7" fmla="*/ 131 h 291"/>
                  <a:gd name="T8" fmla="*/ 485 w 485"/>
                  <a:gd name="T9" fmla="*/ 167 h 291"/>
                  <a:gd name="T10" fmla="*/ 412 w 485"/>
                  <a:gd name="T11" fmla="*/ 173 h 291"/>
                  <a:gd name="T12" fmla="*/ 433 w 485"/>
                  <a:gd name="T13" fmla="*/ 210 h 291"/>
                  <a:gd name="T14" fmla="*/ 392 w 485"/>
                  <a:gd name="T15" fmla="*/ 241 h 291"/>
                  <a:gd name="T16" fmla="*/ 385 w 485"/>
                  <a:gd name="T17" fmla="*/ 291 h 291"/>
                  <a:gd name="T18" fmla="*/ 285 w 485"/>
                  <a:gd name="T19" fmla="*/ 266 h 291"/>
                  <a:gd name="T20" fmla="*/ 173 w 485"/>
                  <a:gd name="T21" fmla="*/ 254 h 291"/>
                  <a:gd name="T22" fmla="*/ 60 w 485"/>
                  <a:gd name="T23" fmla="*/ 266 h 291"/>
                  <a:gd name="T24" fmla="*/ 15 w 485"/>
                  <a:gd name="T25" fmla="*/ 271 h 291"/>
                  <a:gd name="T26" fmla="*/ 8 w 485"/>
                  <a:gd name="T27" fmla="*/ 257 h 291"/>
                  <a:gd name="T28" fmla="*/ 3 w 485"/>
                  <a:gd name="T29" fmla="*/ 244 h 291"/>
                  <a:gd name="T30" fmla="*/ 0 w 485"/>
                  <a:gd name="T31" fmla="*/ 229 h 291"/>
                  <a:gd name="T32" fmla="*/ 5 w 485"/>
                  <a:gd name="T33" fmla="*/ 219 h 291"/>
                  <a:gd name="T34" fmla="*/ 14 w 485"/>
                  <a:gd name="T35" fmla="*/ 207 h 291"/>
                  <a:gd name="T36" fmla="*/ 23 w 485"/>
                  <a:gd name="T37" fmla="*/ 189 h 291"/>
                  <a:gd name="T38" fmla="*/ 31 w 485"/>
                  <a:gd name="T39" fmla="*/ 166 h 291"/>
                  <a:gd name="T40" fmla="*/ 41 w 485"/>
                  <a:gd name="T41" fmla="*/ 137 h 291"/>
                  <a:gd name="T42" fmla="*/ 48 w 485"/>
                  <a:gd name="T43" fmla="*/ 126 h 291"/>
                  <a:gd name="T44" fmla="*/ 60 w 485"/>
                  <a:gd name="T45" fmla="*/ 119 h 291"/>
                  <a:gd name="T46" fmla="*/ 87 w 485"/>
                  <a:gd name="T47" fmla="*/ 111 h 291"/>
                  <a:gd name="T48" fmla="*/ 89 w 485"/>
                  <a:gd name="T49" fmla="*/ 106 h 291"/>
                  <a:gd name="T50" fmla="*/ 94 w 485"/>
                  <a:gd name="T51" fmla="*/ 100 h 291"/>
                  <a:gd name="T52" fmla="*/ 101 w 485"/>
                  <a:gd name="T53" fmla="*/ 95 h 291"/>
                  <a:gd name="T54" fmla="*/ 106 w 485"/>
                  <a:gd name="T55" fmla="*/ 93 h 291"/>
                  <a:gd name="T56" fmla="*/ 106 w 485"/>
                  <a:gd name="T57" fmla="*/ 76 h 291"/>
                  <a:gd name="T58" fmla="*/ 109 w 485"/>
                  <a:gd name="T59" fmla="*/ 70 h 291"/>
                  <a:gd name="T60" fmla="*/ 113 w 485"/>
                  <a:gd name="T61" fmla="*/ 67 h 291"/>
                  <a:gd name="T62" fmla="*/ 122 w 485"/>
                  <a:gd name="T63" fmla="*/ 69 h 291"/>
                  <a:gd name="T64" fmla="*/ 128 w 485"/>
                  <a:gd name="T65" fmla="*/ 69 h 291"/>
                  <a:gd name="T66" fmla="*/ 132 w 485"/>
                  <a:gd name="T67" fmla="*/ 66 h 291"/>
                  <a:gd name="T68" fmla="*/ 134 w 485"/>
                  <a:gd name="T69" fmla="*/ 56 h 291"/>
                  <a:gd name="T70" fmla="*/ 139 w 485"/>
                  <a:gd name="T71" fmla="*/ 44 h 291"/>
                  <a:gd name="T72" fmla="*/ 144 w 485"/>
                  <a:gd name="T73" fmla="*/ 39 h 291"/>
                  <a:gd name="T74" fmla="*/ 213 w 485"/>
                  <a:gd name="T7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FF66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93" name="Freeform 444"/>
              <p:cNvSpPr>
                <a:spLocks/>
              </p:cNvSpPr>
              <p:nvPr>
                <p:custDataLst>
                  <p:tags r:id="rId277"/>
                </p:custDataLst>
              </p:nvPr>
            </p:nvSpPr>
            <p:spPr bwMode="auto">
              <a:xfrm>
                <a:off x="5942161" y="2547874"/>
                <a:ext cx="131401" cy="112427"/>
              </a:xfrm>
              <a:custGeom>
                <a:avLst/>
                <a:gdLst>
                  <a:gd name="T0" fmla="*/ 86 w 186"/>
                  <a:gd name="T1" fmla="*/ 147 h 166"/>
                  <a:gd name="T2" fmla="*/ 83 w 186"/>
                  <a:gd name="T3" fmla="*/ 136 h 166"/>
                  <a:gd name="T4" fmla="*/ 78 w 186"/>
                  <a:gd name="T5" fmla="*/ 127 h 166"/>
                  <a:gd name="T6" fmla="*/ 74 w 186"/>
                  <a:gd name="T7" fmla="*/ 118 h 166"/>
                  <a:gd name="T8" fmla="*/ 70 w 186"/>
                  <a:gd name="T9" fmla="*/ 110 h 166"/>
                  <a:gd name="T10" fmla="*/ 60 w 186"/>
                  <a:gd name="T11" fmla="*/ 95 h 166"/>
                  <a:gd name="T12" fmla="*/ 49 w 186"/>
                  <a:gd name="T13" fmla="*/ 82 h 166"/>
                  <a:gd name="T14" fmla="*/ 37 w 186"/>
                  <a:gd name="T15" fmla="*/ 70 h 166"/>
                  <a:gd name="T16" fmla="*/ 25 w 186"/>
                  <a:gd name="T17" fmla="*/ 56 h 166"/>
                  <a:gd name="T18" fmla="*/ 13 w 186"/>
                  <a:gd name="T19" fmla="*/ 38 h 166"/>
                  <a:gd name="T20" fmla="*/ 0 w 186"/>
                  <a:gd name="T21" fmla="*/ 18 h 166"/>
                  <a:gd name="T22" fmla="*/ 0 w 186"/>
                  <a:gd name="T23" fmla="*/ 0 h 166"/>
                  <a:gd name="T24" fmla="*/ 7 w 186"/>
                  <a:gd name="T25" fmla="*/ 2 h 166"/>
                  <a:gd name="T26" fmla="*/ 14 w 186"/>
                  <a:gd name="T27" fmla="*/ 3 h 166"/>
                  <a:gd name="T28" fmla="*/ 20 w 186"/>
                  <a:gd name="T29" fmla="*/ 4 h 166"/>
                  <a:gd name="T30" fmla="*/ 27 w 186"/>
                  <a:gd name="T31" fmla="*/ 4 h 166"/>
                  <a:gd name="T32" fmla="*/ 33 w 186"/>
                  <a:gd name="T33" fmla="*/ 4 h 166"/>
                  <a:gd name="T34" fmla="*/ 40 w 186"/>
                  <a:gd name="T35" fmla="*/ 3 h 166"/>
                  <a:gd name="T36" fmla="*/ 47 w 186"/>
                  <a:gd name="T37" fmla="*/ 2 h 166"/>
                  <a:gd name="T38" fmla="*/ 53 w 186"/>
                  <a:gd name="T39" fmla="*/ 0 h 166"/>
                  <a:gd name="T40" fmla="*/ 140 w 186"/>
                  <a:gd name="T41" fmla="*/ 12 h 166"/>
                  <a:gd name="T42" fmla="*/ 186 w 186"/>
                  <a:gd name="T43" fmla="*/ 91 h 166"/>
                  <a:gd name="T44" fmla="*/ 171 w 186"/>
                  <a:gd name="T45" fmla="*/ 112 h 166"/>
                  <a:gd name="T46" fmla="*/ 155 w 186"/>
                  <a:gd name="T47" fmla="*/ 129 h 166"/>
                  <a:gd name="T48" fmla="*/ 149 w 186"/>
                  <a:gd name="T49" fmla="*/ 137 h 166"/>
                  <a:gd name="T50" fmla="*/ 144 w 186"/>
                  <a:gd name="T51" fmla="*/ 145 h 166"/>
                  <a:gd name="T52" fmla="*/ 142 w 186"/>
                  <a:gd name="T53" fmla="*/ 150 h 166"/>
                  <a:gd name="T54" fmla="*/ 141 w 186"/>
                  <a:gd name="T55" fmla="*/ 156 h 166"/>
                  <a:gd name="T56" fmla="*/ 140 w 186"/>
                  <a:gd name="T57" fmla="*/ 161 h 166"/>
                  <a:gd name="T58" fmla="*/ 140 w 186"/>
                  <a:gd name="T59" fmla="*/ 166 h 166"/>
                  <a:gd name="T60" fmla="*/ 86 w 186"/>
                  <a:gd name="T61" fmla="*/ 14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94" name="Freeform 445"/>
              <p:cNvSpPr>
                <a:spLocks/>
              </p:cNvSpPr>
              <p:nvPr>
                <p:custDataLst>
                  <p:tags r:id="rId278"/>
                </p:custDataLst>
              </p:nvPr>
            </p:nvSpPr>
            <p:spPr bwMode="auto">
              <a:xfrm>
                <a:off x="3339415" y="4397797"/>
                <a:ext cx="131401" cy="73588"/>
              </a:xfrm>
              <a:custGeom>
                <a:avLst/>
                <a:gdLst>
                  <a:gd name="T0" fmla="*/ 153 w 186"/>
                  <a:gd name="T1" fmla="*/ 21 h 104"/>
                  <a:gd name="T2" fmla="*/ 146 w 186"/>
                  <a:gd name="T3" fmla="*/ 21 h 104"/>
                  <a:gd name="T4" fmla="*/ 141 w 186"/>
                  <a:gd name="T5" fmla="*/ 20 h 104"/>
                  <a:gd name="T6" fmla="*/ 136 w 186"/>
                  <a:gd name="T7" fmla="*/ 18 h 104"/>
                  <a:gd name="T8" fmla="*/ 133 w 186"/>
                  <a:gd name="T9" fmla="*/ 15 h 104"/>
                  <a:gd name="T10" fmla="*/ 130 w 186"/>
                  <a:gd name="T11" fmla="*/ 13 h 104"/>
                  <a:gd name="T12" fmla="*/ 125 w 186"/>
                  <a:gd name="T13" fmla="*/ 11 h 104"/>
                  <a:gd name="T14" fmla="*/ 120 w 186"/>
                  <a:gd name="T15" fmla="*/ 10 h 104"/>
                  <a:gd name="T16" fmla="*/ 113 w 186"/>
                  <a:gd name="T17" fmla="*/ 9 h 104"/>
                  <a:gd name="T18" fmla="*/ 100 w 186"/>
                  <a:gd name="T19" fmla="*/ 8 h 104"/>
                  <a:gd name="T20" fmla="*/ 88 w 186"/>
                  <a:gd name="T21" fmla="*/ 6 h 104"/>
                  <a:gd name="T22" fmla="*/ 75 w 186"/>
                  <a:gd name="T23" fmla="*/ 3 h 104"/>
                  <a:gd name="T24" fmla="*/ 64 w 186"/>
                  <a:gd name="T25" fmla="*/ 1 h 104"/>
                  <a:gd name="T26" fmla="*/ 60 w 186"/>
                  <a:gd name="T27" fmla="*/ 0 h 104"/>
                  <a:gd name="T28" fmla="*/ 54 w 186"/>
                  <a:gd name="T29" fmla="*/ 0 h 104"/>
                  <a:gd name="T30" fmla="*/ 51 w 186"/>
                  <a:gd name="T31" fmla="*/ 1 h 104"/>
                  <a:gd name="T32" fmla="*/ 46 w 186"/>
                  <a:gd name="T33" fmla="*/ 2 h 104"/>
                  <a:gd name="T34" fmla="*/ 44 w 186"/>
                  <a:gd name="T35" fmla="*/ 4 h 104"/>
                  <a:gd name="T36" fmla="*/ 42 w 186"/>
                  <a:gd name="T37" fmla="*/ 6 h 104"/>
                  <a:gd name="T38" fmla="*/ 41 w 186"/>
                  <a:gd name="T39" fmla="*/ 10 h 104"/>
                  <a:gd name="T40" fmla="*/ 40 w 186"/>
                  <a:gd name="T41" fmla="*/ 15 h 104"/>
                  <a:gd name="T42" fmla="*/ 34 w 186"/>
                  <a:gd name="T43" fmla="*/ 27 h 104"/>
                  <a:gd name="T44" fmla="*/ 20 w 186"/>
                  <a:gd name="T45" fmla="*/ 47 h 104"/>
                  <a:gd name="T46" fmla="*/ 7 w 186"/>
                  <a:gd name="T47" fmla="*/ 66 h 104"/>
                  <a:gd name="T48" fmla="*/ 0 w 186"/>
                  <a:gd name="T49" fmla="*/ 77 h 104"/>
                  <a:gd name="T50" fmla="*/ 8 w 186"/>
                  <a:gd name="T51" fmla="*/ 77 h 104"/>
                  <a:gd name="T52" fmla="*/ 16 w 186"/>
                  <a:gd name="T53" fmla="*/ 78 h 104"/>
                  <a:gd name="T54" fmla="*/ 21 w 186"/>
                  <a:gd name="T55" fmla="*/ 79 h 104"/>
                  <a:gd name="T56" fmla="*/ 25 w 186"/>
                  <a:gd name="T57" fmla="*/ 81 h 104"/>
                  <a:gd name="T58" fmla="*/ 33 w 186"/>
                  <a:gd name="T59" fmla="*/ 85 h 104"/>
                  <a:gd name="T60" fmla="*/ 40 w 186"/>
                  <a:gd name="T61" fmla="*/ 89 h 104"/>
                  <a:gd name="T62" fmla="*/ 45 w 186"/>
                  <a:gd name="T63" fmla="*/ 94 h 104"/>
                  <a:gd name="T64" fmla="*/ 52 w 186"/>
                  <a:gd name="T65" fmla="*/ 98 h 104"/>
                  <a:gd name="T66" fmla="*/ 56 w 186"/>
                  <a:gd name="T67" fmla="*/ 100 h 104"/>
                  <a:gd name="T68" fmla="*/ 61 w 186"/>
                  <a:gd name="T69" fmla="*/ 101 h 104"/>
                  <a:gd name="T70" fmla="*/ 66 w 186"/>
                  <a:gd name="T71" fmla="*/ 102 h 104"/>
                  <a:gd name="T72" fmla="*/ 74 w 186"/>
                  <a:gd name="T73" fmla="*/ 102 h 104"/>
                  <a:gd name="T74" fmla="*/ 107 w 186"/>
                  <a:gd name="T75" fmla="*/ 103 h 104"/>
                  <a:gd name="T76" fmla="*/ 131 w 186"/>
                  <a:gd name="T77" fmla="*/ 104 h 104"/>
                  <a:gd name="T78" fmla="*/ 135 w 186"/>
                  <a:gd name="T79" fmla="*/ 103 h 104"/>
                  <a:gd name="T80" fmla="*/ 139 w 186"/>
                  <a:gd name="T81" fmla="*/ 102 h 104"/>
                  <a:gd name="T82" fmla="*/ 142 w 186"/>
                  <a:gd name="T83" fmla="*/ 100 h 104"/>
                  <a:gd name="T84" fmla="*/ 145 w 186"/>
                  <a:gd name="T85" fmla="*/ 97 h 104"/>
                  <a:gd name="T86" fmla="*/ 147 w 186"/>
                  <a:gd name="T87" fmla="*/ 94 h 104"/>
                  <a:gd name="T88" fmla="*/ 150 w 186"/>
                  <a:gd name="T89" fmla="*/ 88 h 104"/>
                  <a:gd name="T90" fmla="*/ 152 w 186"/>
                  <a:gd name="T91" fmla="*/ 83 h 104"/>
                  <a:gd name="T92" fmla="*/ 153 w 186"/>
                  <a:gd name="T93" fmla="*/ 77 h 104"/>
                  <a:gd name="T94" fmla="*/ 186 w 186"/>
                  <a:gd name="T95" fmla="*/ 27 h 104"/>
                  <a:gd name="T96" fmla="*/ 153 w 186"/>
                  <a:gd name="T97" fmla="*/ 2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FF00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95" name="Freeform 446"/>
              <p:cNvSpPr>
                <a:spLocks/>
              </p:cNvSpPr>
              <p:nvPr>
                <p:custDataLst>
                  <p:tags r:id="rId279"/>
                </p:custDataLst>
              </p:nvPr>
            </p:nvSpPr>
            <p:spPr bwMode="auto">
              <a:xfrm>
                <a:off x="6194855" y="2592844"/>
                <a:ext cx="212263" cy="124692"/>
              </a:xfrm>
              <a:custGeom>
                <a:avLst/>
                <a:gdLst>
                  <a:gd name="T0" fmla="*/ 79 w 311"/>
                  <a:gd name="T1" fmla="*/ 38 h 179"/>
                  <a:gd name="T2" fmla="*/ 115 w 311"/>
                  <a:gd name="T3" fmla="*/ 26 h 179"/>
                  <a:gd name="T4" fmla="*/ 148 w 311"/>
                  <a:gd name="T5" fmla="*/ 14 h 179"/>
                  <a:gd name="T6" fmla="*/ 178 w 311"/>
                  <a:gd name="T7" fmla="*/ 4 h 179"/>
                  <a:gd name="T8" fmla="*/ 211 w 311"/>
                  <a:gd name="T9" fmla="*/ 0 h 179"/>
                  <a:gd name="T10" fmla="*/ 236 w 311"/>
                  <a:gd name="T11" fmla="*/ 2 h 179"/>
                  <a:gd name="T12" fmla="*/ 256 w 311"/>
                  <a:gd name="T13" fmla="*/ 6 h 179"/>
                  <a:gd name="T14" fmla="*/ 292 w 311"/>
                  <a:gd name="T15" fmla="*/ 12 h 179"/>
                  <a:gd name="T16" fmla="*/ 287 w 311"/>
                  <a:gd name="T17" fmla="*/ 28 h 179"/>
                  <a:gd name="T18" fmla="*/ 278 w 311"/>
                  <a:gd name="T19" fmla="*/ 42 h 179"/>
                  <a:gd name="T20" fmla="*/ 269 w 311"/>
                  <a:gd name="T21" fmla="*/ 53 h 179"/>
                  <a:gd name="T22" fmla="*/ 265 w 311"/>
                  <a:gd name="T23" fmla="*/ 62 h 179"/>
                  <a:gd name="T24" fmla="*/ 266 w 311"/>
                  <a:gd name="T25" fmla="*/ 66 h 179"/>
                  <a:gd name="T26" fmla="*/ 271 w 311"/>
                  <a:gd name="T27" fmla="*/ 71 h 179"/>
                  <a:gd name="T28" fmla="*/ 285 w 311"/>
                  <a:gd name="T29" fmla="*/ 79 h 179"/>
                  <a:gd name="T30" fmla="*/ 311 w 311"/>
                  <a:gd name="T31" fmla="*/ 93 h 179"/>
                  <a:gd name="T32" fmla="*/ 287 w 311"/>
                  <a:gd name="T33" fmla="*/ 107 h 179"/>
                  <a:gd name="T34" fmla="*/ 281 w 311"/>
                  <a:gd name="T35" fmla="*/ 115 h 179"/>
                  <a:gd name="T36" fmla="*/ 278 w 311"/>
                  <a:gd name="T37" fmla="*/ 129 h 179"/>
                  <a:gd name="T38" fmla="*/ 252 w 311"/>
                  <a:gd name="T39" fmla="*/ 136 h 179"/>
                  <a:gd name="T40" fmla="*/ 211 w 311"/>
                  <a:gd name="T41" fmla="*/ 148 h 179"/>
                  <a:gd name="T42" fmla="*/ 191 w 311"/>
                  <a:gd name="T43" fmla="*/ 168 h 179"/>
                  <a:gd name="T44" fmla="*/ 178 w 311"/>
                  <a:gd name="T45" fmla="*/ 176 h 179"/>
                  <a:gd name="T46" fmla="*/ 165 w 311"/>
                  <a:gd name="T47" fmla="*/ 179 h 179"/>
                  <a:gd name="T48" fmla="*/ 151 w 311"/>
                  <a:gd name="T49" fmla="*/ 175 h 179"/>
                  <a:gd name="T50" fmla="*/ 137 w 311"/>
                  <a:gd name="T51" fmla="*/ 167 h 179"/>
                  <a:gd name="T52" fmla="*/ 120 w 311"/>
                  <a:gd name="T53" fmla="*/ 158 h 179"/>
                  <a:gd name="T54" fmla="*/ 98 w 311"/>
                  <a:gd name="T55" fmla="*/ 155 h 179"/>
                  <a:gd name="T56" fmla="*/ 66 w 311"/>
                  <a:gd name="T57" fmla="*/ 155 h 179"/>
                  <a:gd name="T58" fmla="*/ 51 w 311"/>
                  <a:gd name="T59" fmla="*/ 157 h 179"/>
                  <a:gd name="T60" fmla="*/ 39 w 311"/>
                  <a:gd name="T61" fmla="*/ 161 h 179"/>
                  <a:gd name="T62" fmla="*/ 36 w 311"/>
                  <a:gd name="T63" fmla="*/ 142 h 179"/>
                  <a:gd name="T64" fmla="*/ 32 w 311"/>
                  <a:gd name="T65" fmla="*/ 123 h 179"/>
                  <a:gd name="T66" fmla="*/ 21 w 311"/>
                  <a:gd name="T67" fmla="*/ 128 h 179"/>
                  <a:gd name="T68" fmla="*/ 13 w 311"/>
                  <a:gd name="T69" fmla="*/ 129 h 179"/>
                  <a:gd name="T70" fmla="*/ 7 w 311"/>
                  <a:gd name="T71" fmla="*/ 126 h 179"/>
                  <a:gd name="T72" fmla="*/ 3 w 311"/>
                  <a:gd name="T73" fmla="*/ 121 h 179"/>
                  <a:gd name="T74" fmla="*/ 0 w 311"/>
                  <a:gd name="T75" fmla="*/ 105 h 179"/>
                  <a:gd name="T76" fmla="*/ 0 w 311"/>
                  <a:gd name="T77" fmla="*/ 87 h 179"/>
                  <a:gd name="T78" fmla="*/ 3 w 311"/>
                  <a:gd name="T79" fmla="*/ 82 h 179"/>
                  <a:gd name="T80" fmla="*/ 13 w 311"/>
                  <a:gd name="T81" fmla="*/ 78 h 179"/>
                  <a:gd name="T82" fmla="*/ 21 w 311"/>
                  <a:gd name="T83" fmla="*/ 72 h 179"/>
                  <a:gd name="T84" fmla="*/ 25 w 311"/>
                  <a:gd name="T85" fmla="*/ 68 h 179"/>
                  <a:gd name="T86" fmla="*/ 26 w 311"/>
                  <a:gd name="T87" fmla="*/ 62 h 179"/>
                  <a:gd name="T88" fmla="*/ 24 w 311"/>
                  <a:gd name="T89" fmla="*/ 51 h 179"/>
                  <a:gd name="T90" fmla="*/ 19 w 311"/>
                  <a:gd name="T91" fmla="*/ 43 h 179"/>
                  <a:gd name="T92" fmla="*/ 8 w 311"/>
                  <a:gd name="T93" fmla="*/ 29 h 179"/>
                  <a:gd name="T94" fmla="*/ 1 w 311"/>
                  <a:gd name="T95" fmla="*/ 18 h 179"/>
                  <a:gd name="T96" fmla="*/ 1 w 311"/>
                  <a:gd name="T97" fmla="*/ 13 h 179"/>
                  <a:gd name="T98" fmla="*/ 6 w 311"/>
                  <a:gd name="T99" fmla="*/ 6 h 179"/>
                  <a:gd name="T100" fmla="*/ 0 w 311"/>
                  <a:gd name="T101"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296" name="Freeform 447"/>
              <p:cNvSpPr>
                <a:spLocks/>
              </p:cNvSpPr>
              <p:nvPr>
                <p:custDataLst>
                  <p:tags r:id="rId280"/>
                </p:custDataLst>
              </p:nvPr>
            </p:nvSpPr>
            <p:spPr bwMode="auto">
              <a:xfrm>
                <a:off x="5168918" y="3786606"/>
                <a:ext cx="283017" cy="212588"/>
              </a:xfrm>
              <a:custGeom>
                <a:avLst/>
                <a:gdLst>
                  <a:gd name="T0" fmla="*/ 6 w 405"/>
                  <a:gd name="T1" fmla="*/ 260 h 314"/>
                  <a:gd name="T2" fmla="*/ 13 w 405"/>
                  <a:gd name="T3" fmla="*/ 237 h 314"/>
                  <a:gd name="T4" fmla="*/ 17 w 405"/>
                  <a:gd name="T5" fmla="*/ 202 h 314"/>
                  <a:gd name="T6" fmla="*/ 23 w 405"/>
                  <a:gd name="T7" fmla="*/ 173 h 314"/>
                  <a:gd name="T8" fmla="*/ 32 w 405"/>
                  <a:gd name="T9" fmla="*/ 162 h 314"/>
                  <a:gd name="T10" fmla="*/ 48 w 405"/>
                  <a:gd name="T11" fmla="*/ 150 h 314"/>
                  <a:gd name="T12" fmla="*/ 72 w 405"/>
                  <a:gd name="T13" fmla="*/ 141 h 314"/>
                  <a:gd name="T14" fmla="*/ 93 w 405"/>
                  <a:gd name="T15" fmla="*/ 134 h 314"/>
                  <a:gd name="T16" fmla="*/ 104 w 405"/>
                  <a:gd name="T17" fmla="*/ 125 h 314"/>
                  <a:gd name="T18" fmla="*/ 113 w 405"/>
                  <a:gd name="T19" fmla="*/ 114 h 314"/>
                  <a:gd name="T20" fmla="*/ 123 w 405"/>
                  <a:gd name="T21" fmla="*/ 93 h 314"/>
                  <a:gd name="T22" fmla="*/ 136 w 405"/>
                  <a:gd name="T23" fmla="*/ 69 h 314"/>
                  <a:gd name="T24" fmla="*/ 147 w 405"/>
                  <a:gd name="T25" fmla="*/ 55 h 314"/>
                  <a:gd name="T26" fmla="*/ 155 w 405"/>
                  <a:gd name="T27" fmla="*/ 51 h 314"/>
                  <a:gd name="T28" fmla="*/ 170 w 405"/>
                  <a:gd name="T29" fmla="*/ 51 h 314"/>
                  <a:gd name="T30" fmla="*/ 189 w 405"/>
                  <a:gd name="T31" fmla="*/ 48 h 314"/>
                  <a:gd name="T32" fmla="*/ 213 w 405"/>
                  <a:gd name="T33" fmla="*/ 35 h 314"/>
                  <a:gd name="T34" fmla="*/ 237 w 405"/>
                  <a:gd name="T35" fmla="*/ 20 h 314"/>
                  <a:gd name="T36" fmla="*/ 257 w 405"/>
                  <a:gd name="T37" fmla="*/ 11 h 314"/>
                  <a:gd name="T38" fmla="*/ 282 w 405"/>
                  <a:gd name="T39" fmla="*/ 4 h 314"/>
                  <a:gd name="T40" fmla="*/ 314 w 405"/>
                  <a:gd name="T41" fmla="*/ 0 h 314"/>
                  <a:gd name="T42" fmla="*/ 332 w 405"/>
                  <a:gd name="T43" fmla="*/ 14 h 314"/>
                  <a:gd name="T44" fmla="*/ 337 w 405"/>
                  <a:gd name="T45" fmla="*/ 34 h 314"/>
                  <a:gd name="T46" fmla="*/ 343 w 405"/>
                  <a:gd name="T47" fmla="*/ 50 h 314"/>
                  <a:gd name="T48" fmla="*/ 352 w 405"/>
                  <a:gd name="T49" fmla="*/ 62 h 314"/>
                  <a:gd name="T50" fmla="*/ 368 w 405"/>
                  <a:gd name="T51" fmla="*/ 74 h 314"/>
                  <a:gd name="T52" fmla="*/ 382 w 405"/>
                  <a:gd name="T53" fmla="*/ 85 h 314"/>
                  <a:gd name="T54" fmla="*/ 390 w 405"/>
                  <a:gd name="T55" fmla="*/ 93 h 314"/>
                  <a:gd name="T56" fmla="*/ 396 w 405"/>
                  <a:gd name="T57" fmla="*/ 115 h 314"/>
                  <a:gd name="T58" fmla="*/ 398 w 405"/>
                  <a:gd name="T59" fmla="*/ 143 h 314"/>
                  <a:gd name="T60" fmla="*/ 398 w 405"/>
                  <a:gd name="T61" fmla="*/ 170 h 314"/>
                  <a:gd name="T62" fmla="*/ 402 w 405"/>
                  <a:gd name="T63" fmla="*/ 196 h 314"/>
                  <a:gd name="T64" fmla="*/ 398 w 405"/>
                  <a:gd name="T65" fmla="*/ 217 h 314"/>
                  <a:gd name="T66" fmla="*/ 382 w 405"/>
                  <a:gd name="T67" fmla="*/ 226 h 314"/>
                  <a:gd name="T68" fmla="*/ 365 w 405"/>
                  <a:gd name="T69" fmla="*/ 241 h 314"/>
                  <a:gd name="T70" fmla="*/ 363 w 405"/>
                  <a:gd name="T71" fmla="*/ 237 h 314"/>
                  <a:gd name="T72" fmla="*/ 358 w 405"/>
                  <a:gd name="T73" fmla="*/ 233 h 314"/>
                  <a:gd name="T74" fmla="*/ 342 w 405"/>
                  <a:gd name="T75" fmla="*/ 227 h 314"/>
                  <a:gd name="T76" fmla="*/ 319 w 405"/>
                  <a:gd name="T77" fmla="*/ 223 h 314"/>
                  <a:gd name="T78" fmla="*/ 152 w 405"/>
                  <a:gd name="T79" fmla="*/ 241 h 314"/>
                  <a:gd name="T80" fmla="*/ 150 w 405"/>
                  <a:gd name="T81" fmla="*/ 257 h 314"/>
                  <a:gd name="T82" fmla="*/ 150 w 405"/>
                  <a:gd name="T83" fmla="*/ 274 h 314"/>
                  <a:gd name="T84" fmla="*/ 152 w 405"/>
                  <a:gd name="T85" fmla="*/ 314 h 314"/>
                  <a:gd name="T86" fmla="*/ 139 w 405"/>
                  <a:gd name="T87" fmla="*/ 312 h 314"/>
                  <a:gd name="T88" fmla="*/ 126 w 405"/>
                  <a:gd name="T89" fmla="*/ 305 h 314"/>
                  <a:gd name="T90" fmla="*/ 100 w 405"/>
                  <a:gd name="T91" fmla="*/ 290 h 314"/>
                  <a:gd name="T92" fmla="*/ 89 w 405"/>
                  <a:gd name="T93" fmla="*/ 307 h 314"/>
                  <a:gd name="T94" fmla="*/ 82 w 405"/>
                  <a:gd name="T95" fmla="*/ 312 h 314"/>
                  <a:gd name="T96" fmla="*/ 73 w 405"/>
                  <a:gd name="T97" fmla="*/ 314 h 314"/>
                  <a:gd name="T98" fmla="*/ 60 w 405"/>
                  <a:gd name="T99" fmla="*/ 311 h 314"/>
                  <a:gd name="T100" fmla="*/ 47 w 405"/>
                  <a:gd name="T101" fmla="*/ 302 h 314"/>
                  <a:gd name="T102" fmla="*/ 28 w 405"/>
                  <a:gd name="T103" fmla="*/ 291 h 314"/>
                  <a:gd name="T104" fmla="*/ 0 w 405"/>
                  <a:gd name="T105" fmla="*/ 28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97" name="Freeform 448"/>
              <p:cNvSpPr>
                <a:spLocks/>
              </p:cNvSpPr>
              <p:nvPr>
                <p:custDataLst>
                  <p:tags r:id="rId281"/>
                </p:custDataLst>
              </p:nvPr>
            </p:nvSpPr>
            <p:spPr bwMode="auto">
              <a:xfrm>
                <a:off x="5722317" y="3874504"/>
                <a:ext cx="308286" cy="449705"/>
              </a:xfrm>
              <a:custGeom>
                <a:avLst/>
                <a:gdLst>
                  <a:gd name="T0" fmla="*/ 335 w 453"/>
                  <a:gd name="T1" fmla="*/ 36 h 661"/>
                  <a:gd name="T2" fmla="*/ 321 w 453"/>
                  <a:gd name="T3" fmla="*/ 98 h 661"/>
                  <a:gd name="T4" fmla="*/ 277 w 453"/>
                  <a:gd name="T5" fmla="*/ 162 h 661"/>
                  <a:gd name="T6" fmla="*/ 253 w 453"/>
                  <a:gd name="T7" fmla="*/ 219 h 661"/>
                  <a:gd name="T8" fmla="*/ 232 w 453"/>
                  <a:gd name="T9" fmla="*/ 272 h 661"/>
                  <a:gd name="T10" fmla="*/ 209 w 453"/>
                  <a:gd name="T11" fmla="*/ 329 h 661"/>
                  <a:gd name="T12" fmla="*/ 196 w 453"/>
                  <a:gd name="T13" fmla="*/ 362 h 661"/>
                  <a:gd name="T14" fmla="*/ 180 w 453"/>
                  <a:gd name="T15" fmla="*/ 380 h 661"/>
                  <a:gd name="T16" fmla="*/ 167 w 453"/>
                  <a:gd name="T17" fmla="*/ 390 h 661"/>
                  <a:gd name="T18" fmla="*/ 141 w 453"/>
                  <a:gd name="T19" fmla="*/ 382 h 661"/>
                  <a:gd name="T20" fmla="*/ 121 w 453"/>
                  <a:gd name="T21" fmla="*/ 370 h 661"/>
                  <a:gd name="T22" fmla="*/ 94 w 453"/>
                  <a:gd name="T23" fmla="*/ 367 h 661"/>
                  <a:gd name="T24" fmla="*/ 64 w 453"/>
                  <a:gd name="T25" fmla="*/ 380 h 661"/>
                  <a:gd name="T26" fmla="*/ 44 w 453"/>
                  <a:gd name="T27" fmla="*/ 403 h 661"/>
                  <a:gd name="T28" fmla="*/ 21 w 453"/>
                  <a:gd name="T29" fmla="*/ 454 h 661"/>
                  <a:gd name="T30" fmla="*/ 7 w 453"/>
                  <a:gd name="T31" fmla="*/ 482 h 661"/>
                  <a:gd name="T32" fmla="*/ 1 w 453"/>
                  <a:gd name="T33" fmla="*/ 500 h 661"/>
                  <a:gd name="T34" fmla="*/ 8 w 453"/>
                  <a:gd name="T35" fmla="*/ 517 h 661"/>
                  <a:gd name="T36" fmla="*/ 20 w 453"/>
                  <a:gd name="T37" fmla="*/ 526 h 661"/>
                  <a:gd name="T38" fmla="*/ 55 w 453"/>
                  <a:gd name="T39" fmla="*/ 526 h 661"/>
                  <a:gd name="T40" fmla="*/ 71 w 453"/>
                  <a:gd name="T41" fmla="*/ 548 h 661"/>
                  <a:gd name="T42" fmla="*/ 73 w 453"/>
                  <a:gd name="T43" fmla="*/ 590 h 661"/>
                  <a:gd name="T44" fmla="*/ 67 w 453"/>
                  <a:gd name="T45" fmla="*/ 630 h 661"/>
                  <a:gd name="T46" fmla="*/ 433 w 453"/>
                  <a:gd name="T47" fmla="*/ 661 h 661"/>
                  <a:gd name="T48" fmla="*/ 442 w 453"/>
                  <a:gd name="T49" fmla="*/ 582 h 661"/>
                  <a:gd name="T50" fmla="*/ 415 w 453"/>
                  <a:gd name="T51" fmla="*/ 568 h 661"/>
                  <a:gd name="T52" fmla="*/ 373 w 453"/>
                  <a:gd name="T53" fmla="*/ 557 h 661"/>
                  <a:gd name="T54" fmla="*/ 353 w 453"/>
                  <a:gd name="T55" fmla="*/ 549 h 661"/>
                  <a:gd name="T56" fmla="*/ 340 w 453"/>
                  <a:gd name="T57" fmla="*/ 537 h 661"/>
                  <a:gd name="T58" fmla="*/ 333 w 453"/>
                  <a:gd name="T59" fmla="*/ 515 h 661"/>
                  <a:gd name="T60" fmla="*/ 333 w 453"/>
                  <a:gd name="T61" fmla="*/ 464 h 661"/>
                  <a:gd name="T62" fmla="*/ 337 w 453"/>
                  <a:gd name="T63" fmla="*/ 428 h 661"/>
                  <a:gd name="T64" fmla="*/ 351 w 453"/>
                  <a:gd name="T65" fmla="*/ 397 h 661"/>
                  <a:gd name="T66" fmla="*/ 373 w 453"/>
                  <a:gd name="T67" fmla="*/ 364 h 661"/>
                  <a:gd name="T68" fmla="*/ 392 w 453"/>
                  <a:gd name="T69" fmla="*/ 330 h 661"/>
                  <a:gd name="T70" fmla="*/ 399 w 453"/>
                  <a:gd name="T71" fmla="*/ 297 h 661"/>
                  <a:gd name="T72" fmla="*/ 389 w 453"/>
                  <a:gd name="T73" fmla="*/ 267 h 661"/>
                  <a:gd name="T74" fmla="*/ 373 w 453"/>
                  <a:gd name="T75" fmla="*/ 246 h 661"/>
                  <a:gd name="T76" fmla="*/ 343 w 453"/>
                  <a:gd name="T77" fmla="*/ 217 h 661"/>
                  <a:gd name="T78" fmla="*/ 333 w 453"/>
                  <a:gd name="T79" fmla="*/ 192 h 661"/>
                  <a:gd name="T80" fmla="*/ 335 w 453"/>
                  <a:gd name="T81" fmla="*/ 173 h 661"/>
                  <a:gd name="T82" fmla="*/ 353 w 453"/>
                  <a:gd name="T83" fmla="*/ 164 h 661"/>
                  <a:gd name="T84" fmla="*/ 406 w 453"/>
                  <a:gd name="T85" fmla="*/ 162 h 661"/>
                  <a:gd name="T86" fmla="*/ 395 w 453"/>
                  <a:gd name="T87" fmla="*/ 151 h 661"/>
                  <a:gd name="T88" fmla="*/ 379 w 453"/>
                  <a:gd name="T89" fmla="*/ 117 h 661"/>
                  <a:gd name="T90" fmla="*/ 371 w 453"/>
                  <a:gd name="T91" fmla="*/ 73 h 661"/>
                  <a:gd name="T92" fmla="*/ 373 w 453"/>
                  <a:gd name="T93" fmla="*/ 45 h 661"/>
                  <a:gd name="T94" fmla="*/ 367 w 453"/>
                  <a:gd name="T95" fmla="*/ 11 h 661"/>
                  <a:gd name="T96" fmla="*/ 347 w 453"/>
                  <a:gd name="T97"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98" name="Freeform 449"/>
              <p:cNvSpPr>
                <a:spLocks/>
              </p:cNvSpPr>
              <p:nvPr>
                <p:custDataLst>
                  <p:tags r:id="rId282"/>
                </p:custDataLst>
              </p:nvPr>
            </p:nvSpPr>
            <p:spPr bwMode="auto">
              <a:xfrm>
                <a:off x="9623908" y="3563799"/>
                <a:ext cx="88444" cy="73588"/>
              </a:xfrm>
              <a:custGeom>
                <a:avLst/>
                <a:gdLst>
                  <a:gd name="T0" fmla="*/ 0 w 126"/>
                  <a:gd name="T1" fmla="*/ 56 h 105"/>
                  <a:gd name="T2" fmla="*/ 4 w 126"/>
                  <a:gd name="T3" fmla="*/ 49 h 105"/>
                  <a:gd name="T4" fmla="*/ 10 w 126"/>
                  <a:gd name="T5" fmla="*/ 41 h 105"/>
                  <a:gd name="T6" fmla="*/ 16 w 126"/>
                  <a:gd name="T7" fmla="*/ 33 h 105"/>
                  <a:gd name="T8" fmla="*/ 24 w 126"/>
                  <a:gd name="T9" fmla="*/ 25 h 105"/>
                  <a:gd name="T10" fmla="*/ 37 w 126"/>
                  <a:gd name="T11" fmla="*/ 11 h 105"/>
                  <a:gd name="T12" fmla="*/ 47 w 126"/>
                  <a:gd name="T13" fmla="*/ 0 h 105"/>
                  <a:gd name="T14" fmla="*/ 113 w 126"/>
                  <a:gd name="T15" fmla="*/ 0 h 105"/>
                  <a:gd name="T16" fmla="*/ 114 w 126"/>
                  <a:gd name="T17" fmla="*/ 4 h 105"/>
                  <a:gd name="T18" fmla="*/ 115 w 126"/>
                  <a:gd name="T19" fmla="*/ 8 h 105"/>
                  <a:gd name="T20" fmla="*/ 117 w 126"/>
                  <a:gd name="T21" fmla="*/ 12 h 105"/>
                  <a:gd name="T22" fmla="*/ 119 w 126"/>
                  <a:gd name="T23" fmla="*/ 14 h 105"/>
                  <a:gd name="T24" fmla="*/ 124 w 126"/>
                  <a:gd name="T25" fmla="*/ 20 h 105"/>
                  <a:gd name="T26" fmla="*/ 126 w 126"/>
                  <a:gd name="T27" fmla="*/ 24 h 105"/>
                  <a:gd name="T28" fmla="*/ 126 w 126"/>
                  <a:gd name="T29" fmla="*/ 32 h 105"/>
                  <a:gd name="T30" fmla="*/ 125 w 126"/>
                  <a:gd name="T31" fmla="*/ 41 h 105"/>
                  <a:gd name="T32" fmla="*/ 124 w 126"/>
                  <a:gd name="T33" fmla="*/ 48 h 105"/>
                  <a:gd name="T34" fmla="*/ 122 w 126"/>
                  <a:gd name="T35" fmla="*/ 55 h 105"/>
                  <a:gd name="T36" fmla="*/ 119 w 126"/>
                  <a:gd name="T37" fmla="*/ 62 h 105"/>
                  <a:gd name="T38" fmla="*/ 116 w 126"/>
                  <a:gd name="T39" fmla="*/ 69 h 105"/>
                  <a:gd name="T40" fmla="*/ 112 w 126"/>
                  <a:gd name="T41" fmla="*/ 75 h 105"/>
                  <a:gd name="T42" fmla="*/ 108 w 126"/>
                  <a:gd name="T43" fmla="*/ 81 h 105"/>
                  <a:gd name="T44" fmla="*/ 104 w 126"/>
                  <a:gd name="T45" fmla="*/ 86 h 105"/>
                  <a:gd name="T46" fmla="*/ 99 w 126"/>
                  <a:gd name="T47" fmla="*/ 90 h 105"/>
                  <a:gd name="T48" fmla="*/ 93 w 126"/>
                  <a:gd name="T49" fmla="*/ 94 h 105"/>
                  <a:gd name="T50" fmla="*/ 88 w 126"/>
                  <a:gd name="T51" fmla="*/ 99 h 105"/>
                  <a:gd name="T52" fmla="*/ 81 w 126"/>
                  <a:gd name="T53" fmla="*/ 101 h 105"/>
                  <a:gd name="T54" fmla="*/ 74 w 126"/>
                  <a:gd name="T55" fmla="*/ 103 h 105"/>
                  <a:gd name="T56" fmla="*/ 67 w 126"/>
                  <a:gd name="T57" fmla="*/ 105 h 105"/>
                  <a:gd name="T58" fmla="*/ 60 w 126"/>
                  <a:gd name="T59" fmla="*/ 105 h 105"/>
                  <a:gd name="T60" fmla="*/ 48 w 126"/>
                  <a:gd name="T61" fmla="*/ 104 h 105"/>
                  <a:gd name="T62" fmla="*/ 38 w 126"/>
                  <a:gd name="T63" fmla="*/ 102 h 105"/>
                  <a:gd name="T64" fmla="*/ 31 w 126"/>
                  <a:gd name="T65" fmla="*/ 98 h 105"/>
                  <a:gd name="T66" fmla="*/ 24 w 126"/>
                  <a:gd name="T67" fmla="*/ 92 h 105"/>
                  <a:gd name="T68" fmla="*/ 20 w 126"/>
                  <a:gd name="T69" fmla="*/ 86 h 105"/>
                  <a:gd name="T70" fmla="*/ 16 w 126"/>
                  <a:gd name="T71" fmla="*/ 78 h 105"/>
                  <a:gd name="T72" fmla="*/ 14 w 126"/>
                  <a:gd name="T73" fmla="*/ 70 h 105"/>
                  <a:gd name="T74" fmla="*/ 13 w 126"/>
                  <a:gd name="T75" fmla="*/ 62 h 105"/>
                  <a:gd name="T76" fmla="*/ 0 w 126"/>
                  <a:gd name="T77" fmla="*/ 5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299" name="Freeform 450"/>
              <p:cNvSpPr>
                <a:spLocks/>
              </p:cNvSpPr>
              <p:nvPr>
                <p:custDataLst>
                  <p:tags r:id="rId283"/>
                </p:custDataLst>
              </p:nvPr>
            </p:nvSpPr>
            <p:spPr bwMode="auto">
              <a:xfrm>
                <a:off x="2230089" y="3903121"/>
                <a:ext cx="475064" cy="674557"/>
              </a:xfrm>
              <a:custGeom>
                <a:avLst/>
                <a:gdLst>
                  <a:gd name="T0" fmla="*/ 671 w 684"/>
                  <a:gd name="T1" fmla="*/ 573 h 998"/>
                  <a:gd name="T2" fmla="*/ 680 w 684"/>
                  <a:gd name="T3" fmla="*/ 550 h 998"/>
                  <a:gd name="T4" fmla="*/ 671 w 684"/>
                  <a:gd name="T5" fmla="*/ 491 h 998"/>
                  <a:gd name="T6" fmla="*/ 659 w 684"/>
                  <a:gd name="T7" fmla="*/ 423 h 998"/>
                  <a:gd name="T8" fmla="*/ 678 w 684"/>
                  <a:gd name="T9" fmla="*/ 389 h 998"/>
                  <a:gd name="T10" fmla="*/ 557 w 684"/>
                  <a:gd name="T11" fmla="*/ 361 h 998"/>
                  <a:gd name="T12" fmla="*/ 533 w 684"/>
                  <a:gd name="T13" fmla="*/ 326 h 998"/>
                  <a:gd name="T14" fmla="*/ 462 w 684"/>
                  <a:gd name="T15" fmla="*/ 310 h 998"/>
                  <a:gd name="T16" fmla="*/ 402 w 684"/>
                  <a:gd name="T17" fmla="*/ 270 h 998"/>
                  <a:gd name="T18" fmla="*/ 375 w 684"/>
                  <a:gd name="T19" fmla="*/ 201 h 998"/>
                  <a:gd name="T20" fmla="*/ 375 w 684"/>
                  <a:gd name="T21" fmla="*/ 133 h 998"/>
                  <a:gd name="T22" fmla="*/ 395 w 684"/>
                  <a:gd name="T23" fmla="*/ 84 h 998"/>
                  <a:gd name="T24" fmla="*/ 435 w 684"/>
                  <a:gd name="T25" fmla="*/ 48 h 998"/>
                  <a:gd name="T26" fmla="*/ 463 w 684"/>
                  <a:gd name="T27" fmla="*/ 11 h 998"/>
                  <a:gd name="T28" fmla="*/ 389 w 684"/>
                  <a:gd name="T29" fmla="*/ 39 h 998"/>
                  <a:gd name="T30" fmla="*/ 335 w 684"/>
                  <a:gd name="T31" fmla="*/ 68 h 998"/>
                  <a:gd name="T32" fmla="*/ 304 w 684"/>
                  <a:gd name="T33" fmla="*/ 78 h 998"/>
                  <a:gd name="T34" fmla="*/ 278 w 684"/>
                  <a:gd name="T35" fmla="*/ 84 h 998"/>
                  <a:gd name="T36" fmla="*/ 241 w 684"/>
                  <a:gd name="T37" fmla="*/ 81 h 998"/>
                  <a:gd name="T38" fmla="*/ 217 w 684"/>
                  <a:gd name="T39" fmla="*/ 108 h 998"/>
                  <a:gd name="T40" fmla="*/ 196 w 684"/>
                  <a:gd name="T41" fmla="*/ 175 h 998"/>
                  <a:gd name="T42" fmla="*/ 157 w 684"/>
                  <a:gd name="T43" fmla="*/ 227 h 998"/>
                  <a:gd name="T44" fmla="*/ 107 w 684"/>
                  <a:gd name="T45" fmla="*/ 284 h 998"/>
                  <a:gd name="T46" fmla="*/ 90 w 684"/>
                  <a:gd name="T47" fmla="*/ 317 h 998"/>
                  <a:gd name="T48" fmla="*/ 86 w 684"/>
                  <a:gd name="T49" fmla="*/ 356 h 998"/>
                  <a:gd name="T50" fmla="*/ 97 w 684"/>
                  <a:gd name="T51" fmla="*/ 382 h 998"/>
                  <a:gd name="T52" fmla="*/ 97 w 684"/>
                  <a:gd name="T53" fmla="*/ 451 h 998"/>
                  <a:gd name="T54" fmla="*/ 95 w 684"/>
                  <a:gd name="T55" fmla="*/ 525 h 998"/>
                  <a:gd name="T56" fmla="*/ 72 w 684"/>
                  <a:gd name="T57" fmla="*/ 563 h 998"/>
                  <a:gd name="T58" fmla="*/ 37 w 684"/>
                  <a:gd name="T59" fmla="*/ 592 h 998"/>
                  <a:gd name="T60" fmla="*/ 11 w 684"/>
                  <a:gd name="T61" fmla="*/ 612 h 998"/>
                  <a:gd name="T62" fmla="*/ 30 w 684"/>
                  <a:gd name="T63" fmla="*/ 668 h 998"/>
                  <a:gd name="T64" fmla="*/ 123 w 684"/>
                  <a:gd name="T65" fmla="*/ 725 h 998"/>
                  <a:gd name="T66" fmla="*/ 175 w 684"/>
                  <a:gd name="T67" fmla="*/ 728 h 998"/>
                  <a:gd name="T68" fmla="*/ 234 w 684"/>
                  <a:gd name="T69" fmla="*/ 746 h 998"/>
                  <a:gd name="T70" fmla="*/ 299 w 684"/>
                  <a:gd name="T71" fmla="*/ 795 h 998"/>
                  <a:gd name="T72" fmla="*/ 337 w 684"/>
                  <a:gd name="T73" fmla="*/ 850 h 998"/>
                  <a:gd name="T74" fmla="*/ 367 w 684"/>
                  <a:gd name="T75" fmla="*/ 881 h 998"/>
                  <a:gd name="T76" fmla="*/ 412 w 684"/>
                  <a:gd name="T77" fmla="*/ 886 h 998"/>
                  <a:gd name="T78" fmla="*/ 462 w 684"/>
                  <a:gd name="T79" fmla="*/ 876 h 998"/>
                  <a:gd name="T80" fmla="*/ 492 w 684"/>
                  <a:gd name="T81" fmla="*/ 878 h 998"/>
                  <a:gd name="T82" fmla="*/ 515 w 684"/>
                  <a:gd name="T83" fmla="*/ 904 h 998"/>
                  <a:gd name="T84" fmla="*/ 513 w 684"/>
                  <a:gd name="T85" fmla="*/ 922 h 998"/>
                  <a:gd name="T86" fmla="*/ 488 w 684"/>
                  <a:gd name="T87" fmla="*/ 937 h 998"/>
                  <a:gd name="T88" fmla="*/ 488 w 684"/>
                  <a:gd name="T89" fmla="*/ 963 h 998"/>
                  <a:gd name="T90" fmla="*/ 511 w 684"/>
                  <a:gd name="T91" fmla="*/ 994 h 998"/>
                  <a:gd name="T92" fmla="*/ 542 w 684"/>
                  <a:gd name="T93" fmla="*/ 962 h 998"/>
                  <a:gd name="T94" fmla="*/ 566 w 684"/>
                  <a:gd name="T95" fmla="*/ 861 h 998"/>
                  <a:gd name="T96" fmla="*/ 571 w 684"/>
                  <a:gd name="T97" fmla="*/ 803 h 998"/>
                  <a:gd name="T98" fmla="*/ 555 w 684"/>
                  <a:gd name="T99" fmla="*/ 771 h 998"/>
                  <a:gd name="T100" fmla="*/ 523 w 684"/>
                  <a:gd name="T101" fmla="*/ 749 h 998"/>
                  <a:gd name="T102" fmla="*/ 521 w 684"/>
                  <a:gd name="T103" fmla="*/ 723 h 998"/>
                  <a:gd name="T104" fmla="*/ 566 w 684"/>
                  <a:gd name="T105" fmla="*/ 700 h 998"/>
                  <a:gd name="T106" fmla="*/ 556 w 684"/>
                  <a:gd name="T107" fmla="*/ 665 h 998"/>
                  <a:gd name="T108" fmla="*/ 556 w 684"/>
                  <a:gd name="T109" fmla="*/ 649 h 998"/>
                  <a:gd name="T110" fmla="*/ 655 w 684"/>
                  <a:gd name="T111" fmla="*/ 628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FF00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00" name="Freeform 451"/>
              <p:cNvSpPr>
                <a:spLocks/>
              </p:cNvSpPr>
              <p:nvPr>
                <p:custDataLst>
                  <p:tags r:id="rId284"/>
                </p:custDataLst>
              </p:nvPr>
            </p:nvSpPr>
            <p:spPr bwMode="auto">
              <a:xfrm>
                <a:off x="5815814" y="4248576"/>
                <a:ext cx="298179" cy="353632"/>
              </a:xfrm>
              <a:custGeom>
                <a:avLst/>
                <a:gdLst>
                  <a:gd name="T0" fmla="*/ 429 w 429"/>
                  <a:gd name="T1" fmla="*/ 22 h 524"/>
                  <a:gd name="T2" fmla="*/ 428 w 429"/>
                  <a:gd name="T3" fmla="*/ 43 h 524"/>
                  <a:gd name="T4" fmla="*/ 424 w 429"/>
                  <a:gd name="T5" fmla="*/ 54 h 524"/>
                  <a:gd name="T6" fmla="*/ 415 w 429"/>
                  <a:gd name="T7" fmla="*/ 67 h 524"/>
                  <a:gd name="T8" fmla="*/ 413 w 429"/>
                  <a:gd name="T9" fmla="*/ 81 h 524"/>
                  <a:gd name="T10" fmla="*/ 414 w 429"/>
                  <a:gd name="T11" fmla="*/ 160 h 524"/>
                  <a:gd name="T12" fmla="*/ 408 w 429"/>
                  <a:gd name="T13" fmla="*/ 207 h 524"/>
                  <a:gd name="T14" fmla="*/ 396 w 429"/>
                  <a:gd name="T15" fmla="*/ 241 h 524"/>
                  <a:gd name="T16" fmla="*/ 372 w 429"/>
                  <a:gd name="T17" fmla="*/ 278 h 524"/>
                  <a:gd name="T18" fmla="*/ 338 w 429"/>
                  <a:gd name="T19" fmla="*/ 309 h 524"/>
                  <a:gd name="T20" fmla="*/ 319 w 429"/>
                  <a:gd name="T21" fmla="*/ 333 h 524"/>
                  <a:gd name="T22" fmla="*/ 312 w 429"/>
                  <a:gd name="T23" fmla="*/ 412 h 524"/>
                  <a:gd name="T24" fmla="*/ 304 w 429"/>
                  <a:gd name="T25" fmla="*/ 439 h 524"/>
                  <a:gd name="T26" fmla="*/ 290 w 429"/>
                  <a:gd name="T27" fmla="*/ 448 h 524"/>
                  <a:gd name="T28" fmla="*/ 269 w 429"/>
                  <a:gd name="T29" fmla="*/ 455 h 524"/>
                  <a:gd name="T30" fmla="*/ 253 w 429"/>
                  <a:gd name="T31" fmla="*/ 472 h 524"/>
                  <a:gd name="T32" fmla="*/ 234 w 429"/>
                  <a:gd name="T33" fmla="*/ 500 h 524"/>
                  <a:gd name="T34" fmla="*/ 223 w 429"/>
                  <a:gd name="T35" fmla="*/ 505 h 524"/>
                  <a:gd name="T36" fmla="*/ 201 w 429"/>
                  <a:gd name="T37" fmla="*/ 504 h 524"/>
                  <a:gd name="T38" fmla="*/ 189 w 429"/>
                  <a:gd name="T39" fmla="*/ 498 h 524"/>
                  <a:gd name="T40" fmla="*/ 145 w 429"/>
                  <a:gd name="T41" fmla="*/ 500 h 524"/>
                  <a:gd name="T42" fmla="*/ 123 w 429"/>
                  <a:gd name="T43" fmla="*/ 500 h 524"/>
                  <a:gd name="T44" fmla="*/ 113 w 429"/>
                  <a:gd name="T45" fmla="*/ 494 h 524"/>
                  <a:gd name="T46" fmla="*/ 95 w 429"/>
                  <a:gd name="T47" fmla="*/ 493 h 524"/>
                  <a:gd name="T48" fmla="*/ 78 w 429"/>
                  <a:gd name="T49" fmla="*/ 502 h 524"/>
                  <a:gd name="T50" fmla="*/ 62 w 429"/>
                  <a:gd name="T51" fmla="*/ 519 h 524"/>
                  <a:gd name="T52" fmla="*/ 27 w 429"/>
                  <a:gd name="T53" fmla="*/ 491 h 524"/>
                  <a:gd name="T54" fmla="*/ 6 w 429"/>
                  <a:gd name="T55" fmla="*/ 447 h 524"/>
                  <a:gd name="T56" fmla="*/ 25 w 429"/>
                  <a:gd name="T57" fmla="*/ 430 h 524"/>
                  <a:gd name="T58" fmla="*/ 42 w 429"/>
                  <a:gd name="T59" fmla="*/ 424 h 524"/>
                  <a:gd name="T60" fmla="*/ 61 w 429"/>
                  <a:gd name="T61" fmla="*/ 428 h 524"/>
                  <a:gd name="T62" fmla="*/ 58 w 429"/>
                  <a:gd name="T63" fmla="*/ 418 h 524"/>
                  <a:gd name="T64" fmla="*/ 45 w 429"/>
                  <a:gd name="T65" fmla="*/ 386 h 524"/>
                  <a:gd name="T66" fmla="*/ 47 w 429"/>
                  <a:gd name="T67" fmla="*/ 366 h 524"/>
                  <a:gd name="T68" fmla="*/ 57 w 429"/>
                  <a:gd name="T69" fmla="*/ 356 h 524"/>
                  <a:gd name="T70" fmla="*/ 71 w 429"/>
                  <a:gd name="T71" fmla="*/ 352 h 524"/>
                  <a:gd name="T72" fmla="*/ 89 w 429"/>
                  <a:gd name="T73" fmla="*/ 337 h 524"/>
                  <a:gd name="T74" fmla="*/ 104 w 429"/>
                  <a:gd name="T75" fmla="*/ 333 h 524"/>
                  <a:gd name="T76" fmla="*/ 115 w 429"/>
                  <a:gd name="T77" fmla="*/ 342 h 524"/>
                  <a:gd name="T78" fmla="*/ 135 w 429"/>
                  <a:gd name="T79" fmla="*/ 359 h 524"/>
                  <a:gd name="T80" fmla="*/ 154 w 429"/>
                  <a:gd name="T81" fmla="*/ 351 h 524"/>
                  <a:gd name="T82" fmla="*/ 181 w 429"/>
                  <a:gd name="T83" fmla="*/ 353 h 524"/>
                  <a:gd name="T84" fmla="*/ 199 w 429"/>
                  <a:gd name="T85" fmla="*/ 340 h 524"/>
                  <a:gd name="T86" fmla="*/ 210 w 429"/>
                  <a:gd name="T87" fmla="*/ 315 h 524"/>
                  <a:gd name="T88" fmla="*/ 213 w 429"/>
                  <a:gd name="T89" fmla="*/ 290 h 524"/>
                  <a:gd name="T90" fmla="*/ 215 w 429"/>
                  <a:gd name="T91" fmla="*/ 269 h 524"/>
                  <a:gd name="T92" fmla="*/ 201 w 429"/>
                  <a:gd name="T93" fmla="*/ 236 h 524"/>
                  <a:gd name="T94" fmla="*/ 188 w 429"/>
                  <a:gd name="T95" fmla="*/ 203 h 524"/>
                  <a:gd name="T96" fmla="*/ 207 w 429"/>
                  <a:gd name="T97" fmla="*/ 177 h 524"/>
                  <a:gd name="T98" fmla="*/ 210 w 429"/>
                  <a:gd name="T99" fmla="*/ 164 h 524"/>
                  <a:gd name="T100" fmla="*/ 200 w 429"/>
                  <a:gd name="T101" fmla="*/ 155 h 524"/>
                  <a:gd name="T102" fmla="*/ 197 w 429"/>
                  <a:gd name="T103" fmla="*/ 137 h 524"/>
                  <a:gd name="T104" fmla="*/ 188 w 429"/>
                  <a:gd name="T105" fmla="*/ 129 h 524"/>
                  <a:gd name="T106" fmla="*/ 161 w 429"/>
                  <a:gd name="T107" fmla="*/ 132 h 524"/>
                  <a:gd name="T108" fmla="*/ 137 w 429"/>
                  <a:gd name="T109" fmla="*/ 131 h 524"/>
                  <a:gd name="T110" fmla="*/ 125 w 429"/>
                  <a:gd name="T111" fmla="*/ 119 h 524"/>
                  <a:gd name="T112" fmla="*/ 123 w 429"/>
                  <a:gd name="T113" fmla="*/ 103 h 524"/>
                  <a:gd name="T114" fmla="*/ 132 w 429"/>
                  <a:gd name="T115" fmla="*/ 76 h 524"/>
                  <a:gd name="T116" fmla="*/ 306 w 429"/>
                  <a:gd name="T117" fmla="*/ 38 h 524"/>
                  <a:gd name="T118" fmla="*/ 323 w 429"/>
                  <a:gd name="T119" fmla="*/ 17 h 524"/>
                  <a:gd name="T120" fmla="*/ 343 w 429"/>
                  <a:gd name="T121" fmla="*/ 7 h 524"/>
                  <a:gd name="T122" fmla="*/ 374 w 429"/>
                  <a:gd name="T123" fmla="*/ 5 h 524"/>
                  <a:gd name="T124" fmla="*/ 408 w 429"/>
                  <a:gd name="T125" fmla="*/ 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301" name="Freeform 452"/>
              <p:cNvSpPr>
                <a:spLocks/>
              </p:cNvSpPr>
              <p:nvPr>
                <p:custDataLst>
                  <p:tags r:id="rId285"/>
                </p:custDataLst>
              </p:nvPr>
            </p:nvSpPr>
            <p:spPr bwMode="auto">
              <a:xfrm>
                <a:off x="5866353" y="2500860"/>
                <a:ext cx="202155" cy="147176"/>
              </a:xfrm>
              <a:custGeom>
                <a:avLst/>
                <a:gdLst>
                  <a:gd name="T0" fmla="*/ 259 w 292"/>
                  <a:gd name="T1" fmla="*/ 93 h 223"/>
                  <a:gd name="T2" fmla="*/ 166 w 292"/>
                  <a:gd name="T3" fmla="*/ 77 h 223"/>
                  <a:gd name="T4" fmla="*/ 152 w 292"/>
                  <a:gd name="T5" fmla="*/ 79 h 223"/>
                  <a:gd name="T6" fmla="*/ 139 w 292"/>
                  <a:gd name="T7" fmla="*/ 79 h 223"/>
                  <a:gd name="T8" fmla="*/ 126 w 292"/>
                  <a:gd name="T9" fmla="*/ 77 h 223"/>
                  <a:gd name="T10" fmla="*/ 119 w 292"/>
                  <a:gd name="T11" fmla="*/ 93 h 223"/>
                  <a:gd name="T12" fmla="*/ 144 w 292"/>
                  <a:gd name="T13" fmla="*/ 131 h 223"/>
                  <a:gd name="T14" fmla="*/ 168 w 292"/>
                  <a:gd name="T15" fmla="*/ 157 h 223"/>
                  <a:gd name="T16" fmla="*/ 189 w 292"/>
                  <a:gd name="T17" fmla="*/ 185 h 223"/>
                  <a:gd name="T18" fmla="*/ 197 w 292"/>
                  <a:gd name="T19" fmla="*/ 202 h 223"/>
                  <a:gd name="T20" fmla="*/ 205 w 292"/>
                  <a:gd name="T21" fmla="*/ 222 h 223"/>
                  <a:gd name="T22" fmla="*/ 175 w 292"/>
                  <a:gd name="T23" fmla="*/ 223 h 223"/>
                  <a:gd name="T24" fmla="*/ 161 w 292"/>
                  <a:gd name="T25" fmla="*/ 222 h 223"/>
                  <a:gd name="T26" fmla="*/ 146 w 292"/>
                  <a:gd name="T27" fmla="*/ 216 h 223"/>
                  <a:gd name="T28" fmla="*/ 134 w 292"/>
                  <a:gd name="T29" fmla="*/ 209 h 223"/>
                  <a:gd name="T30" fmla="*/ 127 w 292"/>
                  <a:gd name="T31" fmla="*/ 198 h 223"/>
                  <a:gd name="T32" fmla="*/ 121 w 292"/>
                  <a:gd name="T33" fmla="*/ 187 h 223"/>
                  <a:gd name="T34" fmla="*/ 113 w 292"/>
                  <a:gd name="T35" fmla="*/ 180 h 223"/>
                  <a:gd name="T36" fmla="*/ 91 w 292"/>
                  <a:gd name="T37" fmla="*/ 145 h 223"/>
                  <a:gd name="T38" fmla="*/ 68 w 292"/>
                  <a:gd name="T39" fmla="*/ 113 h 223"/>
                  <a:gd name="T40" fmla="*/ 55 w 292"/>
                  <a:gd name="T41" fmla="*/ 99 h 223"/>
                  <a:gd name="T42" fmla="*/ 42 w 292"/>
                  <a:gd name="T43" fmla="*/ 87 h 223"/>
                  <a:gd name="T44" fmla="*/ 27 w 292"/>
                  <a:gd name="T45" fmla="*/ 79 h 223"/>
                  <a:gd name="T46" fmla="*/ 13 w 292"/>
                  <a:gd name="T47" fmla="*/ 75 h 223"/>
                  <a:gd name="T48" fmla="*/ 4 w 292"/>
                  <a:gd name="T49" fmla="*/ 65 h 223"/>
                  <a:gd name="T50" fmla="*/ 1 w 292"/>
                  <a:gd name="T51" fmla="*/ 58 h 223"/>
                  <a:gd name="T52" fmla="*/ 0 w 292"/>
                  <a:gd name="T53" fmla="*/ 49 h 223"/>
                  <a:gd name="T54" fmla="*/ 40 w 292"/>
                  <a:gd name="T55" fmla="*/ 55 h 223"/>
                  <a:gd name="T56" fmla="*/ 70 w 292"/>
                  <a:gd name="T57" fmla="*/ 55 h 223"/>
                  <a:gd name="T58" fmla="*/ 91 w 292"/>
                  <a:gd name="T59" fmla="*/ 50 h 223"/>
                  <a:gd name="T60" fmla="*/ 106 w 292"/>
                  <a:gd name="T61" fmla="*/ 41 h 223"/>
                  <a:gd name="T62" fmla="*/ 127 w 292"/>
                  <a:gd name="T63" fmla="*/ 20 h 223"/>
                  <a:gd name="T64" fmla="*/ 138 w 292"/>
                  <a:gd name="T65" fmla="*/ 9 h 223"/>
                  <a:gd name="T66" fmla="*/ 152 w 292"/>
                  <a:gd name="T67" fmla="*/ 0 h 223"/>
                  <a:gd name="T68" fmla="*/ 172 w 292"/>
                  <a:gd name="T69" fmla="*/ 14 h 223"/>
                  <a:gd name="T70" fmla="*/ 194 w 292"/>
                  <a:gd name="T71" fmla="*/ 26 h 223"/>
                  <a:gd name="T72" fmla="*/ 218 w 292"/>
                  <a:gd name="T73" fmla="*/ 34 h 223"/>
                  <a:gd name="T74" fmla="*/ 246 w 292"/>
                  <a:gd name="T75" fmla="*/ 37 h 223"/>
                  <a:gd name="T76" fmla="*/ 262 w 292"/>
                  <a:gd name="T77" fmla="*/ 34 h 223"/>
                  <a:gd name="T78" fmla="*/ 279 w 292"/>
                  <a:gd name="T79" fmla="*/ 31 h 223"/>
                  <a:gd name="T80" fmla="*/ 285 w 292"/>
                  <a:gd name="T81" fmla="*/ 47 h 223"/>
                  <a:gd name="T82" fmla="*/ 287 w 292"/>
                  <a:gd name="T83" fmla="*/ 49 h 223"/>
                  <a:gd name="T84" fmla="*/ 292 w 292"/>
                  <a:gd name="T85" fmla="*/ 6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7" y="49"/>
                    </a:lnTo>
                    <a:lnTo>
                      <a:pt x="289" y="52"/>
                    </a:lnTo>
                    <a:lnTo>
                      <a:pt x="292" y="69"/>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02" name="Freeform 453"/>
              <p:cNvSpPr>
                <a:spLocks/>
              </p:cNvSpPr>
              <p:nvPr>
                <p:custDataLst>
                  <p:tags r:id="rId286"/>
                </p:custDataLst>
              </p:nvPr>
            </p:nvSpPr>
            <p:spPr bwMode="auto">
              <a:xfrm>
                <a:off x="5788017" y="2318933"/>
                <a:ext cx="267855" cy="100162"/>
              </a:xfrm>
              <a:custGeom>
                <a:avLst/>
                <a:gdLst>
                  <a:gd name="T0" fmla="*/ 375 w 379"/>
                  <a:gd name="T1" fmla="*/ 94 h 147"/>
                  <a:gd name="T2" fmla="*/ 360 w 379"/>
                  <a:gd name="T3" fmla="*/ 101 h 147"/>
                  <a:gd name="T4" fmla="*/ 354 w 379"/>
                  <a:gd name="T5" fmla="*/ 108 h 147"/>
                  <a:gd name="T6" fmla="*/ 347 w 379"/>
                  <a:gd name="T7" fmla="*/ 117 h 147"/>
                  <a:gd name="T8" fmla="*/ 333 w 379"/>
                  <a:gd name="T9" fmla="*/ 127 h 147"/>
                  <a:gd name="T10" fmla="*/ 320 w 379"/>
                  <a:gd name="T11" fmla="*/ 131 h 147"/>
                  <a:gd name="T12" fmla="*/ 311 w 379"/>
                  <a:gd name="T13" fmla="*/ 132 h 147"/>
                  <a:gd name="T14" fmla="*/ 301 w 379"/>
                  <a:gd name="T15" fmla="*/ 130 h 147"/>
                  <a:gd name="T16" fmla="*/ 291 w 379"/>
                  <a:gd name="T17" fmla="*/ 126 h 147"/>
                  <a:gd name="T18" fmla="*/ 281 w 379"/>
                  <a:gd name="T19" fmla="*/ 119 h 147"/>
                  <a:gd name="T20" fmla="*/ 275 w 379"/>
                  <a:gd name="T21" fmla="*/ 116 h 147"/>
                  <a:gd name="T22" fmla="*/ 269 w 379"/>
                  <a:gd name="T23" fmla="*/ 118 h 147"/>
                  <a:gd name="T24" fmla="*/ 267 w 379"/>
                  <a:gd name="T25" fmla="*/ 123 h 147"/>
                  <a:gd name="T26" fmla="*/ 266 w 379"/>
                  <a:gd name="T27" fmla="*/ 140 h 147"/>
                  <a:gd name="T28" fmla="*/ 257 w 379"/>
                  <a:gd name="T29" fmla="*/ 145 h 147"/>
                  <a:gd name="T30" fmla="*/ 244 w 379"/>
                  <a:gd name="T31" fmla="*/ 140 h 147"/>
                  <a:gd name="T32" fmla="*/ 229 w 379"/>
                  <a:gd name="T33" fmla="*/ 131 h 147"/>
                  <a:gd name="T34" fmla="*/ 113 w 379"/>
                  <a:gd name="T35" fmla="*/ 141 h 147"/>
                  <a:gd name="T36" fmla="*/ 80 w 379"/>
                  <a:gd name="T37" fmla="*/ 124 h 147"/>
                  <a:gd name="T38" fmla="*/ 58 w 379"/>
                  <a:gd name="T39" fmla="*/ 109 h 147"/>
                  <a:gd name="T40" fmla="*/ 45 w 379"/>
                  <a:gd name="T41" fmla="*/ 94 h 147"/>
                  <a:gd name="T42" fmla="*/ 37 w 379"/>
                  <a:gd name="T43" fmla="*/ 82 h 147"/>
                  <a:gd name="T44" fmla="*/ 26 w 379"/>
                  <a:gd name="T45" fmla="*/ 59 h 147"/>
                  <a:gd name="T46" fmla="*/ 16 w 379"/>
                  <a:gd name="T47" fmla="*/ 48 h 147"/>
                  <a:gd name="T48" fmla="*/ 0 w 379"/>
                  <a:gd name="T49" fmla="*/ 36 h 147"/>
                  <a:gd name="T50" fmla="*/ 29 w 379"/>
                  <a:gd name="T51" fmla="*/ 40 h 147"/>
                  <a:gd name="T52" fmla="*/ 52 w 379"/>
                  <a:gd name="T53" fmla="*/ 38 h 147"/>
                  <a:gd name="T54" fmla="*/ 72 w 379"/>
                  <a:gd name="T55" fmla="*/ 33 h 147"/>
                  <a:gd name="T56" fmla="*/ 87 w 379"/>
                  <a:gd name="T57" fmla="*/ 25 h 147"/>
                  <a:gd name="T58" fmla="*/ 119 w 379"/>
                  <a:gd name="T59" fmla="*/ 8 h 147"/>
                  <a:gd name="T60" fmla="*/ 138 w 379"/>
                  <a:gd name="T61" fmla="*/ 2 h 147"/>
                  <a:gd name="T62" fmla="*/ 159 w 379"/>
                  <a:gd name="T63" fmla="*/ 0 h 147"/>
                  <a:gd name="T64" fmla="*/ 200 w 379"/>
                  <a:gd name="T65" fmla="*/ 23 h 147"/>
                  <a:gd name="T66" fmla="*/ 244 w 379"/>
                  <a:gd name="T67" fmla="*/ 45 h 147"/>
                  <a:gd name="T68" fmla="*/ 292 w 379"/>
                  <a:gd name="T69" fmla="*/ 67 h 147"/>
                  <a:gd name="T70" fmla="*/ 333 w 379"/>
                  <a:gd name="T71" fmla="*/ 80 h 147"/>
                  <a:gd name="T72" fmla="*/ 354 w 379"/>
                  <a:gd name="T73" fmla="*/ 86 h 147"/>
                  <a:gd name="T74" fmla="*/ 379 w 379"/>
                  <a:gd name="T75" fmla="*/ 9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03" name="Freeform 454"/>
              <p:cNvSpPr>
                <a:spLocks/>
              </p:cNvSpPr>
              <p:nvPr>
                <p:custDataLst>
                  <p:tags r:id="rId287"/>
                </p:custDataLst>
              </p:nvPr>
            </p:nvSpPr>
            <p:spPr bwMode="auto">
              <a:xfrm>
                <a:off x="5729898" y="2132919"/>
                <a:ext cx="48011" cy="77676"/>
              </a:xfrm>
              <a:custGeom>
                <a:avLst/>
                <a:gdLst>
                  <a:gd name="T0" fmla="*/ 0 w 61"/>
                  <a:gd name="T1" fmla="*/ 0 h 67"/>
                  <a:gd name="T2" fmla="*/ 0 w 61"/>
                  <a:gd name="T3" fmla="*/ 9 h 67"/>
                  <a:gd name="T4" fmla="*/ 0 w 61"/>
                  <a:gd name="T5" fmla="*/ 18 h 67"/>
                  <a:gd name="T6" fmla="*/ 1 w 61"/>
                  <a:gd name="T7" fmla="*/ 24 h 67"/>
                  <a:gd name="T8" fmla="*/ 2 w 61"/>
                  <a:gd name="T9" fmla="*/ 30 h 67"/>
                  <a:gd name="T10" fmla="*/ 3 w 61"/>
                  <a:gd name="T11" fmla="*/ 36 h 67"/>
                  <a:gd name="T12" fmla="*/ 6 w 61"/>
                  <a:gd name="T13" fmla="*/ 42 h 67"/>
                  <a:gd name="T14" fmla="*/ 12 w 61"/>
                  <a:gd name="T15" fmla="*/ 55 h 67"/>
                  <a:gd name="T16" fmla="*/ 21 w 61"/>
                  <a:gd name="T17" fmla="*/ 67 h 67"/>
                  <a:gd name="T18" fmla="*/ 28 w 61"/>
                  <a:gd name="T19" fmla="*/ 65 h 67"/>
                  <a:gd name="T20" fmla="*/ 35 w 61"/>
                  <a:gd name="T21" fmla="*/ 61 h 67"/>
                  <a:gd name="T22" fmla="*/ 42 w 61"/>
                  <a:gd name="T23" fmla="*/ 58 h 67"/>
                  <a:gd name="T24" fmla="*/ 48 w 61"/>
                  <a:gd name="T25" fmla="*/ 53 h 67"/>
                  <a:gd name="T26" fmla="*/ 53 w 61"/>
                  <a:gd name="T27" fmla="*/ 47 h 67"/>
                  <a:gd name="T28" fmla="*/ 57 w 61"/>
                  <a:gd name="T29" fmla="*/ 40 h 67"/>
                  <a:gd name="T30" fmla="*/ 59 w 61"/>
                  <a:gd name="T31" fmla="*/ 32 h 67"/>
                  <a:gd name="T32" fmla="*/ 61 w 61"/>
                  <a:gd name="T33" fmla="*/ 24 h 67"/>
                  <a:gd name="T34" fmla="*/ 53 w 61"/>
                  <a:gd name="T35" fmla="*/ 14 h 67"/>
                  <a:gd name="T36" fmla="*/ 41 w 61"/>
                  <a:gd name="T37" fmla="*/ 0 h 67"/>
                  <a:gd name="T38" fmla="*/ 28 w 61"/>
                  <a:gd name="T39" fmla="*/ 3 h 67"/>
                  <a:gd name="T40" fmla="*/ 18 w 61"/>
                  <a:gd name="T41" fmla="*/ 4 h 67"/>
                  <a:gd name="T42" fmla="*/ 13 w 61"/>
                  <a:gd name="T43" fmla="*/ 4 h 67"/>
                  <a:gd name="T44" fmla="*/ 10 w 61"/>
                  <a:gd name="T45" fmla="*/ 3 h 67"/>
                  <a:gd name="T46" fmla="*/ 6 w 61"/>
                  <a:gd name="T47" fmla="*/ 2 h 67"/>
                  <a:gd name="T48" fmla="*/ 0 w 61"/>
                  <a:gd name="T4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04" name="Freeform 455"/>
              <p:cNvSpPr>
                <a:spLocks/>
              </p:cNvSpPr>
              <p:nvPr>
                <p:custDataLst>
                  <p:tags r:id="rId288"/>
                </p:custDataLst>
              </p:nvPr>
            </p:nvSpPr>
            <p:spPr bwMode="auto">
              <a:xfrm>
                <a:off x="5684413" y="2139051"/>
                <a:ext cx="40431" cy="75633"/>
              </a:xfrm>
              <a:custGeom>
                <a:avLst/>
                <a:gdLst>
                  <a:gd name="T0" fmla="*/ 0 w 60"/>
                  <a:gd name="T1" fmla="*/ 6 h 55"/>
                  <a:gd name="T2" fmla="*/ 0 w 60"/>
                  <a:gd name="T3" fmla="*/ 24 h 55"/>
                  <a:gd name="T4" fmla="*/ 5 w 60"/>
                  <a:gd name="T5" fmla="*/ 32 h 55"/>
                  <a:gd name="T6" fmla="*/ 10 w 60"/>
                  <a:gd name="T7" fmla="*/ 40 h 55"/>
                  <a:gd name="T8" fmla="*/ 16 w 60"/>
                  <a:gd name="T9" fmla="*/ 45 h 55"/>
                  <a:gd name="T10" fmla="*/ 21 w 60"/>
                  <a:gd name="T11" fmla="*/ 49 h 55"/>
                  <a:gd name="T12" fmla="*/ 27 w 60"/>
                  <a:gd name="T13" fmla="*/ 52 h 55"/>
                  <a:gd name="T14" fmla="*/ 33 w 60"/>
                  <a:gd name="T15" fmla="*/ 54 h 55"/>
                  <a:gd name="T16" fmla="*/ 40 w 60"/>
                  <a:gd name="T17" fmla="*/ 55 h 55"/>
                  <a:gd name="T18" fmla="*/ 46 w 60"/>
                  <a:gd name="T19" fmla="*/ 55 h 55"/>
                  <a:gd name="T20" fmla="*/ 53 w 60"/>
                  <a:gd name="T21" fmla="*/ 52 h 55"/>
                  <a:gd name="T22" fmla="*/ 60 w 60"/>
                  <a:gd name="T23" fmla="*/ 49 h 55"/>
                  <a:gd name="T24" fmla="*/ 50 w 60"/>
                  <a:gd name="T25" fmla="*/ 34 h 55"/>
                  <a:gd name="T26" fmla="*/ 42 w 60"/>
                  <a:gd name="T27" fmla="*/ 22 h 55"/>
                  <a:gd name="T28" fmla="*/ 39 w 60"/>
                  <a:gd name="T29" fmla="*/ 17 h 55"/>
                  <a:gd name="T30" fmla="*/ 35 w 60"/>
                  <a:gd name="T31" fmla="*/ 12 h 55"/>
                  <a:gd name="T32" fmla="*/ 34 w 60"/>
                  <a:gd name="T33" fmla="*/ 6 h 55"/>
                  <a:gd name="T34" fmla="*/ 33 w 60"/>
                  <a:gd name="T35" fmla="*/ 0 h 55"/>
                  <a:gd name="T36" fmla="*/ 23 w 60"/>
                  <a:gd name="T37" fmla="*/ 1 h 55"/>
                  <a:gd name="T38" fmla="*/ 15 w 60"/>
                  <a:gd name="T39" fmla="*/ 3 h 55"/>
                  <a:gd name="T40" fmla="*/ 7 w 60"/>
                  <a:gd name="T41" fmla="*/ 5 h 55"/>
                  <a:gd name="T42" fmla="*/ 0 w 60"/>
                  <a:gd name="T43" fmla="*/ 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FF66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305" name="Freeform 456"/>
              <p:cNvSpPr>
                <a:spLocks/>
              </p:cNvSpPr>
              <p:nvPr>
                <p:custDataLst>
                  <p:tags r:id="rId289"/>
                </p:custDataLst>
              </p:nvPr>
            </p:nvSpPr>
            <p:spPr bwMode="auto">
              <a:xfrm>
                <a:off x="5636401" y="2069551"/>
                <a:ext cx="83390" cy="100162"/>
              </a:xfrm>
              <a:custGeom>
                <a:avLst/>
                <a:gdLst>
                  <a:gd name="T0" fmla="*/ 74 w 120"/>
                  <a:gd name="T1" fmla="*/ 129 h 148"/>
                  <a:gd name="T2" fmla="*/ 70 w 120"/>
                  <a:gd name="T3" fmla="*/ 131 h 148"/>
                  <a:gd name="T4" fmla="*/ 67 w 120"/>
                  <a:gd name="T5" fmla="*/ 132 h 148"/>
                  <a:gd name="T6" fmla="*/ 64 w 120"/>
                  <a:gd name="T7" fmla="*/ 133 h 148"/>
                  <a:gd name="T8" fmla="*/ 60 w 120"/>
                  <a:gd name="T9" fmla="*/ 133 h 148"/>
                  <a:gd name="T10" fmla="*/ 56 w 120"/>
                  <a:gd name="T11" fmla="*/ 133 h 148"/>
                  <a:gd name="T12" fmla="*/ 53 w 120"/>
                  <a:gd name="T13" fmla="*/ 132 h 148"/>
                  <a:gd name="T14" fmla="*/ 50 w 120"/>
                  <a:gd name="T15" fmla="*/ 131 h 148"/>
                  <a:gd name="T16" fmla="*/ 47 w 120"/>
                  <a:gd name="T17" fmla="*/ 129 h 148"/>
                  <a:gd name="T18" fmla="*/ 41 w 120"/>
                  <a:gd name="T19" fmla="*/ 128 h 148"/>
                  <a:gd name="T20" fmla="*/ 34 w 120"/>
                  <a:gd name="T21" fmla="*/ 125 h 148"/>
                  <a:gd name="T22" fmla="*/ 26 w 120"/>
                  <a:gd name="T23" fmla="*/ 120 h 148"/>
                  <a:gd name="T24" fmla="*/ 19 w 120"/>
                  <a:gd name="T25" fmla="*/ 115 h 148"/>
                  <a:gd name="T26" fmla="*/ 11 w 120"/>
                  <a:gd name="T27" fmla="*/ 108 h 148"/>
                  <a:gd name="T28" fmla="*/ 6 w 120"/>
                  <a:gd name="T29" fmla="*/ 101 h 148"/>
                  <a:gd name="T30" fmla="*/ 3 w 120"/>
                  <a:gd name="T31" fmla="*/ 97 h 148"/>
                  <a:gd name="T32" fmla="*/ 2 w 120"/>
                  <a:gd name="T33" fmla="*/ 94 h 148"/>
                  <a:gd name="T34" fmla="*/ 1 w 120"/>
                  <a:gd name="T35" fmla="*/ 90 h 148"/>
                  <a:gd name="T36" fmla="*/ 0 w 120"/>
                  <a:gd name="T37" fmla="*/ 87 h 148"/>
                  <a:gd name="T38" fmla="*/ 2 w 120"/>
                  <a:gd name="T39" fmla="*/ 73 h 148"/>
                  <a:gd name="T40" fmla="*/ 8 w 120"/>
                  <a:gd name="T41" fmla="*/ 55 h 148"/>
                  <a:gd name="T42" fmla="*/ 14 w 120"/>
                  <a:gd name="T43" fmla="*/ 35 h 148"/>
                  <a:gd name="T44" fmla="*/ 20 w 120"/>
                  <a:gd name="T45" fmla="*/ 18 h 148"/>
                  <a:gd name="T46" fmla="*/ 32 w 120"/>
                  <a:gd name="T47" fmla="*/ 17 h 148"/>
                  <a:gd name="T48" fmla="*/ 42 w 120"/>
                  <a:gd name="T49" fmla="*/ 16 h 148"/>
                  <a:gd name="T50" fmla="*/ 51 w 120"/>
                  <a:gd name="T51" fmla="*/ 14 h 148"/>
                  <a:gd name="T52" fmla="*/ 58 w 120"/>
                  <a:gd name="T53" fmla="*/ 11 h 148"/>
                  <a:gd name="T54" fmla="*/ 70 w 120"/>
                  <a:gd name="T55" fmla="*/ 5 h 148"/>
                  <a:gd name="T56" fmla="*/ 80 w 120"/>
                  <a:gd name="T57" fmla="*/ 0 h 148"/>
                  <a:gd name="T58" fmla="*/ 85 w 120"/>
                  <a:gd name="T59" fmla="*/ 2 h 148"/>
                  <a:gd name="T60" fmla="*/ 93 w 120"/>
                  <a:gd name="T61" fmla="*/ 7 h 148"/>
                  <a:gd name="T62" fmla="*/ 98 w 120"/>
                  <a:gd name="T63" fmla="*/ 10 h 148"/>
                  <a:gd name="T64" fmla="*/ 102 w 120"/>
                  <a:gd name="T65" fmla="*/ 13 h 148"/>
                  <a:gd name="T66" fmla="*/ 106 w 120"/>
                  <a:gd name="T67" fmla="*/ 16 h 148"/>
                  <a:gd name="T68" fmla="*/ 107 w 120"/>
                  <a:gd name="T69" fmla="*/ 18 h 148"/>
                  <a:gd name="T70" fmla="*/ 100 w 120"/>
                  <a:gd name="T71" fmla="*/ 28 h 148"/>
                  <a:gd name="T72" fmla="*/ 93 w 120"/>
                  <a:gd name="T73" fmla="*/ 37 h 148"/>
                  <a:gd name="T74" fmla="*/ 95 w 120"/>
                  <a:gd name="T75" fmla="*/ 42 h 148"/>
                  <a:gd name="T76" fmla="*/ 98 w 120"/>
                  <a:gd name="T77" fmla="*/ 49 h 148"/>
                  <a:gd name="T78" fmla="*/ 102 w 120"/>
                  <a:gd name="T79" fmla="*/ 56 h 148"/>
                  <a:gd name="T80" fmla="*/ 107 w 120"/>
                  <a:gd name="T81" fmla="*/ 63 h 148"/>
                  <a:gd name="T82" fmla="*/ 115 w 120"/>
                  <a:gd name="T83" fmla="*/ 75 h 148"/>
                  <a:gd name="T84" fmla="*/ 120 w 120"/>
                  <a:gd name="T85" fmla="*/ 79 h 148"/>
                  <a:gd name="T86" fmla="*/ 113 w 120"/>
                  <a:gd name="T87" fmla="*/ 81 h 148"/>
                  <a:gd name="T88" fmla="*/ 107 w 120"/>
                  <a:gd name="T89" fmla="*/ 84 h 148"/>
                  <a:gd name="T90" fmla="*/ 100 w 120"/>
                  <a:gd name="T91" fmla="*/ 87 h 148"/>
                  <a:gd name="T92" fmla="*/ 96 w 120"/>
                  <a:gd name="T93" fmla="*/ 91 h 148"/>
                  <a:gd name="T94" fmla="*/ 90 w 120"/>
                  <a:gd name="T95" fmla="*/ 95 h 148"/>
                  <a:gd name="T96" fmla="*/ 87 w 120"/>
                  <a:gd name="T97" fmla="*/ 99 h 148"/>
                  <a:gd name="T98" fmla="*/ 82 w 120"/>
                  <a:gd name="T99" fmla="*/ 104 h 148"/>
                  <a:gd name="T100" fmla="*/ 80 w 120"/>
                  <a:gd name="T101" fmla="*/ 109 h 148"/>
                  <a:gd name="T102" fmla="*/ 78 w 120"/>
                  <a:gd name="T103" fmla="*/ 114 h 148"/>
                  <a:gd name="T104" fmla="*/ 77 w 120"/>
                  <a:gd name="T105" fmla="*/ 120 h 148"/>
                  <a:gd name="T106" fmla="*/ 76 w 120"/>
                  <a:gd name="T107" fmla="*/ 125 h 148"/>
                  <a:gd name="T108" fmla="*/ 75 w 120"/>
                  <a:gd name="T109" fmla="*/ 130 h 148"/>
                  <a:gd name="T110" fmla="*/ 76 w 120"/>
                  <a:gd name="T111" fmla="*/ 135 h 148"/>
                  <a:gd name="T112" fmla="*/ 77 w 120"/>
                  <a:gd name="T113" fmla="*/ 140 h 148"/>
                  <a:gd name="T114" fmla="*/ 78 w 120"/>
                  <a:gd name="T115" fmla="*/ 144 h 148"/>
                  <a:gd name="T116" fmla="*/ 80 w 120"/>
                  <a:gd name="T117" fmla="*/ 148 h 148"/>
                  <a:gd name="T118" fmla="*/ 74 w 120"/>
                  <a:gd name="T119" fmla="*/ 12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06" name="Freeform 457"/>
              <p:cNvSpPr>
                <a:spLocks/>
              </p:cNvSpPr>
              <p:nvPr>
                <p:custDataLst>
                  <p:tags r:id="rId290"/>
                </p:custDataLst>
              </p:nvPr>
            </p:nvSpPr>
            <p:spPr bwMode="auto">
              <a:xfrm>
                <a:off x="6323728" y="3105917"/>
                <a:ext cx="434633" cy="396558"/>
              </a:xfrm>
              <a:custGeom>
                <a:avLst/>
                <a:gdLst>
                  <a:gd name="T0" fmla="*/ 21 w 631"/>
                  <a:gd name="T1" fmla="*/ 2 h 592"/>
                  <a:gd name="T2" fmla="*/ 32 w 631"/>
                  <a:gd name="T3" fmla="*/ 4 h 592"/>
                  <a:gd name="T4" fmla="*/ 54 w 631"/>
                  <a:gd name="T5" fmla="*/ 8 h 592"/>
                  <a:gd name="T6" fmla="*/ 78 w 631"/>
                  <a:gd name="T7" fmla="*/ 11 h 592"/>
                  <a:gd name="T8" fmla="*/ 104 w 631"/>
                  <a:gd name="T9" fmla="*/ 19 h 592"/>
                  <a:gd name="T10" fmla="*/ 130 w 631"/>
                  <a:gd name="T11" fmla="*/ 32 h 592"/>
                  <a:gd name="T12" fmla="*/ 146 w 631"/>
                  <a:gd name="T13" fmla="*/ 40 h 592"/>
                  <a:gd name="T14" fmla="*/ 159 w 631"/>
                  <a:gd name="T15" fmla="*/ 43 h 592"/>
                  <a:gd name="T16" fmla="*/ 189 w 631"/>
                  <a:gd name="T17" fmla="*/ 43 h 592"/>
                  <a:gd name="T18" fmla="*/ 227 w 631"/>
                  <a:gd name="T19" fmla="*/ 37 h 592"/>
                  <a:gd name="T20" fmla="*/ 277 w 631"/>
                  <a:gd name="T21" fmla="*/ 23 h 592"/>
                  <a:gd name="T22" fmla="*/ 399 w 631"/>
                  <a:gd name="T23" fmla="*/ 38 h 592"/>
                  <a:gd name="T24" fmla="*/ 403 w 631"/>
                  <a:gd name="T25" fmla="*/ 69 h 592"/>
                  <a:gd name="T26" fmla="*/ 410 w 631"/>
                  <a:gd name="T27" fmla="*/ 95 h 592"/>
                  <a:gd name="T28" fmla="*/ 417 w 631"/>
                  <a:gd name="T29" fmla="*/ 119 h 592"/>
                  <a:gd name="T30" fmla="*/ 427 w 631"/>
                  <a:gd name="T31" fmla="*/ 140 h 592"/>
                  <a:gd name="T32" fmla="*/ 450 w 631"/>
                  <a:gd name="T33" fmla="*/ 175 h 592"/>
                  <a:gd name="T34" fmla="*/ 472 w 631"/>
                  <a:gd name="T35" fmla="*/ 204 h 592"/>
                  <a:gd name="T36" fmla="*/ 482 w 631"/>
                  <a:gd name="T37" fmla="*/ 222 h 592"/>
                  <a:gd name="T38" fmla="*/ 485 w 631"/>
                  <a:gd name="T39" fmla="*/ 240 h 592"/>
                  <a:gd name="T40" fmla="*/ 491 w 631"/>
                  <a:gd name="T41" fmla="*/ 255 h 592"/>
                  <a:gd name="T42" fmla="*/ 496 w 631"/>
                  <a:gd name="T43" fmla="*/ 261 h 592"/>
                  <a:gd name="T44" fmla="*/ 505 w 631"/>
                  <a:gd name="T45" fmla="*/ 266 h 592"/>
                  <a:gd name="T46" fmla="*/ 513 w 631"/>
                  <a:gd name="T47" fmla="*/ 270 h 592"/>
                  <a:gd name="T48" fmla="*/ 519 w 631"/>
                  <a:gd name="T49" fmla="*/ 278 h 592"/>
                  <a:gd name="T50" fmla="*/ 533 w 631"/>
                  <a:gd name="T51" fmla="*/ 303 h 592"/>
                  <a:gd name="T52" fmla="*/ 541 w 631"/>
                  <a:gd name="T53" fmla="*/ 331 h 592"/>
                  <a:gd name="T54" fmla="*/ 545 w 631"/>
                  <a:gd name="T55" fmla="*/ 358 h 592"/>
                  <a:gd name="T56" fmla="*/ 548 w 631"/>
                  <a:gd name="T57" fmla="*/ 368 h 592"/>
                  <a:gd name="T58" fmla="*/ 557 w 631"/>
                  <a:gd name="T59" fmla="*/ 381 h 592"/>
                  <a:gd name="T60" fmla="*/ 583 w 631"/>
                  <a:gd name="T61" fmla="*/ 415 h 592"/>
                  <a:gd name="T62" fmla="*/ 612 w 631"/>
                  <a:gd name="T63" fmla="*/ 447 h 592"/>
                  <a:gd name="T64" fmla="*/ 631 w 631"/>
                  <a:gd name="T65" fmla="*/ 463 h 592"/>
                  <a:gd name="T66" fmla="*/ 612 w 631"/>
                  <a:gd name="T67" fmla="*/ 481 h 592"/>
                  <a:gd name="T68" fmla="*/ 624 w 631"/>
                  <a:gd name="T69" fmla="*/ 496 h 592"/>
                  <a:gd name="T70" fmla="*/ 626 w 631"/>
                  <a:gd name="T71" fmla="*/ 507 h 592"/>
                  <a:gd name="T72" fmla="*/ 626 w 631"/>
                  <a:gd name="T73" fmla="*/ 516 h 592"/>
                  <a:gd name="T74" fmla="*/ 631 w 631"/>
                  <a:gd name="T75" fmla="*/ 531 h 592"/>
                  <a:gd name="T76" fmla="*/ 626 w 631"/>
                  <a:gd name="T77" fmla="*/ 539 h 592"/>
                  <a:gd name="T78" fmla="*/ 617 w 631"/>
                  <a:gd name="T79" fmla="*/ 548 h 592"/>
                  <a:gd name="T80" fmla="*/ 592 w 631"/>
                  <a:gd name="T81" fmla="*/ 569 h 592"/>
                  <a:gd name="T82" fmla="*/ 558 w 631"/>
                  <a:gd name="T83" fmla="*/ 592 h 592"/>
                  <a:gd name="T84" fmla="*/ 46 w 631"/>
                  <a:gd name="T85" fmla="*/ 174 h 592"/>
                  <a:gd name="T86" fmla="*/ 25 w 631"/>
                  <a:gd name="T87" fmla="*/ 157 h 592"/>
                  <a:gd name="T88" fmla="*/ 11 w 631"/>
                  <a:gd name="T89" fmla="*/ 138 h 592"/>
                  <a:gd name="T90" fmla="*/ 2 w 631"/>
                  <a:gd name="T91" fmla="*/ 117 h 592"/>
                  <a:gd name="T92" fmla="*/ 0 w 631"/>
                  <a:gd name="T93" fmla="*/ 93 h 592"/>
                  <a:gd name="T94" fmla="*/ 3 w 631"/>
                  <a:gd name="T95" fmla="*/ 89 h 592"/>
                  <a:gd name="T96" fmla="*/ 10 w 631"/>
                  <a:gd name="T97" fmla="*/ 83 h 592"/>
                  <a:gd name="T98" fmla="*/ 17 w 631"/>
                  <a:gd name="T99" fmla="*/ 77 h 592"/>
                  <a:gd name="T100" fmla="*/ 20 w 631"/>
                  <a:gd name="T101" fmla="*/ 69 h 592"/>
                  <a:gd name="T102" fmla="*/ 18 w 631"/>
                  <a:gd name="T103" fmla="*/ 53 h 592"/>
                  <a:gd name="T104" fmla="*/ 13 w 631"/>
                  <a:gd name="T105" fmla="*/ 42 h 592"/>
                  <a:gd name="T106" fmla="*/ 9 w 631"/>
                  <a:gd name="T107" fmla="*/ 34 h 592"/>
                  <a:gd name="T108" fmla="*/ 7 w 631"/>
                  <a:gd name="T109" fmla="*/ 26 h 592"/>
                  <a:gd name="T110" fmla="*/ 13 w 631"/>
                  <a:gd name="T111"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FFC0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07" name="Freeform 458"/>
              <p:cNvSpPr>
                <a:spLocks/>
              </p:cNvSpPr>
              <p:nvPr>
                <p:custDataLst>
                  <p:tags r:id="rId291"/>
                </p:custDataLst>
              </p:nvPr>
            </p:nvSpPr>
            <p:spPr bwMode="auto">
              <a:xfrm>
                <a:off x="5679359" y="2635771"/>
                <a:ext cx="27796" cy="73588"/>
              </a:xfrm>
              <a:custGeom>
                <a:avLst/>
                <a:gdLst>
                  <a:gd name="T0" fmla="*/ 7 w 40"/>
                  <a:gd name="T1" fmla="*/ 31 h 93"/>
                  <a:gd name="T2" fmla="*/ 10 w 40"/>
                  <a:gd name="T3" fmla="*/ 30 h 93"/>
                  <a:gd name="T4" fmla="*/ 14 w 40"/>
                  <a:gd name="T5" fmla="*/ 26 h 93"/>
                  <a:gd name="T6" fmla="*/ 20 w 40"/>
                  <a:gd name="T7" fmla="*/ 20 h 93"/>
                  <a:gd name="T8" fmla="*/ 25 w 40"/>
                  <a:gd name="T9" fmla="*/ 15 h 93"/>
                  <a:gd name="T10" fmla="*/ 35 w 40"/>
                  <a:gd name="T11" fmla="*/ 4 h 93"/>
                  <a:gd name="T12" fmla="*/ 40 w 40"/>
                  <a:gd name="T13" fmla="*/ 0 h 93"/>
                  <a:gd name="T14" fmla="*/ 37 w 40"/>
                  <a:gd name="T15" fmla="*/ 26 h 93"/>
                  <a:gd name="T16" fmla="*/ 35 w 40"/>
                  <a:gd name="T17" fmla="*/ 53 h 93"/>
                  <a:gd name="T18" fmla="*/ 34 w 40"/>
                  <a:gd name="T19" fmla="*/ 65 h 93"/>
                  <a:gd name="T20" fmla="*/ 34 w 40"/>
                  <a:gd name="T21" fmla="*/ 77 h 93"/>
                  <a:gd name="T22" fmla="*/ 35 w 40"/>
                  <a:gd name="T23" fmla="*/ 82 h 93"/>
                  <a:gd name="T24" fmla="*/ 36 w 40"/>
                  <a:gd name="T25" fmla="*/ 86 h 93"/>
                  <a:gd name="T26" fmla="*/ 37 w 40"/>
                  <a:gd name="T27" fmla="*/ 90 h 93"/>
                  <a:gd name="T28" fmla="*/ 40 w 40"/>
                  <a:gd name="T29" fmla="*/ 93 h 93"/>
                  <a:gd name="T30" fmla="*/ 26 w 40"/>
                  <a:gd name="T31" fmla="*/ 93 h 93"/>
                  <a:gd name="T32" fmla="*/ 13 w 40"/>
                  <a:gd name="T33" fmla="*/ 93 h 93"/>
                  <a:gd name="T34" fmla="*/ 11 w 40"/>
                  <a:gd name="T35" fmla="*/ 92 h 93"/>
                  <a:gd name="T36" fmla="*/ 8 w 40"/>
                  <a:gd name="T37" fmla="*/ 91 h 93"/>
                  <a:gd name="T38" fmla="*/ 6 w 40"/>
                  <a:gd name="T39" fmla="*/ 88 h 93"/>
                  <a:gd name="T40" fmla="*/ 4 w 40"/>
                  <a:gd name="T41" fmla="*/ 86 h 93"/>
                  <a:gd name="T42" fmla="*/ 1 w 40"/>
                  <a:gd name="T43" fmla="*/ 80 h 93"/>
                  <a:gd name="T44" fmla="*/ 0 w 40"/>
                  <a:gd name="T45" fmla="*/ 73 h 93"/>
                  <a:gd name="T46" fmla="*/ 1 w 40"/>
                  <a:gd name="T47" fmla="*/ 64 h 93"/>
                  <a:gd name="T48" fmla="*/ 3 w 40"/>
                  <a:gd name="T49" fmla="*/ 50 h 93"/>
                  <a:gd name="T50" fmla="*/ 6 w 40"/>
                  <a:gd name="T51" fmla="*/ 37 h 93"/>
                  <a:gd name="T52" fmla="*/ 7 w 40"/>
                  <a:gd name="T53"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08" name="Freeform 459"/>
              <p:cNvSpPr>
                <a:spLocks/>
              </p:cNvSpPr>
              <p:nvPr>
                <p:custDataLst>
                  <p:tags r:id="rId292"/>
                </p:custDataLst>
              </p:nvPr>
            </p:nvSpPr>
            <p:spPr bwMode="auto">
              <a:xfrm>
                <a:off x="5182025" y="2314843"/>
                <a:ext cx="470010" cy="351587"/>
              </a:xfrm>
              <a:custGeom>
                <a:avLst/>
                <a:gdLst>
                  <a:gd name="T0" fmla="*/ 149 w 664"/>
                  <a:gd name="T1" fmla="*/ 445 h 518"/>
                  <a:gd name="T2" fmla="*/ 151 w 664"/>
                  <a:gd name="T3" fmla="*/ 431 h 518"/>
                  <a:gd name="T4" fmla="*/ 146 w 664"/>
                  <a:gd name="T5" fmla="*/ 400 h 518"/>
                  <a:gd name="T6" fmla="*/ 151 w 664"/>
                  <a:gd name="T7" fmla="*/ 353 h 518"/>
                  <a:gd name="T8" fmla="*/ 146 w 664"/>
                  <a:gd name="T9" fmla="*/ 298 h 518"/>
                  <a:gd name="T10" fmla="*/ 134 w 664"/>
                  <a:gd name="T11" fmla="*/ 251 h 518"/>
                  <a:gd name="T12" fmla="*/ 109 w 664"/>
                  <a:gd name="T13" fmla="*/ 241 h 518"/>
                  <a:gd name="T14" fmla="*/ 20 w 664"/>
                  <a:gd name="T15" fmla="*/ 192 h 518"/>
                  <a:gd name="T16" fmla="*/ 24 w 664"/>
                  <a:gd name="T17" fmla="*/ 171 h 518"/>
                  <a:gd name="T18" fmla="*/ 36 w 664"/>
                  <a:gd name="T19" fmla="*/ 159 h 518"/>
                  <a:gd name="T20" fmla="*/ 48 w 664"/>
                  <a:gd name="T21" fmla="*/ 148 h 518"/>
                  <a:gd name="T22" fmla="*/ 100 w 664"/>
                  <a:gd name="T23" fmla="*/ 155 h 518"/>
                  <a:gd name="T24" fmla="*/ 125 w 664"/>
                  <a:gd name="T25" fmla="*/ 152 h 518"/>
                  <a:gd name="T26" fmla="*/ 147 w 664"/>
                  <a:gd name="T27" fmla="*/ 157 h 518"/>
                  <a:gd name="T28" fmla="*/ 165 w 664"/>
                  <a:gd name="T29" fmla="*/ 94 h 518"/>
                  <a:gd name="T30" fmla="*/ 185 w 664"/>
                  <a:gd name="T31" fmla="*/ 109 h 518"/>
                  <a:gd name="T32" fmla="*/ 207 w 664"/>
                  <a:gd name="T33" fmla="*/ 110 h 518"/>
                  <a:gd name="T34" fmla="*/ 236 w 664"/>
                  <a:gd name="T35" fmla="*/ 99 h 518"/>
                  <a:gd name="T36" fmla="*/ 264 w 664"/>
                  <a:gd name="T37" fmla="*/ 80 h 518"/>
                  <a:gd name="T38" fmla="*/ 289 w 664"/>
                  <a:gd name="T39" fmla="*/ 57 h 518"/>
                  <a:gd name="T40" fmla="*/ 308 w 664"/>
                  <a:gd name="T41" fmla="*/ 32 h 518"/>
                  <a:gd name="T42" fmla="*/ 318 w 664"/>
                  <a:gd name="T43" fmla="*/ 12 h 518"/>
                  <a:gd name="T44" fmla="*/ 370 w 664"/>
                  <a:gd name="T45" fmla="*/ 4 h 518"/>
                  <a:gd name="T46" fmla="*/ 404 w 664"/>
                  <a:gd name="T47" fmla="*/ 32 h 518"/>
                  <a:gd name="T48" fmla="*/ 457 w 664"/>
                  <a:gd name="T49" fmla="*/ 61 h 518"/>
                  <a:gd name="T50" fmla="*/ 511 w 664"/>
                  <a:gd name="T51" fmla="*/ 90 h 518"/>
                  <a:gd name="T52" fmla="*/ 552 w 664"/>
                  <a:gd name="T53" fmla="*/ 107 h 518"/>
                  <a:gd name="T54" fmla="*/ 578 w 664"/>
                  <a:gd name="T55" fmla="*/ 116 h 518"/>
                  <a:gd name="T56" fmla="*/ 623 w 664"/>
                  <a:gd name="T57" fmla="*/ 121 h 518"/>
                  <a:gd name="T58" fmla="*/ 658 w 664"/>
                  <a:gd name="T59" fmla="*/ 136 h 518"/>
                  <a:gd name="T60" fmla="*/ 645 w 664"/>
                  <a:gd name="T61" fmla="*/ 166 h 518"/>
                  <a:gd name="T62" fmla="*/ 620 w 664"/>
                  <a:gd name="T63" fmla="*/ 236 h 518"/>
                  <a:gd name="T64" fmla="*/ 598 w 664"/>
                  <a:gd name="T65" fmla="*/ 272 h 518"/>
                  <a:gd name="T66" fmla="*/ 585 w 664"/>
                  <a:gd name="T67" fmla="*/ 286 h 518"/>
                  <a:gd name="T68" fmla="*/ 599 w 664"/>
                  <a:gd name="T69" fmla="*/ 298 h 518"/>
                  <a:gd name="T70" fmla="*/ 618 w 664"/>
                  <a:gd name="T71" fmla="*/ 307 h 518"/>
                  <a:gd name="T72" fmla="*/ 623 w 664"/>
                  <a:gd name="T73" fmla="*/ 334 h 518"/>
                  <a:gd name="T74" fmla="*/ 620 w 664"/>
                  <a:gd name="T75" fmla="*/ 347 h 518"/>
                  <a:gd name="T76" fmla="*/ 618 w 664"/>
                  <a:gd name="T77" fmla="*/ 372 h 518"/>
                  <a:gd name="T78" fmla="*/ 622 w 664"/>
                  <a:gd name="T79" fmla="*/ 399 h 518"/>
                  <a:gd name="T80" fmla="*/ 632 w 664"/>
                  <a:gd name="T81" fmla="*/ 423 h 518"/>
                  <a:gd name="T82" fmla="*/ 608 w 664"/>
                  <a:gd name="T83" fmla="*/ 457 h 518"/>
                  <a:gd name="T84" fmla="*/ 569 w 664"/>
                  <a:gd name="T85" fmla="*/ 484 h 518"/>
                  <a:gd name="T86" fmla="*/ 542 w 664"/>
                  <a:gd name="T87" fmla="*/ 489 h 518"/>
                  <a:gd name="T88" fmla="*/ 509 w 664"/>
                  <a:gd name="T89" fmla="*/ 481 h 518"/>
                  <a:gd name="T90" fmla="*/ 477 w 664"/>
                  <a:gd name="T91" fmla="*/ 460 h 518"/>
                  <a:gd name="T92" fmla="*/ 463 w 664"/>
                  <a:gd name="T93" fmla="*/ 456 h 518"/>
                  <a:gd name="T94" fmla="*/ 443 w 664"/>
                  <a:gd name="T95" fmla="*/ 457 h 518"/>
                  <a:gd name="T96" fmla="*/ 423 w 664"/>
                  <a:gd name="T97" fmla="*/ 465 h 518"/>
                  <a:gd name="T98" fmla="*/ 406 w 664"/>
                  <a:gd name="T99" fmla="*/ 477 h 518"/>
                  <a:gd name="T100" fmla="*/ 388 w 664"/>
                  <a:gd name="T101" fmla="*/ 503 h 518"/>
                  <a:gd name="T102" fmla="*/ 385 w 664"/>
                  <a:gd name="T103" fmla="*/ 517 h 518"/>
                  <a:gd name="T104" fmla="*/ 333 w 664"/>
                  <a:gd name="T105" fmla="*/ 515 h 518"/>
                  <a:gd name="T106" fmla="*/ 317 w 664"/>
                  <a:gd name="T107" fmla="*/ 507 h 518"/>
                  <a:gd name="T108" fmla="*/ 307 w 664"/>
                  <a:gd name="T109" fmla="*/ 500 h 518"/>
                  <a:gd name="T110" fmla="*/ 296 w 664"/>
                  <a:gd name="T111" fmla="*/ 508 h 518"/>
                  <a:gd name="T112" fmla="*/ 287 w 664"/>
                  <a:gd name="T113" fmla="*/ 516 h 518"/>
                  <a:gd name="T114" fmla="*/ 268 w 664"/>
                  <a:gd name="T115" fmla="*/ 516 h 518"/>
                  <a:gd name="T116" fmla="*/ 227 w 664"/>
                  <a:gd name="T117" fmla="*/ 506 h 518"/>
                  <a:gd name="T118" fmla="*/ 185 w 664"/>
                  <a:gd name="T119" fmla="*/ 487 h 518"/>
                  <a:gd name="T120" fmla="*/ 160 w 664"/>
                  <a:gd name="T121" fmla="*/ 469 h 518"/>
                  <a:gd name="T122" fmla="*/ 146 w 664"/>
                  <a:gd name="T123" fmla="*/ 45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09" name="Freeform 460"/>
              <p:cNvSpPr>
                <a:spLocks/>
              </p:cNvSpPr>
              <p:nvPr>
                <p:custDataLst>
                  <p:tags r:id="rId293"/>
                </p:custDataLst>
              </p:nvPr>
            </p:nvSpPr>
            <p:spPr bwMode="auto">
              <a:xfrm>
                <a:off x="6826589" y="2617373"/>
                <a:ext cx="240058" cy="106294"/>
              </a:xfrm>
              <a:custGeom>
                <a:avLst/>
                <a:gdLst>
                  <a:gd name="T0" fmla="*/ 332 w 352"/>
                  <a:gd name="T1" fmla="*/ 91 h 153"/>
                  <a:gd name="T2" fmla="*/ 352 w 352"/>
                  <a:gd name="T3" fmla="*/ 153 h 153"/>
                  <a:gd name="T4" fmla="*/ 326 w 352"/>
                  <a:gd name="T5" fmla="*/ 141 h 153"/>
                  <a:gd name="T6" fmla="*/ 299 w 352"/>
                  <a:gd name="T7" fmla="*/ 129 h 153"/>
                  <a:gd name="T8" fmla="*/ 266 w 352"/>
                  <a:gd name="T9" fmla="*/ 141 h 153"/>
                  <a:gd name="T10" fmla="*/ 232 w 352"/>
                  <a:gd name="T11" fmla="*/ 141 h 153"/>
                  <a:gd name="T12" fmla="*/ 227 w 352"/>
                  <a:gd name="T13" fmla="*/ 135 h 153"/>
                  <a:gd name="T14" fmla="*/ 226 w 352"/>
                  <a:gd name="T15" fmla="*/ 135 h 153"/>
                  <a:gd name="T16" fmla="*/ 219 w 352"/>
                  <a:gd name="T17" fmla="*/ 129 h 153"/>
                  <a:gd name="T18" fmla="*/ 213 w 352"/>
                  <a:gd name="T19" fmla="*/ 125 h 153"/>
                  <a:gd name="T20" fmla="*/ 205 w 352"/>
                  <a:gd name="T21" fmla="*/ 121 h 153"/>
                  <a:gd name="T22" fmla="*/ 197 w 352"/>
                  <a:gd name="T23" fmla="*/ 118 h 153"/>
                  <a:gd name="T24" fmla="*/ 181 w 352"/>
                  <a:gd name="T25" fmla="*/ 113 h 153"/>
                  <a:gd name="T26" fmla="*/ 163 w 352"/>
                  <a:gd name="T27" fmla="*/ 110 h 153"/>
                  <a:gd name="T28" fmla="*/ 126 w 352"/>
                  <a:gd name="T29" fmla="*/ 107 h 153"/>
                  <a:gd name="T30" fmla="*/ 86 w 352"/>
                  <a:gd name="T31" fmla="*/ 104 h 153"/>
                  <a:gd name="T32" fmla="*/ 85 w 352"/>
                  <a:gd name="T33" fmla="*/ 94 h 153"/>
                  <a:gd name="T34" fmla="*/ 82 w 352"/>
                  <a:gd name="T35" fmla="*/ 84 h 153"/>
                  <a:gd name="T36" fmla="*/ 80 w 352"/>
                  <a:gd name="T37" fmla="*/ 75 h 153"/>
                  <a:gd name="T38" fmla="*/ 75 w 352"/>
                  <a:gd name="T39" fmla="*/ 67 h 153"/>
                  <a:gd name="T40" fmla="*/ 71 w 352"/>
                  <a:gd name="T41" fmla="*/ 59 h 153"/>
                  <a:gd name="T42" fmla="*/ 67 w 352"/>
                  <a:gd name="T43" fmla="*/ 52 h 153"/>
                  <a:gd name="T44" fmla="*/ 61 w 352"/>
                  <a:gd name="T45" fmla="*/ 44 h 153"/>
                  <a:gd name="T46" fmla="*/ 56 w 352"/>
                  <a:gd name="T47" fmla="*/ 37 h 153"/>
                  <a:gd name="T48" fmla="*/ 44 w 352"/>
                  <a:gd name="T49" fmla="*/ 26 h 153"/>
                  <a:gd name="T50" fmla="*/ 29 w 352"/>
                  <a:gd name="T51" fmla="*/ 16 h 153"/>
                  <a:gd name="T52" fmla="*/ 15 w 352"/>
                  <a:gd name="T53" fmla="*/ 7 h 153"/>
                  <a:gd name="T54" fmla="*/ 0 w 352"/>
                  <a:gd name="T55" fmla="*/ 0 h 153"/>
                  <a:gd name="T56" fmla="*/ 7 w 352"/>
                  <a:gd name="T57" fmla="*/ 0 h 153"/>
                  <a:gd name="T58" fmla="*/ 60 w 352"/>
                  <a:gd name="T59" fmla="*/ 18 h 153"/>
                  <a:gd name="T60" fmla="*/ 106 w 352"/>
                  <a:gd name="T61" fmla="*/ 30 h 153"/>
                  <a:gd name="T62" fmla="*/ 134 w 352"/>
                  <a:gd name="T63" fmla="*/ 18 h 153"/>
                  <a:gd name="T64" fmla="*/ 180 w 352"/>
                  <a:gd name="T65" fmla="*/ 36 h 153"/>
                  <a:gd name="T66" fmla="*/ 206 w 352"/>
                  <a:gd name="T67" fmla="*/ 55 h 153"/>
                  <a:gd name="T68" fmla="*/ 246 w 352"/>
                  <a:gd name="T69" fmla="*/ 49 h 153"/>
                  <a:gd name="T70" fmla="*/ 286 w 352"/>
                  <a:gd name="T71" fmla="*/ 61 h 153"/>
                  <a:gd name="T72" fmla="*/ 313 w 352"/>
                  <a:gd name="T73" fmla="*/ 79 h 153"/>
                  <a:gd name="T74" fmla="*/ 332 w 352"/>
                  <a:gd name="T75" fmla="*/ 9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FF66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310" name="Freeform 461"/>
              <p:cNvSpPr>
                <a:spLocks/>
              </p:cNvSpPr>
              <p:nvPr>
                <p:custDataLst>
                  <p:tags r:id="rId294"/>
                </p:custDataLst>
              </p:nvPr>
            </p:nvSpPr>
            <p:spPr bwMode="auto">
              <a:xfrm>
                <a:off x="6108939" y="2695050"/>
                <a:ext cx="235004" cy="222809"/>
              </a:xfrm>
              <a:custGeom>
                <a:avLst/>
                <a:gdLst>
                  <a:gd name="T0" fmla="*/ 230 w 331"/>
                  <a:gd name="T1" fmla="*/ 40 h 327"/>
                  <a:gd name="T2" fmla="*/ 193 w 331"/>
                  <a:gd name="T3" fmla="*/ 56 h 327"/>
                  <a:gd name="T4" fmla="*/ 182 w 331"/>
                  <a:gd name="T5" fmla="*/ 67 h 327"/>
                  <a:gd name="T6" fmla="*/ 181 w 331"/>
                  <a:gd name="T7" fmla="*/ 81 h 327"/>
                  <a:gd name="T8" fmla="*/ 184 w 331"/>
                  <a:gd name="T9" fmla="*/ 94 h 327"/>
                  <a:gd name="T10" fmla="*/ 177 w 331"/>
                  <a:gd name="T11" fmla="*/ 102 h 327"/>
                  <a:gd name="T12" fmla="*/ 168 w 331"/>
                  <a:gd name="T13" fmla="*/ 105 h 327"/>
                  <a:gd name="T14" fmla="*/ 160 w 331"/>
                  <a:gd name="T15" fmla="*/ 98 h 327"/>
                  <a:gd name="T16" fmla="*/ 149 w 331"/>
                  <a:gd name="T17" fmla="*/ 85 h 327"/>
                  <a:gd name="T18" fmla="*/ 126 w 331"/>
                  <a:gd name="T19" fmla="*/ 74 h 327"/>
                  <a:gd name="T20" fmla="*/ 127 w 331"/>
                  <a:gd name="T21" fmla="*/ 96 h 327"/>
                  <a:gd name="T22" fmla="*/ 139 w 331"/>
                  <a:gd name="T23" fmla="*/ 116 h 327"/>
                  <a:gd name="T24" fmla="*/ 154 w 331"/>
                  <a:gd name="T25" fmla="*/ 129 h 327"/>
                  <a:gd name="T26" fmla="*/ 159 w 331"/>
                  <a:gd name="T27" fmla="*/ 130 h 327"/>
                  <a:gd name="T28" fmla="*/ 159 w 331"/>
                  <a:gd name="T29" fmla="*/ 177 h 327"/>
                  <a:gd name="T30" fmla="*/ 159 w 331"/>
                  <a:gd name="T31" fmla="*/ 237 h 327"/>
                  <a:gd name="T32" fmla="*/ 156 w 331"/>
                  <a:gd name="T33" fmla="*/ 251 h 327"/>
                  <a:gd name="T34" fmla="*/ 147 w 331"/>
                  <a:gd name="T35" fmla="*/ 259 h 327"/>
                  <a:gd name="T36" fmla="*/ 145 w 331"/>
                  <a:gd name="T37" fmla="*/ 264 h 327"/>
                  <a:gd name="T38" fmla="*/ 162 w 331"/>
                  <a:gd name="T39" fmla="*/ 276 h 327"/>
                  <a:gd name="T40" fmla="*/ 167 w 331"/>
                  <a:gd name="T41" fmla="*/ 286 h 327"/>
                  <a:gd name="T42" fmla="*/ 155 w 331"/>
                  <a:gd name="T43" fmla="*/ 295 h 327"/>
                  <a:gd name="T44" fmla="*/ 140 w 331"/>
                  <a:gd name="T45" fmla="*/ 297 h 327"/>
                  <a:gd name="T46" fmla="*/ 130 w 331"/>
                  <a:gd name="T47" fmla="*/ 307 h 327"/>
                  <a:gd name="T48" fmla="*/ 126 w 331"/>
                  <a:gd name="T49" fmla="*/ 321 h 327"/>
                  <a:gd name="T50" fmla="*/ 121 w 331"/>
                  <a:gd name="T51" fmla="*/ 300 h 327"/>
                  <a:gd name="T52" fmla="*/ 124 w 331"/>
                  <a:gd name="T53" fmla="*/ 288 h 327"/>
                  <a:gd name="T54" fmla="*/ 109 w 331"/>
                  <a:gd name="T55" fmla="*/ 286 h 327"/>
                  <a:gd name="T56" fmla="*/ 93 w 331"/>
                  <a:gd name="T57" fmla="*/ 292 h 327"/>
                  <a:gd name="T58" fmla="*/ 79 w 331"/>
                  <a:gd name="T59" fmla="*/ 296 h 327"/>
                  <a:gd name="T60" fmla="*/ 73 w 331"/>
                  <a:gd name="T61" fmla="*/ 242 h 327"/>
                  <a:gd name="T62" fmla="*/ 79 w 331"/>
                  <a:gd name="T63" fmla="*/ 216 h 327"/>
                  <a:gd name="T64" fmla="*/ 48 w 331"/>
                  <a:gd name="T65" fmla="*/ 211 h 327"/>
                  <a:gd name="T66" fmla="*/ 28 w 331"/>
                  <a:gd name="T67" fmla="*/ 198 h 327"/>
                  <a:gd name="T68" fmla="*/ 13 w 331"/>
                  <a:gd name="T69" fmla="*/ 173 h 327"/>
                  <a:gd name="T70" fmla="*/ 0 w 331"/>
                  <a:gd name="T71" fmla="*/ 130 h 327"/>
                  <a:gd name="T72" fmla="*/ 28 w 331"/>
                  <a:gd name="T73" fmla="*/ 111 h 327"/>
                  <a:gd name="T74" fmla="*/ 50 w 331"/>
                  <a:gd name="T75" fmla="*/ 81 h 327"/>
                  <a:gd name="T76" fmla="*/ 73 w 331"/>
                  <a:gd name="T77" fmla="*/ 55 h 327"/>
                  <a:gd name="T78" fmla="*/ 115 w 331"/>
                  <a:gd name="T79" fmla="*/ 41 h 327"/>
                  <a:gd name="T80" fmla="*/ 180 w 331"/>
                  <a:gd name="T81" fmla="*/ 14 h 327"/>
                  <a:gd name="T82" fmla="*/ 218 w 331"/>
                  <a:gd name="T83" fmla="*/ 7 h 327"/>
                  <a:gd name="T84" fmla="*/ 249 w 331"/>
                  <a:gd name="T85" fmla="*/ 14 h 327"/>
                  <a:gd name="T86" fmla="*/ 271 w 331"/>
                  <a:gd name="T87" fmla="*/ 27 h 327"/>
                  <a:gd name="T88" fmla="*/ 292 w 331"/>
                  <a:gd name="T89" fmla="*/ 30 h 327"/>
                  <a:gd name="T90" fmla="*/ 307 w 331"/>
                  <a:gd name="T91" fmla="*/ 20 h 327"/>
                  <a:gd name="T92" fmla="*/ 327 w 331"/>
                  <a:gd name="T93" fmla="*/ 6 h 327"/>
                  <a:gd name="T94" fmla="*/ 330 w 331"/>
                  <a:gd name="T95" fmla="*/ 32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FF66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311" name="Freeform 462"/>
              <p:cNvSpPr>
                <a:spLocks/>
              </p:cNvSpPr>
              <p:nvPr>
                <p:custDataLst>
                  <p:tags r:id="rId295"/>
                </p:custDataLst>
              </p:nvPr>
            </p:nvSpPr>
            <p:spPr bwMode="auto">
              <a:xfrm>
                <a:off x="6242866" y="2942388"/>
                <a:ext cx="111185" cy="73588"/>
              </a:xfrm>
              <a:custGeom>
                <a:avLst/>
                <a:gdLst>
                  <a:gd name="T0" fmla="*/ 0 w 153"/>
                  <a:gd name="T1" fmla="*/ 0 h 49"/>
                  <a:gd name="T2" fmla="*/ 44 w 153"/>
                  <a:gd name="T3" fmla="*/ 2 h 49"/>
                  <a:gd name="T4" fmla="*/ 83 w 153"/>
                  <a:gd name="T5" fmla="*/ 6 h 49"/>
                  <a:gd name="T6" fmla="*/ 103 w 153"/>
                  <a:gd name="T7" fmla="*/ 8 h 49"/>
                  <a:gd name="T8" fmla="*/ 121 w 153"/>
                  <a:gd name="T9" fmla="*/ 7 h 49"/>
                  <a:gd name="T10" fmla="*/ 130 w 153"/>
                  <a:gd name="T11" fmla="*/ 6 h 49"/>
                  <a:gd name="T12" fmla="*/ 137 w 153"/>
                  <a:gd name="T13" fmla="*/ 5 h 49"/>
                  <a:gd name="T14" fmla="*/ 145 w 153"/>
                  <a:gd name="T15" fmla="*/ 3 h 49"/>
                  <a:gd name="T16" fmla="*/ 153 w 153"/>
                  <a:gd name="T17" fmla="*/ 0 h 49"/>
                  <a:gd name="T18" fmla="*/ 153 w 153"/>
                  <a:gd name="T19" fmla="*/ 9 h 49"/>
                  <a:gd name="T20" fmla="*/ 153 w 153"/>
                  <a:gd name="T21" fmla="*/ 25 h 49"/>
                  <a:gd name="T22" fmla="*/ 143 w 153"/>
                  <a:gd name="T23" fmla="*/ 31 h 49"/>
                  <a:gd name="T24" fmla="*/ 133 w 153"/>
                  <a:gd name="T25" fmla="*/ 36 h 49"/>
                  <a:gd name="T26" fmla="*/ 124 w 153"/>
                  <a:gd name="T27" fmla="*/ 40 h 49"/>
                  <a:gd name="T28" fmla="*/ 114 w 153"/>
                  <a:gd name="T29" fmla="*/ 44 h 49"/>
                  <a:gd name="T30" fmla="*/ 106 w 153"/>
                  <a:gd name="T31" fmla="*/ 46 h 49"/>
                  <a:gd name="T32" fmla="*/ 99 w 153"/>
                  <a:gd name="T33" fmla="*/ 48 h 49"/>
                  <a:gd name="T34" fmla="*/ 92 w 153"/>
                  <a:gd name="T35" fmla="*/ 49 h 49"/>
                  <a:gd name="T36" fmla="*/ 87 w 153"/>
                  <a:gd name="T37" fmla="*/ 49 h 49"/>
                  <a:gd name="T38" fmla="*/ 72 w 153"/>
                  <a:gd name="T39" fmla="*/ 48 h 49"/>
                  <a:gd name="T40" fmla="*/ 60 w 153"/>
                  <a:gd name="T41" fmla="*/ 46 h 49"/>
                  <a:gd name="T42" fmla="*/ 50 w 153"/>
                  <a:gd name="T43" fmla="*/ 43 h 49"/>
                  <a:gd name="T44" fmla="*/ 41 w 153"/>
                  <a:gd name="T45" fmla="*/ 38 h 49"/>
                  <a:gd name="T46" fmla="*/ 22 w 153"/>
                  <a:gd name="T47" fmla="*/ 29 h 49"/>
                  <a:gd name="T48" fmla="*/ 0 w 153"/>
                  <a:gd name="T49" fmla="*/ 19 h 49"/>
                  <a:gd name="T50" fmla="*/ 0 w 153"/>
                  <a:gd name="T5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12" name="Freeform 463"/>
              <p:cNvSpPr>
                <a:spLocks/>
              </p:cNvSpPr>
              <p:nvPr>
                <p:custDataLst>
                  <p:tags r:id="rId296"/>
                </p:custDataLst>
              </p:nvPr>
            </p:nvSpPr>
            <p:spPr bwMode="auto">
              <a:xfrm>
                <a:off x="4777242" y="3884724"/>
                <a:ext cx="298179" cy="204411"/>
              </a:xfrm>
              <a:custGeom>
                <a:avLst/>
                <a:gdLst>
                  <a:gd name="T0" fmla="*/ 194 w 426"/>
                  <a:gd name="T1" fmla="*/ 16 h 299"/>
                  <a:gd name="T2" fmla="*/ 216 w 426"/>
                  <a:gd name="T3" fmla="*/ 22 h 299"/>
                  <a:gd name="T4" fmla="*/ 230 w 426"/>
                  <a:gd name="T5" fmla="*/ 29 h 299"/>
                  <a:gd name="T6" fmla="*/ 253 w 426"/>
                  <a:gd name="T7" fmla="*/ 35 h 299"/>
                  <a:gd name="T8" fmla="*/ 279 w 426"/>
                  <a:gd name="T9" fmla="*/ 37 h 299"/>
                  <a:gd name="T10" fmla="*/ 300 w 426"/>
                  <a:gd name="T11" fmla="*/ 37 h 299"/>
                  <a:gd name="T12" fmla="*/ 319 w 426"/>
                  <a:gd name="T13" fmla="*/ 34 h 299"/>
                  <a:gd name="T14" fmla="*/ 329 w 426"/>
                  <a:gd name="T15" fmla="*/ 29 h 299"/>
                  <a:gd name="T16" fmla="*/ 365 w 426"/>
                  <a:gd name="T17" fmla="*/ 25 h 299"/>
                  <a:gd name="T18" fmla="*/ 372 w 426"/>
                  <a:gd name="T19" fmla="*/ 49 h 299"/>
                  <a:gd name="T20" fmla="*/ 383 w 426"/>
                  <a:gd name="T21" fmla="*/ 74 h 299"/>
                  <a:gd name="T22" fmla="*/ 391 w 426"/>
                  <a:gd name="T23" fmla="*/ 84 h 299"/>
                  <a:gd name="T24" fmla="*/ 400 w 426"/>
                  <a:gd name="T25" fmla="*/ 92 h 299"/>
                  <a:gd name="T26" fmla="*/ 412 w 426"/>
                  <a:gd name="T27" fmla="*/ 97 h 299"/>
                  <a:gd name="T28" fmla="*/ 425 w 426"/>
                  <a:gd name="T29" fmla="*/ 99 h 299"/>
                  <a:gd name="T30" fmla="*/ 425 w 426"/>
                  <a:gd name="T31" fmla="*/ 120 h 299"/>
                  <a:gd name="T32" fmla="*/ 425 w 426"/>
                  <a:gd name="T33" fmla="*/ 142 h 299"/>
                  <a:gd name="T34" fmla="*/ 416 w 426"/>
                  <a:gd name="T35" fmla="*/ 158 h 299"/>
                  <a:gd name="T36" fmla="*/ 412 w 426"/>
                  <a:gd name="T37" fmla="*/ 170 h 299"/>
                  <a:gd name="T38" fmla="*/ 412 w 426"/>
                  <a:gd name="T39" fmla="*/ 181 h 299"/>
                  <a:gd name="T40" fmla="*/ 415 w 426"/>
                  <a:gd name="T41" fmla="*/ 190 h 299"/>
                  <a:gd name="T42" fmla="*/ 423 w 426"/>
                  <a:gd name="T43" fmla="*/ 211 h 299"/>
                  <a:gd name="T44" fmla="*/ 426 w 426"/>
                  <a:gd name="T45" fmla="*/ 226 h 299"/>
                  <a:gd name="T46" fmla="*/ 425 w 426"/>
                  <a:gd name="T47" fmla="*/ 247 h 299"/>
                  <a:gd name="T48" fmla="*/ 426 w 426"/>
                  <a:gd name="T49" fmla="*/ 274 h 299"/>
                  <a:gd name="T50" fmla="*/ 423 w 426"/>
                  <a:gd name="T51" fmla="*/ 285 h 299"/>
                  <a:gd name="T52" fmla="*/ 412 w 426"/>
                  <a:gd name="T53" fmla="*/ 296 h 299"/>
                  <a:gd name="T54" fmla="*/ 380 w 426"/>
                  <a:gd name="T55" fmla="*/ 298 h 299"/>
                  <a:gd name="T56" fmla="*/ 370 w 426"/>
                  <a:gd name="T57" fmla="*/ 299 h 299"/>
                  <a:gd name="T58" fmla="*/ 360 w 426"/>
                  <a:gd name="T59" fmla="*/ 296 h 299"/>
                  <a:gd name="T60" fmla="*/ 351 w 426"/>
                  <a:gd name="T61" fmla="*/ 290 h 299"/>
                  <a:gd name="T62" fmla="*/ 338 w 426"/>
                  <a:gd name="T63" fmla="*/ 278 h 299"/>
                  <a:gd name="T64" fmla="*/ 324 w 426"/>
                  <a:gd name="T65" fmla="*/ 261 h 299"/>
                  <a:gd name="T66" fmla="*/ 311 w 426"/>
                  <a:gd name="T67" fmla="*/ 253 h 299"/>
                  <a:gd name="T68" fmla="*/ 294 w 426"/>
                  <a:gd name="T69" fmla="*/ 251 h 299"/>
                  <a:gd name="T70" fmla="*/ 278 w 426"/>
                  <a:gd name="T71" fmla="*/ 232 h 299"/>
                  <a:gd name="T72" fmla="*/ 274 w 426"/>
                  <a:gd name="T73" fmla="*/ 210 h 299"/>
                  <a:gd name="T74" fmla="*/ 269 w 426"/>
                  <a:gd name="T75" fmla="*/ 197 h 299"/>
                  <a:gd name="T76" fmla="*/ 261 w 426"/>
                  <a:gd name="T77" fmla="*/ 184 h 299"/>
                  <a:gd name="T78" fmla="*/ 251 w 426"/>
                  <a:gd name="T79" fmla="*/ 173 h 299"/>
                  <a:gd name="T80" fmla="*/ 238 w 426"/>
                  <a:gd name="T81" fmla="*/ 165 h 299"/>
                  <a:gd name="T82" fmla="*/ 222 w 426"/>
                  <a:gd name="T83" fmla="*/ 161 h 299"/>
                  <a:gd name="T84" fmla="*/ 204 w 426"/>
                  <a:gd name="T85" fmla="*/ 161 h 299"/>
                  <a:gd name="T86" fmla="*/ 188 w 426"/>
                  <a:gd name="T87" fmla="*/ 163 h 299"/>
                  <a:gd name="T88" fmla="*/ 173 w 426"/>
                  <a:gd name="T89" fmla="*/ 168 h 299"/>
                  <a:gd name="T90" fmla="*/ 160 w 426"/>
                  <a:gd name="T91" fmla="*/ 176 h 299"/>
                  <a:gd name="T92" fmla="*/ 141 w 426"/>
                  <a:gd name="T93" fmla="*/ 191 h 299"/>
                  <a:gd name="T94" fmla="*/ 118 w 426"/>
                  <a:gd name="T95" fmla="*/ 215 h 299"/>
                  <a:gd name="T96" fmla="*/ 105 w 426"/>
                  <a:gd name="T97" fmla="*/ 218 h 299"/>
                  <a:gd name="T98" fmla="*/ 100 w 426"/>
                  <a:gd name="T99" fmla="*/ 201 h 299"/>
                  <a:gd name="T100" fmla="*/ 90 w 426"/>
                  <a:gd name="T101" fmla="*/ 186 h 299"/>
                  <a:gd name="T102" fmla="*/ 76 w 426"/>
                  <a:gd name="T103" fmla="*/ 171 h 299"/>
                  <a:gd name="T104" fmla="*/ 50 w 426"/>
                  <a:gd name="T105" fmla="*/ 153 h 299"/>
                  <a:gd name="T106" fmla="*/ 24 w 426"/>
                  <a:gd name="T107" fmla="*/ 134 h 299"/>
                  <a:gd name="T108" fmla="*/ 8 w 426"/>
                  <a:gd name="T109" fmla="*/ 119 h 299"/>
                  <a:gd name="T110" fmla="*/ 15 w 426"/>
                  <a:gd name="T111" fmla="*/ 101 h 299"/>
                  <a:gd name="T112" fmla="*/ 46 w 426"/>
                  <a:gd name="T113" fmla="*/ 77 h 299"/>
                  <a:gd name="T114" fmla="*/ 75 w 426"/>
                  <a:gd name="T115" fmla="*/ 48 h 299"/>
                  <a:gd name="T116" fmla="*/ 98 w 426"/>
                  <a:gd name="T117" fmla="*/ 17 h 299"/>
                  <a:gd name="T118" fmla="*/ 179 w 426"/>
                  <a:gd name="T119" fmla="*/ 1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313" name="Freeform 464"/>
              <p:cNvSpPr>
                <a:spLocks/>
              </p:cNvSpPr>
              <p:nvPr>
                <p:custDataLst>
                  <p:tags r:id="rId297"/>
                </p:custDataLst>
              </p:nvPr>
            </p:nvSpPr>
            <p:spPr bwMode="auto">
              <a:xfrm>
                <a:off x="8031937" y="2936255"/>
                <a:ext cx="1101745" cy="1126307"/>
              </a:xfrm>
              <a:custGeom>
                <a:avLst/>
                <a:gdLst>
                  <a:gd name="T0" fmla="*/ 477 w 1594"/>
                  <a:gd name="T1" fmla="*/ 107 h 1670"/>
                  <a:gd name="T2" fmla="*/ 485 w 1594"/>
                  <a:gd name="T3" fmla="*/ 185 h 1670"/>
                  <a:gd name="T4" fmla="*/ 578 w 1594"/>
                  <a:gd name="T5" fmla="*/ 287 h 1670"/>
                  <a:gd name="T6" fmla="*/ 701 w 1594"/>
                  <a:gd name="T7" fmla="*/ 459 h 1670"/>
                  <a:gd name="T8" fmla="*/ 795 w 1594"/>
                  <a:gd name="T9" fmla="*/ 499 h 1670"/>
                  <a:gd name="T10" fmla="*/ 877 w 1594"/>
                  <a:gd name="T11" fmla="*/ 493 h 1670"/>
                  <a:gd name="T12" fmla="*/ 930 w 1594"/>
                  <a:gd name="T13" fmla="*/ 537 h 1670"/>
                  <a:gd name="T14" fmla="*/ 1102 w 1594"/>
                  <a:gd name="T15" fmla="*/ 567 h 1670"/>
                  <a:gd name="T16" fmla="*/ 1121 w 1594"/>
                  <a:gd name="T17" fmla="*/ 461 h 1670"/>
                  <a:gd name="T18" fmla="*/ 1179 w 1594"/>
                  <a:gd name="T19" fmla="*/ 539 h 1670"/>
                  <a:gd name="T20" fmla="*/ 1243 w 1594"/>
                  <a:gd name="T21" fmla="*/ 561 h 1670"/>
                  <a:gd name="T22" fmla="*/ 1299 w 1594"/>
                  <a:gd name="T23" fmla="*/ 498 h 1670"/>
                  <a:gd name="T24" fmla="*/ 1404 w 1594"/>
                  <a:gd name="T25" fmla="*/ 409 h 1670"/>
                  <a:gd name="T26" fmla="*/ 1549 w 1594"/>
                  <a:gd name="T27" fmla="*/ 428 h 1670"/>
                  <a:gd name="T28" fmla="*/ 1579 w 1594"/>
                  <a:gd name="T29" fmla="*/ 498 h 1670"/>
                  <a:gd name="T30" fmla="*/ 1504 w 1594"/>
                  <a:gd name="T31" fmla="*/ 542 h 1670"/>
                  <a:gd name="T32" fmla="*/ 1485 w 1594"/>
                  <a:gd name="T33" fmla="*/ 679 h 1670"/>
                  <a:gd name="T34" fmla="*/ 1429 w 1594"/>
                  <a:gd name="T35" fmla="*/ 704 h 1670"/>
                  <a:gd name="T36" fmla="*/ 1408 w 1594"/>
                  <a:gd name="T37" fmla="*/ 814 h 1670"/>
                  <a:gd name="T38" fmla="*/ 1321 w 1594"/>
                  <a:gd name="T39" fmla="*/ 754 h 1670"/>
                  <a:gd name="T40" fmla="*/ 1323 w 1594"/>
                  <a:gd name="T41" fmla="*/ 698 h 1670"/>
                  <a:gd name="T42" fmla="*/ 1225 w 1594"/>
                  <a:gd name="T43" fmla="*/ 638 h 1670"/>
                  <a:gd name="T44" fmla="*/ 1187 w 1594"/>
                  <a:gd name="T45" fmla="*/ 588 h 1670"/>
                  <a:gd name="T46" fmla="*/ 1131 w 1594"/>
                  <a:gd name="T47" fmla="*/ 575 h 1670"/>
                  <a:gd name="T48" fmla="*/ 1127 w 1594"/>
                  <a:gd name="T49" fmla="*/ 625 h 1670"/>
                  <a:gd name="T50" fmla="*/ 1117 w 1594"/>
                  <a:gd name="T51" fmla="*/ 683 h 1670"/>
                  <a:gd name="T52" fmla="*/ 1160 w 1594"/>
                  <a:gd name="T53" fmla="*/ 735 h 1670"/>
                  <a:gd name="T54" fmla="*/ 1149 w 1594"/>
                  <a:gd name="T55" fmla="*/ 843 h 1670"/>
                  <a:gd name="T56" fmla="*/ 1075 w 1594"/>
                  <a:gd name="T57" fmla="*/ 864 h 1670"/>
                  <a:gd name="T58" fmla="*/ 1049 w 1594"/>
                  <a:gd name="T59" fmla="*/ 937 h 1670"/>
                  <a:gd name="T60" fmla="*/ 954 w 1594"/>
                  <a:gd name="T61" fmla="*/ 1001 h 1670"/>
                  <a:gd name="T62" fmla="*/ 912 w 1594"/>
                  <a:gd name="T63" fmla="*/ 1050 h 1670"/>
                  <a:gd name="T64" fmla="*/ 780 w 1594"/>
                  <a:gd name="T65" fmla="*/ 1188 h 1670"/>
                  <a:gd name="T66" fmla="*/ 723 w 1594"/>
                  <a:gd name="T67" fmla="*/ 1233 h 1670"/>
                  <a:gd name="T68" fmla="*/ 744 w 1594"/>
                  <a:gd name="T69" fmla="*/ 1344 h 1670"/>
                  <a:gd name="T70" fmla="*/ 712 w 1594"/>
                  <a:gd name="T71" fmla="*/ 1445 h 1670"/>
                  <a:gd name="T72" fmla="*/ 722 w 1594"/>
                  <a:gd name="T73" fmla="*/ 1524 h 1670"/>
                  <a:gd name="T74" fmla="*/ 693 w 1594"/>
                  <a:gd name="T75" fmla="*/ 1576 h 1670"/>
                  <a:gd name="T76" fmla="*/ 595 w 1594"/>
                  <a:gd name="T77" fmla="*/ 1663 h 1670"/>
                  <a:gd name="T78" fmla="*/ 516 w 1594"/>
                  <a:gd name="T79" fmla="*/ 1529 h 1670"/>
                  <a:gd name="T80" fmla="*/ 419 w 1594"/>
                  <a:gd name="T81" fmla="*/ 1334 h 1670"/>
                  <a:gd name="T82" fmla="*/ 301 w 1594"/>
                  <a:gd name="T83" fmla="*/ 1114 h 1670"/>
                  <a:gd name="T84" fmla="*/ 259 w 1594"/>
                  <a:gd name="T85" fmla="*/ 861 h 1670"/>
                  <a:gd name="T86" fmla="*/ 230 w 1594"/>
                  <a:gd name="T87" fmla="*/ 814 h 1670"/>
                  <a:gd name="T88" fmla="*/ 164 w 1594"/>
                  <a:gd name="T89" fmla="*/ 900 h 1670"/>
                  <a:gd name="T90" fmla="*/ 90 w 1594"/>
                  <a:gd name="T91" fmla="*/ 876 h 1670"/>
                  <a:gd name="T92" fmla="*/ 51 w 1594"/>
                  <a:gd name="T93" fmla="*/ 798 h 1670"/>
                  <a:gd name="T94" fmla="*/ 30 w 1594"/>
                  <a:gd name="T95" fmla="*/ 771 h 1670"/>
                  <a:gd name="T96" fmla="*/ 32 w 1594"/>
                  <a:gd name="T97" fmla="*/ 708 h 1670"/>
                  <a:gd name="T98" fmla="*/ 159 w 1594"/>
                  <a:gd name="T99" fmla="*/ 659 h 1670"/>
                  <a:gd name="T100" fmla="*/ 92 w 1594"/>
                  <a:gd name="T101" fmla="*/ 569 h 1670"/>
                  <a:gd name="T102" fmla="*/ 59 w 1594"/>
                  <a:gd name="T103" fmla="*/ 500 h 1670"/>
                  <a:gd name="T104" fmla="*/ 162 w 1594"/>
                  <a:gd name="T105" fmla="*/ 459 h 1670"/>
                  <a:gd name="T106" fmla="*/ 270 w 1594"/>
                  <a:gd name="T107" fmla="*/ 294 h 1670"/>
                  <a:gd name="T108" fmla="*/ 274 w 1594"/>
                  <a:gd name="T109" fmla="*/ 230 h 1670"/>
                  <a:gd name="T110" fmla="*/ 227 w 1594"/>
                  <a:gd name="T111" fmla="*/ 142 h 1670"/>
                  <a:gd name="T112" fmla="*/ 322 w 1594"/>
                  <a:gd name="T113" fmla="*/ 54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314" name="Freeform 465"/>
              <p:cNvSpPr>
                <a:spLocks/>
              </p:cNvSpPr>
              <p:nvPr>
                <p:custDataLst>
                  <p:tags r:id="rId298"/>
                </p:custDataLst>
              </p:nvPr>
            </p:nvSpPr>
            <p:spPr bwMode="auto">
              <a:xfrm>
                <a:off x="5042571" y="3960357"/>
                <a:ext cx="252694" cy="265735"/>
              </a:xfrm>
              <a:custGeom>
                <a:avLst/>
                <a:gdLst>
                  <a:gd name="T0" fmla="*/ 53 w 359"/>
                  <a:gd name="T1" fmla="*/ 382 h 394"/>
                  <a:gd name="T2" fmla="*/ 53 w 359"/>
                  <a:gd name="T3" fmla="*/ 358 h 394"/>
                  <a:gd name="T4" fmla="*/ 53 w 359"/>
                  <a:gd name="T5" fmla="*/ 333 h 394"/>
                  <a:gd name="T6" fmla="*/ 50 w 359"/>
                  <a:gd name="T7" fmla="*/ 312 h 394"/>
                  <a:gd name="T8" fmla="*/ 43 w 359"/>
                  <a:gd name="T9" fmla="*/ 293 h 394"/>
                  <a:gd name="T10" fmla="*/ 35 w 359"/>
                  <a:gd name="T11" fmla="*/ 277 h 394"/>
                  <a:gd name="T12" fmla="*/ 13 w 359"/>
                  <a:gd name="T13" fmla="*/ 245 h 394"/>
                  <a:gd name="T14" fmla="*/ 0 w 359"/>
                  <a:gd name="T15" fmla="*/ 185 h 394"/>
                  <a:gd name="T16" fmla="*/ 33 w 359"/>
                  <a:gd name="T17" fmla="*/ 181 h 394"/>
                  <a:gd name="T18" fmla="*/ 40 w 359"/>
                  <a:gd name="T19" fmla="*/ 169 h 394"/>
                  <a:gd name="T20" fmla="*/ 41 w 359"/>
                  <a:gd name="T21" fmla="*/ 150 h 394"/>
                  <a:gd name="T22" fmla="*/ 38 w 359"/>
                  <a:gd name="T23" fmla="*/ 107 h 394"/>
                  <a:gd name="T24" fmla="*/ 31 w 359"/>
                  <a:gd name="T25" fmla="*/ 65 h 394"/>
                  <a:gd name="T26" fmla="*/ 32 w 359"/>
                  <a:gd name="T27" fmla="*/ 47 h 394"/>
                  <a:gd name="T28" fmla="*/ 36 w 359"/>
                  <a:gd name="T29" fmla="*/ 36 h 394"/>
                  <a:gd name="T30" fmla="*/ 120 w 359"/>
                  <a:gd name="T31" fmla="*/ 31 h 394"/>
                  <a:gd name="T32" fmla="*/ 122 w 359"/>
                  <a:gd name="T33" fmla="*/ 22 h 394"/>
                  <a:gd name="T34" fmla="*/ 128 w 359"/>
                  <a:gd name="T35" fmla="*/ 14 h 394"/>
                  <a:gd name="T36" fmla="*/ 140 w 359"/>
                  <a:gd name="T37" fmla="*/ 0 h 394"/>
                  <a:gd name="T38" fmla="*/ 142 w 359"/>
                  <a:gd name="T39" fmla="*/ 18 h 394"/>
                  <a:gd name="T40" fmla="*/ 142 w 359"/>
                  <a:gd name="T41" fmla="*/ 26 h 394"/>
                  <a:gd name="T42" fmla="*/ 140 w 359"/>
                  <a:gd name="T43" fmla="*/ 31 h 394"/>
                  <a:gd name="T44" fmla="*/ 168 w 359"/>
                  <a:gd name="T45" fmla="*/ 31 h 394"/>
                  <a:gd name="T46" fmla="*/ 186 w 359"/>
                  <a:gd name="T47" fmla="*/ 31 h 394"/>
                  <a:gd name="T48" fmla="*/ 214 w 359"/>
                  <a:gd name="T49" fmla="*/ 38 h 394"/>
                  <a:gd name="T50" fmla="*/ 233 w 359"/>
                  <a:gd name="T51" fmla="*/ 49 h 394"/>
                  <a:gd name="T52" fmla="*/ 246 w 359"/>
                  <a:gd name="T53" fmla="*/ 58 h 394"/>
                  <a:gd name="T54" fmla="*/ 259 w 359"/>
                  <a:gd name="T55" fmla="*/ 61 h 394"/>
                  <a:gd name="T56" fmla="*/ 268 w 359"/>
                  <a:gd name="T57" fmla="*/ 59 h 394"/>
                  <a:gd name="T58" fmla="*/ 275 w 359"/>
                  <a:gd name="T59" fmla="*/ 54 h 394"/>
                  <a:gd name="T60" fmla="*/ 286 w 359"/>
                  <a:gd name="T61" fmla="*/ 37 h 394"/>
                  <a:gd name="T62" fmla="*/ 312 w 359"/>
                  <a:gd name="T63" fmla="*/ 52 h 394"/>
                  <a:gd name="T64" fmla="*/ 325 w 359"/>
                  <a:gd name="T65" fmla="*/ 59 h 394"/>
                  <a:gd name="T66" fmla="*/ 338 w 359"/>
                  <a:gd name="T67" fmla="*/ 61 h 394"/>
                  <a:gd name="T68" fmla="*/ 353 w 359"/>
                  <a:gd name="T69" fmla="*/ 161 h 394"/>
                  <a:gd name="T70" fmla="*/ 338 w 359"/>
                  <a:gd name="T71" fmla="*/ 185 h 394"/>
                  <a:gd name="T72" fmla="*/ 323 w 359"/>
                  <a:gd name="T73" fmla="*/ 206 h 394"/>
                  <a:gd name="T74" fmla="*/ 315 w 359"/>
                  <a:gd name="T75" fmla="*/ 224 h 394"/>
                  <a:gd name="T76" fmla="*/ 313 w 359"/>
                  <a:gd name="T77" fmla="*/ 239 h 394"/>
                  <a:gd name="T78" fmla="*/ 313 w 359"/>
                  <a:gd name="T79" fmla="*/ 255 h 394"/>
                  <a:gd name="T80" fmla="*/ 321 w 359"/>
                  <a:gd name="T81" fmla="*/ 273 h 394"/>
                  <a:gd name="T82" fmla="*/ 331 w 359"/>
                  <a:gd name="T83" fmla="*/ 293 h 394"/>
                  <a:gd name="T84" fmla="*/ 337 w 359"/>
                  <a:gd name="T85" fmla="*/ 309 h 394"/>
                  <a:gd name="T86" fmla="*/ 337 w 359"/>
                  <a:gd name="T87" fmla="*/ 321 h 394"/>
                  <a:gd name="T88" fmla="*/ 330 w 359"/>
                  <a:gd name="T89" fmla="*/ 337 h 394"/>
                  <a:gd name="T90" fmla="*/ 326 w 359"/>
                  <a:gd name="T91" fmla="*/ 351 h 394"/>
                  <a:gd name="T92" fmla="*/ 319 w 359"/>
                  <a:gd name="T93" fmla="*/ 358 h 394"/>
                  <a:gd name="T94" fmla="*/ 308 w 359"/>
                  <a:gd name="T95" fmla="*/ 356 h 394"/>
                  <a:gd name="T96" fmla="*/ 298 w 359"/>
                  <a:gd name="T97" fmla="*/ 350 h 394"/>
                  <a:gd name="T98" fmla="*/ 287 w 359"/>
                  <a:gd name="T99" fmla="*/ 340 h 394"/>
                  <a:gd name="T100" fmla="*/ 277 w 359"/>
                  <a:gd name="T101" fmla="*/ 335 h 394"/>
                  <a:gd name="T102" fmla="*/ 266 w 359"/>
                  <a:gd name="T103" fmla="*/ 333 h 394"/>
                  <a:gd name="T104" fmla="*/ 246 w 359"/>
                  <a:gd name="T105" fmla="*/ 333 h 394"/>
                  <a:gd name="T106" fmla="*/ 221 w 359"/>
                  <a:gd name="T107" fmla="*/ 336 h 394"/>
                  <a:gd name="T108" fmla="*/ 181 w 359"/>
                  <a:gd name="T109" fmla="*/ 343 h 394"/>
                  <a:gd name="T110" fmla="*/ 131 w 359"/>
                  <a:gd name="T111" fmla="*/ 359 h 394"/>
                  <a:gd name="T112" fmla="*/ 86 w 359"/>
                  <a:gd name="T113" fmla="*/ 375 h 394"/>
                  <a:gd name="T114" fmla="*/ 53 w 359"/>
                  <a:gd name="T115"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315" name="Freeform 466"/>
              <p:cNvSpPr>
                <a:spLocks/>
              </p:cNvSpPr>
              <p:nvPr>
                <p:custDataLst>
                  <p:tags r:id="rId299"/>
                </p:custDataLst>
              </p:nvPr>
            </p:nvSpPr>
            <p:spPr bwMode="auto">
              <a:xfrm>
                <a:off x="6743199" y="4211782"/>
                <a:ext cx="305760" cy="349544"/>
              </a:xfrm>
              <a:custGeom>
                <a:avLst/>
                <a:gdLst>
                  <a:gd name="T0" fmla="*/ 410 w 449"/>
                  <a:gd name="T1" fmla="*/ 105 h 523"/>
                  <a:gd name="T2" fmla="*/ 405 w 449"/>
                  <a:gd name="T3" fmla="*/ 98 h 523"/>
                  <a:gd name="T4" fmla="*/ 408 w 449"/>
                  <a:gd name="T5" fmla="*/ 92 h 523"/>
                  <a:gd name="T6" fmla="*/ 422 w 449"/>
                  <a:gd name="T7" fmla="*/ 77 h 523"/>
                  <a:gd name="T8" fmla="*/ 441 w 449"/>
                  <a:gd name="T9" fmla="*/ 60 h 523"/>
                  <a:gd name="T10" fmla="*/ 447 w 449"/>
                  <a:gd name="T11" fmla="*/ 50 h 523"/>
                  <a:gd name="T12" fmla="*/ 449 w 449"/>
                  <a:gd name="T13" fmla="*/ 37 h 523"/>
                  <a:gd name="T14" fmla="*/ 432 w 449"/>
                  <a:gd name="T15" fmla="*/ 34 h 523"/>
                  <a:gd name="T16" fmla="*/ 422 w 449"/>
                  <a:gd name="T17" fmla="*/ 27 h 523"/>
                  <a:gd name="T18" fmla="*/ 411 w 449"/>
                  <a:gd name="T19" fmla="*/ 21 h 523"/>
                  <a:gd name="T20" fmla="*/ 390 w 449"/>
                  <a:gd name="T21" fmla="*/ 18 h 523"/>
                  <a:gd name="T22" fmla="*/ 377 w 449"/>
                  <a:gd name="T23" fmla="*/ 20 h 523"/>
                  <a:gd name="T24" fmla="*/ 368 w 449"/>
                  <a:gd name="T25" fmla="*/ 24 h 523"/>
                  <a:gd name="T26" fmla="*/ 355 w 449"/>
                  <a:gd name="T27" fmla="*/ 37 h 523"/>
                  <a:gd name="T28" fmla="*/ 340 w 449"/>
                  <a:gd name="T29" fmla="*/ 50 h 523"/>
                  <a:gd name="T30" fmla="*/ 326 w 449"/>
                  <a:gd name="T31" fmla="*/ 54 h 523"/>
                  <a:gd name="T32" fmla="*/ 310 w 449"/>
                  <a:gd name="T33" fmla="*/ 55 h 523"/>
                  <a:gd name="T34" fmla="*/ 287 w 449"/>
                  <a:gd name="T35" fmla="*/ 54 h 523"/>
                  <a:gd name="T36" fmla="*/ 267 w 449"/>
                  <a:gd name="T37" fmla="*/ 50 h 523"/>
                  <a:gd name="T38" fmla="*/ 235 w 449"/>
                  <a:gd name="T39" fmla="*/ 36 h 523"/>
                  <a:gd name="T40" fmla="*/ 206 w 449"/>
                  <a:gd name="T41" fmla="*/ 19 h 523"/>
                  <a:gd name="T42" fmla="*/ 189 w 449"/>
                  <a:gd name="T43" fmla="*/ 12 h 523"/>
                  <a:gd name="T44" fmla="*/ 170 w 449"/>
                  <a:gd name="T45" fmla="*/ 6 h 523"/>
                  <a:gd name="T46" fmla="*/ 134 w 449"/>
                  <a:gd name="T47" fmla="*/ 8 h 523"/>
                  <a:gd name="T48" fmla="*/ 119 w 449"/>
                  <a:gd name="T49" fmla="*/ 6 h 523"/>
                  <a:gd name="T50" fmla="*/ 103 w 449"/>
                  <a:gd name="T51" fmla="*/ 0 h 523"/>
                  <a:gd name="T52" fmla="*/ 52 w 449"/>
                  <a:gd name="T53" fmla="*/ 0 h 523"/>
                  <a:gd name="T54" fmla="*/ 5 w 449"/>
                  <a:gd name="T55" fmla="*/ 0 h 523"/>
                  <a:gd name="T56" fmla="*/ 5 w 449"/>
                  <a:gd name="T57" fmla="*/ 18 h 523"/>
                  <a:gd name="T58" fmla="*/ 5 w 449"/>
                  <a:gd name="T59" fmla="*/ 37 h 523"/>
                  <a:gd name="T60" fmla="*/ 15 w 449"/>
                  <a:gd name="T61" fmla="*/ 60 h 523"/>
                  <a:gd name="T62" fmla="*/ 23 w 449"/>
                  <a:gd name="T63" fmla="*/ 91 h 523"/>
                  <a:gd name="T64" fmla="*/ 31 w 449"/>
                  <a:gd name="T65" fmla="*/ 128 h 523"/>
                  <a:gd name="T66" fmla="*/ 38 w 449"/>
                  <a:gd name="T67" fmla="*/ 172 h 523"/>
                  <a:gd name="T68" fmla="*/ 37 w 449"/>
                  <a:gd name="T69" fmla="*/ 206 h 523"/>
                  <a:gd name="T70" fmla="*/ 29 w 449"/>
                  <a:gd name="T71" fmla="*/ 230 h 523"/>
                  <a:gd name="T72" fmla="*/ 7 w 449"/>
                  <a:gd name="T73" fmla="*/ 269 h 523"/>
                  <a:gd name="T74" fmla="*/ 10 w 449"/>
                  <a:gd name="T75" fmla="*/ 321 h 523"/>
                  <a:gd name="T76" fmla="*/ 28 w 449"/>
                  <a:gd name="T77" fmla="*/ 339 h 523"/>
                  <a:gd name="T78" fmla="*/ 84 w 449"/>
                  <a:gd name="T79" fmla="*/ 367 h 523"/>
                  <a:gd name="T80" fmla="*/ 136 w 449"/>
                  <a:gd name="T81" fmla="*/ 396 h 523"/>
                  <a:gd name="T82" fmla="*/ 170 w 449"/>
                  <a:gd name="T83" fmla="*/ 420 h 523"/>
                  <a:gd name="T84" fmla="*/ 189 w 449"/>
                  <a:gd name="T85" fmla="*/ 436 h 523"/>
                  <a:gd name="T86" fmla="*/ 198 w 449"/>
                  <a:gd name="T87" fmla="*/ 451 h 523"/>
                  <a:gd name="T88" fmla="*/ 201 w 449"/>
                  <a:gd name="T89" fmla="*/ 464 h 523"/>
                  <a:gd name="T90" fmla="*/ 209 w 449"/>
                  <a:gd name="T91" fmla="*/ 479 h 523"/>
                  <a:gd name="T92" fmla="*/ 220 w 449"/>
                  <a:gd name="T93" fmla="*/ 492 h 523"/>
                  <a:gd name="T94" fmla="*/ 233 w 449"/>
                  <a:gd name="T95" fmla="*/ 503 h 523"/>
                  <a:gd name="T96" fmla="*/ 247 w 449"/>
                  <a:gd name="T97" fmla="*/ 512 h 523"/>
                  <a:gd name="T98" fmla="*/ 264 w 449"/>
                  <a:gd name="T99" fmla="*/ 519 h 523"/>
                  <a:gd name="T100" fmla="*/ 281 w 449"/>
                  <a:gd name="T101" fmla="*/ 523 h 523"/>
                  <a:gd name="T102" fmla="*/ 304 w 449"/>
                  <a:gd name="T103" fmla="*/ 502 h 523"/>
                  <a:gd name="T104" fmla="*/ 335 w 449"/>
                  <a:gd name="T105" fmla="*/ 462 h 523"/>
                  <a:gd name="T106" fmla="*/ 365 w 449"/>
                  <a:gd name="T107" fmla="*/ 427 h 523"/>
                  <a:gd name="T108" fmla="*/ 394 w 449"/>
                  <a:gd name="T109" fmla="*/ 39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316" name="Freeform 467"/>
              <p:cNvSpPr>
                <a:spLocks/>
              </p:cNvSpPr>
              <p:nvPr>
                <p:custDataLst>
                  <p:tags r:id="rId300"/>
                </p:custDataLst>
              </p:nvPr>
            </p:nvSpPr>
            <p:spPr bwMode="auto">
              <a:xfrm>
                <a:off x="6715404" y="3034373"/>
                <a:ext cx="161724" cy="167617"/>
              </a:xfrm>
              <a:custGeom>
                <a:avLst/>
                <a:gdLst>
                  <a:gd name="T0" fmla="*/ 12 w 226"/>
                  <a:gd name="T1" fmla="*/ 228 h 246"/>
                  <a:gd name="T2" fmla="*/ 36 w 226"/>
                  <a:gd name="T3" fmla="*/ 240 h 246"/>
                  <a:gd name="T4" fmla="*/ 53 w 226"/>
                  <a:gd name="T5" fmla="*/ 245 h 246"/>
                  <a:gd name="T6" fmla="*/ 68 w 226"/>
                  <a:gd name="T7" fmla="*/ 245 h 246"/>
                  <a:gd name="T8" fmla="*/ 85 w 226"/>
                  <a:gd name="T9" fmla="*/ 241 h 246"/>
                  <a:gd name="T10" fmla="*/ 110 w 226"/>
                  <a:gd name="T11" fmla="*/ 228 h 246"/>
                  <a:gd name="T12" fmla="*/ 141 w 226"/>
                  <a:gd name="T13" fmla="*/ 205 h 246"/>
                  <a:gd name="T14" fmla="*/ 161 w 226"/>
                  <a:gd name="T15" fmla="*/ 184 h 246"/>
                  <a:gd name="T16" fmla="*/ 159 w 226"/>
                  <a:gd name="T17" fmla="*/ 173 h 246"/>
                  <a:gd name="T18" fmla="*/ 149 w 226"/>
                  <a:gd name="T19" fmla="*/ 160 h 246"/>
                  <a:gd name="T20" fmla="*/ 143 w 226"/>
                  <a:gd name="T21" fmla="*/ 145 h 246"/>
                  <a:gd name="T22" fmla="*/ 141 w 226"/>
                  <a:gd name="T23" fmla="*/ 130 h 246"/>
                  <a:gd name="T24" fmla="*/ 141 w 226"/>
                  <a:gd name="T25" fmla="*/ 116 h 246"/>
                  <a:gd name="T26" fmla="*/ 146 w 226"/>
                  <a:gd name="T27" fmla="*/ 105 h 246"/>
                  <a:gd name="T28" fmla="*/ 156 w 226"/>
                  <a:gd name="T29" fmla="*/ 94 h 246"/>
                  <a:gd name="T30" fmla="*/ 168 w 226"/>
                  <a:gd name="T31" fmla="*/ 86 h 246"/>
                  <a:gd name="T32" fmla="*/ 204 w 226"/>
                  <a:gd name="T33" fmla="*/ 71 h 246"/>
                  <a:gd name="T34" fmla="*/ 225 w 226"/>
                  <a:gd name="T35" fmla="*/ 49 h 246"/>
                  <a:gd name="T36" fmla="*/ 221 w 226"/>
                  <a:gd name="T37" fmla="*/ 30 h 246"/>
                  <a:gd name="T38" fmla="*/ 214 w 226"/>
                  <a:gd name="T39" fmla="*/ 17 h 246"/>
                  <a:gd name="T40" fmla="*/ 212 w 226"/>
                  <a:gd name="T41" fmla="*/ 6 h 246"/>
                  <a:gd name="T42" fmla="*/ 202 w 226"/>
                  <a:gd name="T43" fmla="*/ 1 h 246"/>
                  <a:gd name="T44" fmla="*/ 181 w 226"/>
                  <a:gd name="T45" fmla="*/ 7 h 246"/>
                  <a:gd name="T46" fmla="*/ 154 w 226"/>
                  <a:gd name="T47" fmla="*/ 20 h 246"/>
                  <a:gd name="T48" fmla="*/ 121 w 226"/>
                  <a:gd name="T49" fmla="*/ 38 h 246"/>
                  <a:gd name="T50" fmla="*/ 100 w 226"/>
                  <a:gd name="T51" fmla="*/ 51 h 246"/>
                  <a:gd name="T52" fmla="*/ 87 w 226"/>
                  <a:gd name="T53" fmla="*/ 55 h 246"/>
                  <a:gd name="T54" fmla="*/ 75 w 226"/>
                  <a:gd name="T55" fmla="*/ 54 h 246"/>
                  <a:gd name="T56" fmla="*/ 59 w 226"/>
                  <a:gd name="T57" fmla="*/ 47 h 246"/>
                  <a:gd name="T58" fmla="*/ 36 w 226"/>
                  <a:gd name="T59" fmla="*/ 31 h 246"/>
                  <a:gd name="T60" fmla="*/ 24 w 226"/>
                  <a:gd name="T61" fmla="*/ 39 h 246"/>
                  <a:gd name="T62" fmla="*/ 18 w 226"/>
                  <a:gd name="T63" fmla="*/ 95 h 246"/>
                  <a:gd name="T64" fmla="*/ 10 w 226"/>
                  <a:gd name="T65" fmla="*/ 163 h 246"/>
                  <a:gd name="T66" fmla="*/ 3 w 226"/>
                  <a:gd name="T67" fmla="*/ 21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317" name="Freeform 468"/>
              <p:cNvSpPr>
                <a:spLocks/>
              </p:cNvSpPr>
              <p:nvPr>
                <p:custDataLst>
                  <p:tags r:id="rId301"/>
                </p:custDataLst>
              </p:nvPr>
            </p:nvSpPr>
            <p:spPr bwMode="auto">
              <a:xfrm>
                <a:off x="7190468" y="3167241"/>
                <a:ext cx="35377" cy="71543"/>
              </a:xfrm>
              <a:custGeom>
                <a:avLst/>
                <a:gdLst>
                  <a:gd name="T0" fmla="*/ 27 w 60"/>
                  <a:gd name="T1" fmla="*/ 0 h 81"/>
                  <a:gd name="T2" fmla="*/ 29 w 60"/>
                  <a:gd name="T3" fmla="*/ 2 h 81"/>
                  <a:gd name="T4" fmla="*/ 32 w 60"/>
                  <a:gd name="T5" fmla="*/ 3 h 81"/>
                  <a:gd name="T6" fmla="*/ 36 w 60"/>
                  <a:gd name="T7" fmla="*/ 3 h 81"/>
                  <a:gd name="T8" fmla="*/ 40 w 60"/>
                  <a:gd name="T9" fmla="*/ 2 h 81"/>
                  <a:gd name="T10" fmla="*/ 47 w 60"/>
                  <a:gd name="T11" fmla="*/ 1 h 81"/>
                  <a:gd name="T12" fmla="*/ 53 w 60"/>
                  <a:gd name="T13" fmla="*/ 0 h 81"/>
                  <a:gd name="T14" fmla="*/ 53 w 60"/>
                  <a:gd name="T15" fmla="*/ 26 h 81"/>
                  <a:gd name="T16" fmla="*/ 54 w 60"/>
                  <a:gd name="T17" fmla="*/ 47 h 81"/>
                  <a:gd name="T18" fmla="*/ 54 w 60"/>
                  <a:gd name="T19" fmla="*/ 57 h 81"/>
                  <a:gd name="T20" fmla="*/ 56 w 60"/>
                  <a:gd name="T21" fmla="*/ 65 h 81"/>
                  <a:gd name="T22" fmla="*/ 58 w 60"/>
                  <a:gd name="T23" fmla="*/ 73 h 81"/>
                  <a:gd name="T24" fmla="*/ 60 w 60"/>
                  <a:gd name="T25" fmla="*/ 81 h 81"/>
                  <a:gd name="T26" fmla="*/ 20 w 60"/>
                  <a:gd name="T27" fmla="*/ 81 h 81"/>
                  <a:gd name="T28" fmla="*/ 14 w 60"/>
                  <a:gd name="T29" fmla="*/ 80 h 81"/>
                  <a:gd name="T30" fmla="*/ 7 w 60"/>
                  <a:gd name="T31" fmla="*/ 77 h 81"/>
                  <a:gd name="T32" fmla="*/ 5 w 60"/>
                  <a:gd name="T33" fmla="*/ 74 h 81"/>
                  <a:gd name="T34" fmla="*/ 2 w 60"/>
                  <a:gd name="T35" fmla="*/ 72 h 81"/>
                  <a:gd name="T36" fmla="*/ 1 w 60"/>
                  <a:gd name="T37" fmla="*/ 70 h 81"/>
                  <a:gd name="T38" fmla="*/ 0 w 60"/>
                  <a:gd name="T39" fmla="*/ 68 h 81"/>
                  <a:gd name="T40" fmla="*/ 7 w 60"/>
                  <a:gd name="T41" fmla="*/ 12 h 81"/>
                  <a:gd name="T42" fmla="*/ 20 w 60"/>
                  <a:gd name="T43" fmla="*/ 6 h 81"/>
                  <a:gd name="T44" fmla="*/ 34 w 60"/>
                  <a:gd name="T45" fmla="*/ 0 h 81"/>
                  <a:gd name="T46" fmla="*/ 27 w 60"/>
                  <a:gd name="T4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318" name="Freeform 469"/>
              <p:cNvSpPr>
                <a:spLocks/>
              </p:cNvSpPr>
              <p:nvPr>
                <p:custDataLst>
                  <p:tags r:id="rId302"/>
                </p:custDataLst>
              </p:nvPr>
            </p:nvSpPr>
            <p:spPr bwMode="auto">
              <a:xfrm>
                <a:off x="6055872" y="2053198"/>
                <a:ext cx="257748" cy="85853"/>
              </a:xfrm>
              <a:custGeom>
                <a:avLst/>
                <a:gdLst>
                  <a:gd name="T0" fmla="*/ 250 w 370"/>
                  <a:gd name="T1" fmla="*/ 117 h 129"/>
                  <a:gd name="T2" fmla="*/ 258 w 370"/>
                  <a:gd name="T3" fmla="*/ 119 h 129"/>
                  <a:gd name="T4" fmla="*/ 277 w 370"/>
                  <a:gd name="T5" fmla="*/ 123 h 129"/>
                  <a:gd name="T6" fmla="*/ 295 w 370"/>
                  <a:gd name="T7" fmla="*/ 127 h 129"/>
                  <a:gd name="T8" fmla="*/ 303 w 370"/>
                  <a:gd name="T9" fmla="*/ 129 h 129"/>
                  <a:gd name="T10" fmla="*/ 370 w 370"/>
                  <a:gd name="T11" fmla="*/ 97 h 129"/>
                  <a:gd name="T12" fmla="*/ 358 w 370"/>
                  <a:gd name="T13" fmla="*/ 75 h 129"/>
                  <a:gd name="T14" fmla="*/ 345 w 370"/>
                  <a:gd name="T15" fmla="*/ 48 h 129"/>
                  <a:gd name="T16" fmla="*/ 335 w 370"/>
                  <a:gd name="T17" fmla="*/ 27 h 129"/>
                  <a:gd name="T18" fmla="*/ 330 w 370"/>
                  <a:gd name="T19" fmla="*/ 18 h 129"/>
                  <a:gd name="T20" fmla="*/ 300 w 370"/>
                  <a:gd name="T21" fmla="*/ 15 h 129"/>
                  <a:gd name="T22" fmla="*/ 257 w 370"/>
                  <a:gd name="T23" fmla="*/ 9 h 129"/>
                  <a:gd name="T24" fmla="*/ 214 w 370"/>
                  <a:gd name="T25" fmla="*/ 2 h 129"/>
                  <a:gd name="T26" fmla="*/ 183 w 370"/>
                  <a:gd name="T27" fmla="*/ 0 h 129"/>
                  <a:gd name="T28" fmla="*/ 179 w 370"/>
                  <a:gd name="T29" fmla="*/ 0 h 129"/>
                  <a:gd name="T30" fmla="*/ 176 w 370"/>
                  <a:gd name="T31" fmla="*/ 1 h 129"/>
                  <a:gd name="T32" fmla="*/ 172 w 370"/>
                  <a:gd name="T33" fmla="*/ 2 h 129"/>
                  <a:gd name="T34" fmla="*/ 170 w 370"/>
                  <a:gd name="T35" fmla="*/ 3 h 129"/>
                  <a:gd name="T36" fmla="*/ 162 w 370"/>
                  <a:gd name="T37" fmla="*/ 7 h 129"/>
                  <a:gd name="T38" fmla="*/ 150 w 370"/>
                  <a:gd name="T39" fmla="*/ 12 h 129"/>
                  <a:gd name="T40" fmla="*/ 147 w 370"/>
                  <a:gd name="T41" fmla="*/ 21 h 129"/>
                  <a:gd name="T42" fmla="*/ 140 w 370"/>
                  <a:gd name="T43" fmla="*/ 35 h 129"/>
                  <a:gd name="T44" fmla="*/ 134 w 370"/>
                  <a:gd name="T45" fmla="*/ 48 h 129"/>
                  <a:gd name="T46" fmla="*/ 131 w 370"/>
                  <a:gd name="T47" fmla="*/ 55 h 129"/>
                  <a:gd name="T48" fmla="*/ 122 w 370"/>
                  <a:gd name="T49" fmla="*/ 54 h 129"/>
                  <a:gd name="T50" fmla="*/ 111 w 370"/>
                  <a:gd name="T51" fmla="*/ 49 h 129"/>
                  <a:gd name="T52" fmla="*/ 98 w 370"/>
                  <a:gd name="T53" fmla="*/ 44 h 129"/>
                  <a:gd name="T54" fmla="*/ 84 w 370"/>
                  <a:gd name="T55" fmla="*/ 38 h 129"/>
                  <a:gd name="T56" fmla="*/ 60 w 370"/>
                  <a:gd name="T57" fmla="*/ 26 h 129"/>
                  <a:gd name="T58" fmla="*/ 44 w 370"/>
                  <a:gd name="T59" fmla="*/ 18 h 129"/>
                  <a:gd name="T60" fmla="*/ 32 w 370"/>
                  <a:gd name="T61" fmla="*/ 25 h 129"/>
                  <a:gd name="T62" fmla="*/ 21 w 370"/>
                  <a:gd name="T63" fmla="*/ 33 h 129"/>
                  <a:gd name="T64" fmla="*/ 16 w 370"/>
                  <a:gd name="T65" fmla="*/ 37 h 129"/>
                  <a:gd name="T66" fmla="*/ 12 w 370"/>
                  <a:gd name="T67" fmla="*/ 41 h 129"/>
                  <a:gd name="T68" fmla="*/ 9 w 370"/>
                  <a:gd name="T69" fmla="*/ 46 h 129"/>
                  <a:gd name="T70" fmla="*/ 5 w 370"/>
                  <a:gd name="T71" fmla="*/ 52 h 129"/>
                  <a:gd name="T72" fmla="*/ 3 w 370"/>
                  <a:gd name="T73" fmla="*/ 57 h 129"/>
                  <a:gd name="T74" fmla="*/ 1 w 370"/>
                  <a:gd name="T75" fmla="*/ 63 h 129"/>
                  <a:gd name="T76" fmla="*/ 0 w 370"/>
                  <a:gd name="T77" fmla="*/ 69 h 129"/>
                  <a:gd name="T78" fmla="*/ 0 w 370"/>
                  <a:gd name="T79" fmla="*/ 75 h 129"/>
                  <a:gd name="T80" fmla="*/ 1 w 370"/>
                  <a:gd name="T81" fmla="*/ 82 h 129"/>
                  <a:gd name="T82" fmla="*/ 3 w 370"/>
                  <a:gd name="T83" fmla="*/ 88 h 129"/>
                  <a:gd name="T84" fmla="*/ 6 w 370"/>
                  <a:gd name="T85" fmla="*/ 96 h 129"/>
                  <a:gd name="T86" fmla="*/ 11 w 370"/>
                  <a:gd name="T87" fmla="*/ 103 h 129"/>
                  <a:gd name="T88" fmla="*/ 20 w 370"/>
                  <a:gd name="T89" fmla="*/ 101 h 129"/>
                  <a:gd name="T90" fmla="*/ 33 w 370"/>
                  <a:gd name="T91" fmla="*/ 99 h 129"/>
                  <a:gd name="T92" fmla="*/ 50 w 370"/>
                  <a:gd name="T93" fmla="*/ 97 h 129"/>
                  <a:gd name="T94" fmla="*/ 69 w 370"/>
                  <a:gd name="T95" fmla="*/ 95 h 129"/>
                  <a:gd name="T96" fmla="*/ 102 w 370"/>
                  <a:gd name="T97" fmla="*/ 92 h 129"/>
                  <a:gd name="T98" fmla="*/ 117 w 370"/>
                  <a:gd name="T99" fmla="*/ 91 h 129"/>
                  <a:gd name="T100" fmla="*/ 137 w 370"/>
                  <a:gd name="T101" fmla="*/ 92 h 129"/>
                  <a:gd name="T102" fmla="*/ 152 w 370"/>
                  <a:gd name="T103" fmla="*/ 94 h 129"/>
                  <a:gd name="T104" fmla="*/ 166 w 370"/>
                  <a:gd name="T105" fmla="*/ 97 h 129"/>
                  <a:gd name="T106" fmla="*/ 177 w 370"/>
                  <a:gd name="T107" fmla="*/ 100 h 129"/>
                  <a:gd name="T108" fmla="*/ 189 w 370"/>
                  <a:gd name="T109" fmla="*/ 104 h 129"/>
                  <a:gd name="T110" fmla="*/ 201 w 370"/>
                  <a:gd name="T111" fmla="*/ 108 h 129"/>
                  <a:gd name="T112" fmla="*/ 217 w 370"/>
                  <a:gd name="T113" fmla="*/ 110 h 129"/>
                  <a:gd name="T114" fmla="*/ 237 w 370"/>
                  <a:gd name="T115" fmla="*/ 111 h 129"/>
                  <a:gd name="T116" fmla="*/ 237 w 370"/>
                  <a:gd name="T117" fmla="*/ 117 h 129"/>
                  <a:gd name="T118" fmla="*/ 250 w 370"/>
                  <a:gd name="T119" fmla="*/ 11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19" name="Freeform 470"/>
              <p:cNvSpPr>
                <a:spLocks/>
              </p:cNvSpPr>
              <p:nvPr>
                <p:custDataLst>
                  <p:tags r:id="rId303"/>
                </p:custDataLst>
              </p:nvPr>
            </p:nvSpPr>
            <p:spPr bwMode="auto">
              <a:xfrm>
                <a:off x="6710350" y="2981226"/>
                <a:ext cx="48011" cy="73588"/>
              </a:xfrm>
              <a:custGeom>
                <a:avLst/>
                <a:gdLst>
                  <a:gd name="T0" fmla="*/ 27 w 80"/>
                  <a:gd name="T1" fmla="*/ 1 h 94"/>
                  <a:gd name="T2" fmla="*/ 34 w 80"/>
                  <a:gd name="T3" fmla="*/ 0 h 94"/>
                  <a:gd name="T4" fmla="*/ 41 w 80"/>
                  <a:gd name="T5" fmla="*/ 0 h 94"/>
                  <a:gd name="T6" fmla="*/ 47 w 80"/>
                  <a:gd name="T7" fmla="*/ 2 h 94"/>
                  <a:gd name="T8" fmla="*/ 54 w 80"/>
                  <a:gd name="T9" fmla="*/ 4 h 94"/>
                  <a:gd name="T10" fmla="*/ 60 w 80"/>
                  <a:gd name="T11" fmla="*/ 6 h 94"/>
                  <a:gd name="T12" fmla="*/ 66 w 80"/>
                  <a:gd name="T13" fmla="*/ 8 h 94"/>
                  <a:gd name="T14" fmla="*/ 73 w 80"/>
                  <a:gd name="T15" fmla="*/ 8 h 94"/>
                  <a:gd name="T16" fmla="*/ 80 w 80"/>
                  <a:gd name="T17" fmla="*/ 7 h 94"/>
                  <a:gd name="T18" fmla="*/ 80 w 80"/>
                  <a:gd name="T19" fmla="*/ 38 h 94"/>
                  <a:gd name="T20" fmla="*/ 75 w 80"/>
                  <a:gd name="T21" fmla="*/ 44 h 94"/>
                  <a:gd name="T22" fmla="*/ 69 w 80"/>
                  <a:gd name="T23" fmla="*/ 51 h 94"/>
                  <a:gd name="T24" fmla="*/ 64 w 80"/>
                  <a:gd name="T25" fmla="*/ 59 h 94"/>
                  <a:gd name="T26" fmla="*/ 58 w 80"/>
                  <a:gd name="T27" fmla="*/ 68 h 94"/>
                  <a:gd name="T28" fmla="*/ 51 w 80"/>
                  <a:gd name="T29" fmla="*/ 84 h 94"/>
                  <a:gd name="T30" fmla="*/ 47 w 80"/>
                  <a:gd name="T31" fmla="*/ 94 h 94"/>
                  <a:gd name="T32" fmla="*/ 43 w 80"/>
                  <a:gd name="T33" fmla="*/ 93 h 94"/>
                  <a:gd name="T34" fmla="*/ 40 w 80"/>
                  <a:gd name="T35" fmla="*/ 92 h 94"/>
                  <a:gd name="T36" fmla="*/ 37 w 80"/>
                  <a:gd name="T37" fmla="*/ 91 h 94"/>
                  <a:gd name="T38" fmla="*/ 34 w 80"/>
                  <a:gd name="T39" fmla="*/ 89 h 94"/>
                  <a:gd name="T40" fmla="*/ 29 w 80"/>
                  <a:gd name="T41" fmla="*/ 84 h 94"/>
                  <a:gd name="T42" fmla="*/ 23 w 80"/>
                  <a:gd name="T43" fmla="*/ 78 h 94"/>
                  <a:gd name="T44" fmla="*/ 19 w 80"/>
                  <a:gd name="T45" fmla="*/ 72 h 94"/>
                  <a:gd name="T46" fmla="*/ 13 w 80"/>
                  <a:gd name="T47" fmla="*/ 65 h 94"/>
                  <a:gd name="T48" fmla="*/ 7 w 80"/>
                  <a:gd name="T49" fmla="*/ 60 h 94"/>
                  <a:gd name="T50" fmla="*/ 0 w 80"/>
                  <a:gd name="T51" fmla="*/ 56 h 94"/>
                  <a:gd name="T52" fmla="*/ 8 w 80"/>
                  <a:gd name="T53" fmla="*/ 41 h 94"/>
                  <a:gd name="T54" fmla="*/ 13 w 80"/>
                  <a:gd name="T55" fmla="*/ 29 h 94"/>
                  <a:gd name="T56" fmla="*/ 19 w 80"/>
                  <a:gd name="T57" fmla="*/ 17 h 94"/>
                  <a:gd name="T58" fmla="*/ 27 w 80"/>
                  <a:gd name="T59"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320" name="Freeform 471"/>
              <p:cNvSpPr>
                <a:spLocks/>
              </p:cNvSpPr>
              <p:nvPr>
                <p:custDataLst>
                  <p:tags r:id="rId304"/>
                </p:custDataLst>
              </p:nvPr>
            </p:nvSpPr>
            <p:spPr bwMode="auto">
              <a:xfrm>
                <a:off x="6417225" y="5571118"/>
                <a:ext cx="98550" cy="73588"/>
              </a:xfrm>
              <a:custGeom>
                <a:avLst/>
                <a:gdLst>
                  <a:gd name="T0" fmla="*/ 3 w 135"/>
                  <a:gd name="T1" fmla="*/ 55 h 98"/>
                  <a:gd name="T2" fmla="*/ 11 w 135"/>
                  <a:gd name="T3" fmla="*/ 54 h 98"/>
                  <a:gd name="T4" fmla="*/ 18 w 135"/>
                  <a:gd name="T5" fmla="*/ 53 h 98"/>
                  <a:gd name="T6" fmla="*/ 24 w 135"/>
                  <a:gd name="T7" fmla="*/ 50 h 98"/>
                  <a:gd name="T8" fmla="*/ 31 w 135"/>
                  <a:gd name="T9" fmla="*/ 47 h 98"/>
                  <a:gd name="T10" fmla="*/ 42 w 135"/>
                  <a:gd name="T11" fmla="*/ 38 h 98"/>
                  <a:gd name="T12" fmla="*/ 52 w 135"/>
                  <a:gd name="T13" fmla="*/ 28 h 98"/>
                  <a:gd name="T14" fmla="*/ 61 w 135"/>
                  <a:gd name="T15" fmla="*/ 18 h 98"/>
                  <a:gd name="T16" fmla="*/ 71 w 135"/>
                  <a:gd name="T17" fmla="*/ 8 h 98"/>
                  <a:gd name="T18" fmla="*/ 76 w 135"/>
                  <a:gd name="T19" fmla="*/ 5 h 98"/>
                  <a:gd name="T20" fmla="*/ 82 w 135"/>
                  <a:gd name="T21" fmla="*/ 2 h 98"/>
                  <a:gd name="T22" fmla="*/ 88 w 135"/>
                  <a:gd name="T23" fmla="*/ 0 h 98"/>
                  <a:gd name="T24" fmla="*/ 96 w 135"/>
                  <a:gd name="T25" fmla="*/ 0 h 98"/>
                  <a:gd name="T26" fmla="*/ 102 w 135"/>
                  <a:gd name="T27" fmla="*/ 0 h 98"/>
                  <a:gd name="T28" fmla="*/ 110 w 135"/>
                  <a:gd name="T29" fmla="*/ 3 h 98"/>
                  <a:gd name="T30" fmla="*/ 117 w 135"/>
                  <a:gd name="T31" fmla="*/ 6 h 98"/>
                  <a:gd name="T32" fmla="*/ 123 w 135"/>
                  <a:gd name="T33" fmla="*/ 11 h 98"/>
                  <a:gd name="T34" fmla="*/ 128 w 135"/>
                  <a:gd name="T35" fmla="*/ 16 h 98"/>
                  <a:gd name="T36" fmla="*/ 132 w 135"/>
                  <a:gd name="T37" fmla="*/ 24 h 98"/>
                  <a:gd name="T38" fmla="*/ 134 w 135"/>
                  <a:gd name="T39" fmla="*/ 30 h 98"/>
                  <a:gd name="T40" fmla="*/ 135 w 135"/>
                  <a:gd name="T41" fmla="*/ 37 h 98"/>
                  <a:gd name="T42" fmla="*/ 134 w 135"/>
                  <a:gd name="T43" fmla="*/ 40 h 98"/>
                  <a:gd name="T44" fmla="*/ 132 w 135"/>
                  <a:gd name="T45" fmla="*/ 43 h 98"/>
                  <a:gd name="T46" fmla="*/ 129 w 135"/>
                  <a:gd name="T47" fmla="*/ 47 h 98"/>
                  <a:gd name="T48" fmla="*/ 124 w 135"/>
                  <a:gd name="T49" fmla="*/ 51 h 98"/>
                  <a:gd name="T50" fmla="*/ 113 w 135"/>
                  <a:gd name="T51" fmla="*/ 61 h 98"/>
                  <a:gd name="T52" fmla="*/ 100 w 135"/>
                  <a:gd name="T53" fmla="*/ 72 h 98"/>
                  <a:gd name="T54" fmla="*/ 87 w 135"/>
                  <a:gd name="T55" fmla="*/ 82 h 98"/>
                  <a:gd name="T56" fmla="*/ 74 w 135"/>
                  <a:gd name="T57" fmla="*/ 91 h 98"/>
                  <a:gd name="T58" fmla="*/ 63 w 135"/>
                  <a:gd name="T59" fmla="*/ 96 h 98"/>
                  <a:gd name="T60" fmla="*/ 55 w 135"/>
                  <a:gd name="T61" fmla="*/ 98 h 98"/>
                  <a:gd name="T62" fmla="*/ 51 w 135"/>
                  <a:gd name="T63" fmla="*/ 97 h 98"/>
                  <a:gd name="T64" fmla="*/ 43 w 135"/>
                  <a:gd name="T65" fmla="*/ 92 h 98"/>
                  <a:gd name="T66" fmla="*/ 32 w 135"/>
                  <a:gd name="T67" fmla="*/ 85 h 98"/>
                  <a:gd name="T68" fmla="*/ 21 w 135"/>
                  <a:gd name="T69" fmla="*/ 77 h 98"/>
                  <a:gd name="T70" fmla="*/ 11 w 135"/>
                  <a:gd name="T71" fmla="*/ 68 h 98"/>
                  <a:gd name="T72" fmla="*/ 5 w 135"/>
                  <a:gd name="T73" fmla="*/ 62 h 98"/>
                  <a:gd name="T74" fmla="*/ 1 w 135"/>
                  <a:gd name="T75" fmla="*/ 59 h 98"/>
                  <a:gd name="T76" fmla="*/ 0 w 135"/>
                  <a:gd name="T77" fmla="*/ 57 h 98"/>
                  <a:gd name="T78" fmla="*/ 0 w 135"/>
                  <a:gd name="T79" fmla="*/ 56 h 98"/>
                  <a:gd name="T80" fmla="*/ 3 w 135"/>
                  <a:gd name="T81"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321" name="Freeform 472"/>
              <p:cNvSpPr>
                <a:spLocks/>
              </p:cNvSpPr>
              <p:nvPr>
                <p:custDataLst>
                  <p:tags r:id="rId305"/>
                </p:custDataLst>
              </p:nvPr>
            </p:nvSpPr>
            <p:spPr bwMode="auto">
              <a:xfrm>
                <a:off x="6053346" y="2114522"/>
                <a:ext cx="209735" cy="108339"/>
              </a:xfrm>
              <a:custGeom>
                <a:avLst/>
                <a:gdLst>
                  <a:gd name="T0" fmla="*/ 192 w 312"/>
                  <a:gd name="T1" fmla="*/ 155 h 155"/>
                  <a:gd name="T2" fmla="*/ 194 w 312"/>
                  <a:gd name="T3" fmla="*/ 151 h 155"/>
                  <a:gd name="T4" fmla="*/ 197 w 312"/>
                  <a:gd name="T5" fmla="*/ 148 h 155"/>
                  <a:gd name="T6" fmla="*/ 200 w 312"/>
                  <a:gd name="T7" fmla="*/ 145 h 155"/>
                  <a:gd name="T8" fmla="*/ 203 w 312"/>
                  <a:gd name="T9" fmla="*/ 142 h 155"/>
                  <a:gd name="T10" fmla="*/ 211 w 312"/>
                  <a:gd name="T11" fmla="*/ 137 h 155"/>
                  <a:gd name="T12" fmla="*/ 220 w 312"/>
                  <a:gd name="T13" fmla="*/ 132 h 155"/>
                  <a:gd name="T14" fmla="*/ 238 w 312"/>
                  <a:gd name="T15" fmla="*/ 123 h 155"/>
                  <a:gd name="T16" fmla="*/ 253 w 312"/>
                  <a:gd name="T17" fmla="*/ 117 h 155"/>
                  <a:gd name="T18" fmla="*/ 255 w 312"/>
                  <a:gd name="T19" fmla="*/ 109 h 155"/>
                  <a:gd name="T20" fmla="*/ 260 w 312"/>
                  <a:gd name="T21" fmla="*/ 97 h 155"/>
                  <a:gd name="T22" fmla="*/ 264 w 312"/>
                  <a:gd name="T23" fmla="*/ 91 h 155"/>
                  <a:gd name="T24" fmla="*/ 267 w 312"/>
                  <a:gd name="T25" fmla="*/ 86 h 155"/>
                  <a:gd name="T26" fmla="*/ 269 w 312"/>
                  <a:gd name="T27" fmla="*/ 82 h 155"/>
                  <a:gd name="T28" fmla="*/ 272 w 312"/>
                  <a:gd name="T29" fmla="*/ 81 h 155"/>
                  <a:gd name="T30" fmla="*/ 312 w 312"/>
                  <a:gd name="T31" fmla="*/ 44 h 155"/>
                  <a:gd name="T32" fmla="*/ 312 w 312"/>
                  <a:gd name="T33" fmla="*/ 39 h 155"/>
                  <a:gd name="T34" fmla="*/ 310 w 312"/>
                  <a:gd name="T35" fmla="*/ 35 h 155"/>
                  <a:gd name="T36" fmla="*/ 306 w 312"/>
                  <a:gd name="T37" fmla="*/ 32 h 155"/>
                  <a:gd name="T38" fmla="*/ 302 w 312"/>
                  <a:gd name="T39" fmla="*/ 30 h 155"/>
                  <a:gd name="T40" fmla="*/ 291 w 312"/>
                  <a:gd name="T41" fmla="*/ 28 h 155"/>
                  <a:gd name="T42" fmla="*/ 280 w 312"/>
                  <a:gd name="T43" fmla="*/ 27 h 155"/>
                  <a:gd name="T44" fmla="*/ 268 w 312"/>
                  <a:gd name="T45" fmla="*/ 27 h 155"/>
                  <a:gd name="T46" fmla="*/ 259 w 312"/>
                  <a:gd name="T47" fmla="*/ 27 h 155"/>
                  <a:gd name="T48" fmla="*/ 256 w 312"/>
                  <a:gd name="T49" fmla="*/ 26 h 155"/>
                  <a:gd name="T50" fmla="*/ 253 w 312"/>
                  <a:gd name="T51" fmla="*/ 25 h 155"/>
                  <a:gd name="T52" fmla="*/ 252 w 312"/>
                  <a:gd name="T53" fmla="*/ 23 h 155"/>
                  <a:gd name="T54" fmla="*/ 253 w 312"/>
                  <a:gd name="T55" fmla="*/ 20 h 155"/>
                  <a:gd name="T56" fmla="*/ 232 w 312"/>
                  <a:gd name="T57" fmla="*/ 19 h 155"/>
                  <a:gd name="T58" fmla="*/ 216 w 312"/>
                  <a:gd name="T59" fmla="*/ 17 h 155"/>
                  <a:gd name="T60" fmla="*/ 202 w 312"/>
                  <a:gd name="T61" fmla="*/ 13 h 155"/>
                  <a:gd name="T62" fmla="*/ 189 w 312"/>
                  <a:gd name="T63" fmla="*/ 9 h 155"/>
                  <a:gd name="T64" fmla="*/ 177 w 312"/>
                  <a:gd name="T65" fmla="*/ 6 h 155"/>
                  <a:gd name="T66" fmla="*/ 163 w 312"/>
                  <a:gd name="T67" fmla="*/ 3 h 155"/>
                  <a:gd name="T68" fmla="*/ 146 w 312"/>
                  <a:gd name="T69" fmla="*/ 1 h 155"/>
                  <a:gd name="T70" fmla="*/ 126 w 312"/>
                  <a:gd name="T71" fmla="*/ 0 h 155"/>
                  <a:gd name="T72" fmla="*/ 110 w 312"/>
                  <a:gd name="T73" fmla="*/ 1 h 155"/>
                  <a:gd name="T74" fmla="*/ 74 w 312"/>
                  <a:gd name="T75" fmla="*/ 4 h 155"/>
                  <a:gd name="T76" fmla="*/ 53 w 312"/>
                  <a:gd name="T77" fmla="*/ 6 h 155"/>
                  <a:gd name="T78" fmla="*/ 34 w 312"/>
                  <a:gd name="T79" fmla="*/ 8 h 155"/>
                  <a:gd name="T80" fmla="*/ 18 w 312"/>
                  <a:gd name="T81" fmla="*/ 10 h 155"/>
                  <a:gd name="T82" fmla="*/ 7 w 312"/>
                  <a:gd name="T83" fmla="*/ 12 h 155"/>
                  <a:gd name="T84" fmla="*/ 9 w 312"/>
                  <a:gd name="T85" fmla="*/ 17 h 155"/>
                  <a:gd name="T86" fmla="*/ 11 w 312"/>
                  <a:gd name="T87" fmla="*/ 19 h 155"/>
                  <a:gd name="T88" fmla="*/ 13 w 312"/>
                  <a:gd name="T89" fmla="*/ 19 h 155"/>
                  <a:gd name="T90" fmla="*/ 15 w 312"/>
                  <a:gd name="T91" fmla="*/ 20 h 155"/>
                  <a:gd name="T92" fmla="*/ 18 w 312"/>
                  <a:gd name="T93" fmla="*/ 20 h 155"/>
                  <a:gd name="T94" fmla="*/ 19 w 312"/>
                  <a:gd name="T95" fmla="*/ 20 h 155"/>
                  <a:gd name="T96" fmla="*/ 20 w 312"/>
                  <a:gd name="T97" fmla="*/ 22 h 155"/>
                  <a:gd name="T98" fmla="*/ 20 w 312"/>
                  <a:gd name="T99" fmla="*/ 26 h 155"/>
                  <a:gd name="T100" fmla="*/ 20 w 312"/>
                  <a:gd name="T101" fmla="*/ 30 h 155"/>
                  <a:gd name="T102" fmla="*/ 19 w 312"/>
                  <a:gd name="T103" fmla="*/ 35 h 155"/>
                  <a:gd name="T104" fmla="*/ 18 w 312"/>
                  <a:gd name="T105" fmla="*/ 39 h 155"/>
                  <a:gd name="T106" fmla="*/ 15 w 312"/>
                  <a:gd name="T107" fmla="*/ 42 h 155"/>
                  <a:gd name="T108" fmla="*/ 12 w 312"/>
                  <a:gd name="T109" fmla="*/ 45 h 155"/>
                  <a:gd name="T110" fmla="*/ 9 w 312"/>
                  <a:gd name="T111" fmla="*/ 48 h 155"/>
                  <a:gd name="T112" fmla="*/ 4 w 312"/>
                  <a:gd name="T113" fmla="*/ 49 h 155"/>
                  <a:gd name="T114" fmla="*/ 0 w 312"/>
                  <a:gd name="T115" fmla="*/ 50 h 155"/>
                  <a:gd name="T116" fmla="*/ 74 w 312"/>
                  <a:gd name="T117" fmla="*/ 68 h 155"/>
                  <a:gd name="T118" fmla="*/ 87 w 312"/>
                  <a:gd name="T119" fmla="*/ 111 h 155"/>
                  <a:gd name="T120" fmla="*/ 166 w 312"/>
                  <a:gd name="T121" fmla="*/ 123 h 155"/>
                  <a:gd name="T122" fmla="*/ 192 w 312"/>
                  <a:gd name="T1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22" name="Freeform 473"/>
              <p:cNvSpPr>
                <a:spLocks/>
              </p:cNvSpPr>
              <p:nvPr>
                <p:custDataLst>
                  <p:tags r:id="rId306"/>
                </p:custDataLst>
              </p:nvPr>
            </p:nvSpPr>
            <p:spPr bwMode="auto">
              <a:xfrm>
                <a:off x="5585862" y="2353684"/>
                <a:ext cx="30323" cy="77676"/>
              </a:xfrm>
              <a:custGeom>
                <a:avLst/>
                <a:gdLst>
                  <a:gd name="T0" fmla="*/ 0 w 46"/>
                  <a:gd name="T1" fmla="*/ 25 h 50"/>
                  <a:gd name="T2" fmla="*/ 2 w 46"/>
                  <a:gd name="T3" fmla="*/ 18 h 50"/>
                  <a:gd name="T4" fmla="*/ 1 w 46"/>
                  <a:gd name="T5" fmla="*/ 14 h 50"/>
                  <a:gd name="T6" fmla="*/ 2 w 46"/>
                  <a:gd name="T7" fmla="*/ 13 h 50"/>
                  <a:gd name="T8" fmla="*/ 3 w 46"/>
                  <a:gd name="T9" fmla="*/ 13 h 50"/>
                  <a:gd name="T10" fmla="*/ 6 w 46"/>
                  <a:gd name="T11" fmla="*/ 12 h 50"/>
                  <a:gd name="T12" fmla="*/ 13 w 46"/>
                  <a:gd name="T13" fmla="*/ 12 h 50"/>
                  <a:gd name="T14" fmla="*/ 46 w 46"/>
                  <a:gd name="T15" fmla="*/ 0 h 50"/>
                  <a:gd name="T16" fmla="*/ 46 w 46"/>
                  <a:gd name="T17" fmla="*/ 50 h 50"/>
                  <a:gd name="T18" fmla="*/ 40 w 46"/>
                  <a:gd name="T19" fmla="*/ 49 h 50"/>
                  <a:gd name="T20" fmla="*/ 33 w 46"/>
                  <a:gd name="T21" fmla="*/ 45 h 50"/>
                  <a:gd name="T22" fmla="*/ 25 w 46"/>
                  <a:gd name="T23" fmla="*/ 41 h 50"/>
                  <a:gd name="T24" fmla="*/ 17 w 46"/>
                  <a:gd name="T25" fmla="*/ 37 h 50"/>
                  <a:gd name="T26" fmla="*/ 5 w 46"/>
                  <a:gd name="T27" fmla="*/ 28 h 50"/>
                  <a:gd name="T28" fmla="*/ 0 w 46"/>
                  <a:gd name="T29"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23" name="Freeform 474"/>
              <p:cNvSpPr>
                <a:spLocks/>
              </p:cNvSpPr>
              <p:nvPr>
                <p:custDataLst>
                  <p:tags r:id="rId307"/>
                </p:custDataLst>
              </p:nvPr>
            </p:nvSpPr>
            <p:spPr bwMode="auto">
              <a:xfrm>
                <a:off x="6695188" y="4780045"/>
                <a:ext cx="111185" cy="310705"/>
              </a:xfrm>
              <a:custGeom>
                <a:avLst/>
                <a:gdLst>
                  <a:gd name="T0" fmla="*/ 10 w 166"/>
                  <a:gd name="T1" fmla="*/ 282 h 456"/>
                  <a:gd name="T2" fmla="*/ 19 w 166"/>
                  <a:gd name="T3" fmla="*/ 290 h 456"/>
                  <a:gd name="T4" fmla="*/ 37 w 166"/>
                  <a:gd name="T5" fmla="*/ 300 h 456"/>
                  <a:gd name="T6" fmla="*/ 58 w 166"/>
                  <a:gd name="T7" fmla="*/ 306 h 456"/>
                  <a:gd name="T8" fmla="*/ 70 w 166"/>
                  <a:gd name="T9" fmla="*/ 312 h 456"/>
                  <a:gd name="T10" fmla="*/ 80 w 166"/>
                  <a:gd name="T11" fmla="*/ 320 h 456"/>
                  <a:gd name="T12" fmla="*/ 86 w 166"/>
                  <a:gd name="T13" fmla="*/ 331 h 456"/>
                  <a:gd name="T14" fmla="*/ 86 w 166"/>
                  <a:gd name="T15" fmla="*/ 347 h 456"/>
                  <a:gd name="T16" fmla="*/ 78 w 166"/>
                  <a:gd name="T17" fmla="*/ 363 h 456"/>
                  <a:gd name="T18" fmla="*/ 68 w 166"/>
                  <a:gd name="T19" fmla="*/ 375 h 456"/>
                  <a:gd name="T20" fmla="*/ 62 w 166"/>
                  <a:gd name="T21" fmla="*/ 388 h 456"/>
                  <a:gd name="T22" fmla="*/ 60 w 166"/>
                  <a:gd name="T23" fmla="*/ 400 h 456"/>
                  <a:gd name="T24" fmla="*/ 64 w 166"/>
                  <a:gd name="T25" fmla="*/ 411 h 456"/>
                  <a:gd name="T26" fmla="*/ 76 w 166"/>
                  <a:gd name="T27" fmla="*/ 424 h 456"/>
                  <a:gd name="T28" fmla="*/ 104 w 166"/>
                  <a:gd name="T29" fmla="*/ 445 h 456"/>
                  <a:gd name="T30" fmla="*/ 120 w 166"/>
                  <a:gd name="T31" fmla="*/ 443 h 456"/>
                  <a:gd name="T32" fmla="*/ 120 w 166"/>
                  <a:gd name="T33" fmla="*/ 423 h 456"/>
                  <a:gd name="T34" fmla="*/ 131 w 166"/>
                  <a:gd name="T35" fmla="*/ 413 h 456"/>
                  <a:gd name="T36" fmla="*/ 145 w 166"/>
                  <a:gd name="T37" fmla="*/ 407 h 456"/>
                  <a:gd name="T38" fmla="*/ 153 w 166"/>
                  <a:gd name="T39" fmla="*/ 402 h 456"/>
                  <a:gd name="T40" fmla="*/ 160 w 166"/>
                  <a:gd name="T41" fmla="*/ 393 h 456"/>
                  <a:gd name="T42" fmla="*/ 166 w 166"/>
                  <a:gd name="T43" fmla="*/ 375 h 456"/>
                  <a:gd name="T44" fmla="*/ 165 w 166"/>
                  <a:gd name="T45" fmla="*/ 350 h 456"/>
                  <a:gd name="T46" fmla="*/ 158 w 166"/>
                  <a:gd name="T47" fmla="*/ 328 h 456"/>
                  <a:gd name="T48" fmla="*/ 148 w 166"/>
                  <a:gd name="T49" fmla="*/ 307 h 456"/>
                  <a:gd name="T50" fmla="*/ 141 w 166"/>
                  <a:gd name="T51" fmla="*/ 284 h 456"/>
                  <a:gd name="T52" fmla="*/ 135 w 166"/>
                  <a:gd name="T53" fmla="*/ 269 h 456"/>
                  <a:gd name="T54" fmla="*/ 118 w 166"/>
                  <a:gd name="T55" fmla="*/ 251 h 456"/>
                  <a:gd name="T56" fmla="*/ 97 w 166"/>
                  <a:gd name="T57" fmla="*/ 224 h 456"/>
                  <a:gd name="T58" fmla="*/ 85 w 166"/>
                  <a:gd name="T59" fmla="*/ 206 h 456"/>
                  <a:gd name="T60" fmla="*/ 80 w 166"/>
                  <a:gd name="T61" fmla="*/ 195 h 456"/>
                  <a:gd name="T62" fmla="*/ 81 w 166"/>
                  <a:gd name="T63" fmla="*/ 177 h 456"/>
                  <a:gd name="T64" fmla="*/ 88 w 166"/>
                  <a:gd name="T65" fmla="*/ 147 h 456"/>
                  <a:gd name="T66" fmla="*/ 96 w 166"/>
                  <a:gd name="T67" fmla="*/ 129 h 456"/>
                  <a:gd name="T68" fmla="*/ 98 w 166"/>
                  <a:gd name="T69" fmla="*/ 113 h 456"/>
                  <a:gd name="T70" fmla="*/ 95 w 166"/>
                  <a:gd name="T71" fmla="*/ 82 h 456"/>
                  <a:gd name="T72" fmla="*/ 92 w 166"/>
                  <a:gd name="T73" fmla="*/ 45 h 456"/>
                  <a:gd name="T74" fmla="*/ 89 w 166"/>
                  <a:gd name="T75" fmla="*/ 18 h 456"/>
                  <a:gd name="T76" fmla="*/ 71 w 166"/>
                  <a:gd name="T77" fmla="*/ 8 h 456"/>
                  <a:gd name="T78" fmla="*/ 33 w 166"/>
                  <a:gd name="T79" fmla="*/ 4 h 456"/>
                  <a:gd name="T80" fmla="*/ 12 w 166"/>
                  <a:gd name="T81" fmla="*/ 10 h 456"/>
                  <a:gd name="T82" fmla="*/ 22 w 166"/>
                  <a:gd name="T83" fmla="*/ 25 h 456"/>
                  <a:gd name="T84" fmla="*/ 33 w 166"/>
                  <a:gd name="T85" fmla="*/ 30 h 456"/>
                  <a:gd name="T86" fmla="*/ 40 w 166"/>
                  <a:gd name="T87" fmla="*/ 44 h 456"/>
                  <a:gd name="T88" fmla="*/ 40 w 166"/>
                  <a:gd name="T89" fmla="*/ 64 h 456"/>
                  <a:gd name="T90" fmla="*/ 40 w 166"/>
                  <a:gd name="T91" fmla="*/ 78 h 456"/>
                  <a:gd name="T92" fmla="*/ 36 w 166"/>
                  <a:gd name="T93" fmla="*/ 85 h 456"/>
                  <a:gd name="T94" fmla="*/ 29 w 166"/>
                  <a:gd name="T95" fmla="*/ 95 h 456"/>
                  <a:gd name="T96" fmla="*/ 15 w 166"/>
                  <a:gd name="T97" fmla="*/ 109 h 456"/>
                  <a:gd name="T98" fmla="*/ 3 w 166"/>
                  <a:gd name="T99" fmla="*/ 122 h 456"/>
                  <a:gd name="T100" fmla="*/ 7 w 166"/>
                  <a:gd name="T101" fmla="*/ 27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324" name="Freeform 475"/>
              <p:cNvSpPr>
                <a:spLocks/>
              </p:cNvSpPr>
              <p:nvPr>
                <p:custDataLst>
                  <p:tags r:id="rId308"/>
                </p:custDataLst>
              </p:nvPr>
            </p:nvSpPr>
            <p:spPr bwMode="auto">
              <a:xfrm>
                <a:off x="5886568" y="2940343"/>
                <a:ext cx="22742" cy="73588"/>
              </a:xfrm>
              <a:custGeom>
                <a:avLst/>
                <a:gdLst>
                  <a:gd name="T0" fmla="*/ 27 w 27"/>
                  <a:gd name="T1" fmla="*/ 0 h 19"/>
                  <a:gd name="T2" fmla="*/ 27 w 27"/>
                  <a:gd name="T3" fmla="*/ 12 h 19"/>
                  <a:gd name="T4" fmla="*/ 27 w 27"/>
                  <a:gd name="T5" fmla="*/ 19 h 19"/>
                  <a:gd name="T6" fmla="*/ 9 w 27"/>
                  <a:gd name="T7" fmla="*/ 19 h 19"/>
                  <a:gd name="T8" fmla="*/ 0 w 27"/>
                  <a:gd name="T9" fmla="*/ 19 h 19"/>
                  <a:gd name="T10" fmla="*/ 9 w 27"/>
                  <a:gd name="T11" fmla="*/ 12 h 19"/>
                  <a:gd name="T12" fmla="*/ 27 w 2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325" name="Freeform 476"/>
              <p:cNvSpPr>
                <a:spLocks/>
              </p:cNvSpPr>
              <p:nvPr>
                <p:custDataLst>
                  <p:tags r:id="rId309"/>
                </p:custDataLst>
              </p:nvPr>
            </p:nvSpPr>
            <p:spPr bwMode="auto">
              <a:xfrm>
                <a:off x="6394482" y="5027384"/>
                <a:ext cx="300706" cy="280043"/>
              </a:xfrm>
              <a:custGeom>
                <a:avLst/>
                <a:gdLst>
                  <a:gd name="T0" fmla="*/ 284 w 438"/>
                  <a:gd name="T1" fmla="*/ 8 h 406"/>
                  <a:gd name="T2" fmla="*/ 320 w 438"/>
                  <a:gd name="T3" fmla="*/ 27 h 406"/>
                  <a:gd name="T4" fmla="*/ 363 w 438"/>
                  <a:gd name="T5" fmla="*/ 47 h 406"/>
                  <a:gd name="T6" fmla="*/ 395 w 438"/>
                  <a:gd name="T7" fmla="*/ 58 h 406"/>
                  <a:gd name="T8" fmla="*/ 416 w 438"/>
                  <a:gd name="T9" fmla="*/ 61 h 406"/>
                  <a:gd name="T10" fmla="*/ 425 w 438"/>
                  <a:gd name="T11" fmla="*/ 81 h 406"/>
                  <a:gd name="T12" fmla="*/ 429 w 438"/>
                  <a:gd name="T13" fmla="*/ 120 h 406"/>
                  <a:gd name="T14" fmla="*/ 434 w 438"/>
                  <a:gd name="T15" fmla="*/ 157 h 406"/>
                  <a:gd name="T16" fmla="*/ 438 w 438"/>
                  <a:gd name="T17" fmla="*/ 195 h 406"/>
                  <a:gd name="T18" fmla="*/ 438 w 438"/>
                  <a:gd name="T19" fmla="*/ 223 h 406"/>
                  <a:gd name="T20" fmla="*/ 435 w 438"/>
                  <a:gd name="T21" fmla="*/ 237 h 406"/>
                  <a:gd name="T22" fmla="*/ 425 w 438"/>
                  <a:gd name="T23" fmla="*/ 259 h 406"/>
                  <a:gd name="T24" fmla="*/ 407 w 438"/>
                  <a:gd name="T25" fmla="*/ 287 h 406"/>
                  <a:gd name="T26" fmla="*/ 391 w 438"/>
                  <a:gd name="T27" fmla="*/ 307 h 406"/>
                  <a:gd name="T28" fmla="*/ 381 w 438"/>
                  <a:gd name="T29" fmla="*/ 320 h 406"/>
                  <a:gd name="T30" fmla="*/ 374 w 438"/>
                  <a:gd name="T31" fmla="*/ 332 h 406"/>
                  <a:gd name="T32" fmla="*/ 372 w 438"/>
                  <a:gd name="T33" fmla="*/ 352 h 406"/>
                  <a:gd name="T34" fmla="*/ 359 w 438"/>
                  <a:gd name="T35" fmla="*/ 372 h 406"/>
                  <a:gd name="T36" fmla="*/ 321 w 438"/>
                  <a:gd name="T37" fmla="*/ 401 h 406"/>
                  <a:gd name="T38" fmla="*/ 205 w 438"/>
                  <a:gd name="T39" fmla="*/ 388 h 406"/>
                  <a:gd name="T40" fmla="*/ 182 w 438"/>
                  <a:gd name="T41" fmla="*/ 379 h 406"/>
                  <a:gd name="T42" fmla="*/ 165 w 438"/>
                  <a:gd name="T43" fmla="*/ 370 h 406"/>
                  <a:gd name="T44" fmla="*/ 150 w 438"/>
                  <a:gd name="T45" fmla="*/ 359 h 406"/>
                  <a:gd name="T46" fmla="*/ 139 w 438"/>
                  <a:gd name="T47" fmla="*/ 346 h 406"/>
                  <a:gd name="T48" fmla="*/ 124 w 438"/>
                  <a:gd name="T49" fmla="*/ 322 h 406"/>
                  <a:gd name="T50" fmla="*/ 108 w 438"/>
                  <a:gd name="T51" fmla="*/ 296 h 406"/>
                  <a:gd name="T52" fmla="*/ 94 w 438"/>
                  <a:gd name="T53" fmla="*/ 279 h 406"/>
                  <a:gd name="T54" fmla="*/ 72 w 438"/>
                  <a:gd name="T55" fmla="*/ 259 h 406"/>
                  <a:gd name="T56" fmla="*/ 44 w 438"/>
                  <a:gd name="T57" fmla="*/ 234 h 406"/>
                  <a:gd name="T58" fmla="*/ 24 w 438"/>
                  <a:gd name="T59" fmla="*/ 213 h 406"/>
                  <a:gd name="T60" fmla="*/ 13 w 438"/>
                  <a:gd name="T61" fmla="*/ 195 h 406"/>
                  <a:gd name="T62" fmla="*/ 4 w 438"/>
                  <a:gd name="T63" fmla="*/ 176 h 406"/>
                  <a:gd name="T64" fmla="*/ 0 w 438"/>
                  <a:gd name="T65" fmla="*/ 154 h 406"/>
                  <a:gd name="T66" fmla="*/ 18 w 438"/>
                  <a:gd name="T67" fmla="*/ 141 h 406"/>
                  <a:gd name="T68" fmla="*/ 40 w 438"/>
                  <a:gd name="T69" fmla="*/ 141 h 406"/>
                  <a:gd name="T70" fmla="*/ 53 w 438"/>
                  <a:gd name="T71" fmla="*/ 141 h 406"/>
                  <a:gd name="T72" fmla="*/ 63 w 438"/>
                  <a:gd name="T73" fmla="*/ 138 h 406"/>
                  <a:gd name="T74" fmla="*/ 77 w 438"/>
                  <a:gd name="T75" fmla="*/ 131 h 406"/>
                  <a:gd name="T76" fmla="*/ 99 w 438"/>
                  <a:gd name="T77" fmla="*/ 108 h 406"/>
                  <a:gd name="T78" fmla="*/ 117 w 438"/>
                  <a:gd name="T79" fmla="*/ 87 h 406"/>
                  <a:gd name="T80" fmla="*/ 130 w 438"/>
                  <a:gd name="T81" fmla="*/ 80 h 406"/>
                  <a:gd name="T82" fmla="*/ 150 w 438"/>
                  <a:gd name="T83" fmla="*/ 71 h 406"/>
                  <a:gd name="T84" fmla="*/ 179 w 438"/>
                  <a:gd name="T85" fmla="*/ 60 h 406"/>
                  <a:gd name="T86" fmla="*/ 203 w 438"/>
                  <a:gd name="T87" fmla="*/ 50 h 406"/>
                  <a:gd name="T88" fmla="*/ 211 w 438"/>
                  <a:gd name="T89" fmla="*/ 43 h 406"/>
                  <a:gd name="T90" fmla="*/ 210 w 438"/>
                  <a:gd name="T91" fmla="*/ 38 h 406"/>
                  <a:gd name="T92" fmla="*/ 211 w 438"/>
                  <a:gd name="T93" fmla="*/ 30 h 406"/>
                  <a:gd name="T94" fmla="*/ 213 w 438"/>
                  <a:gd name="T95" fmla="*/ 17 h 406"/>
                  <a:gd name="T96" fmla="*/ 217 w 438"/>
                  <a:gd name="T97" fmla="*/ 12 h 406"/>
                  <a:gd name="T98" fmla="*/ 225 w 438"/>
                  <a:gd name="T99" fmla="*/ 12 h 406"/>
                  <a:gd name="T100" fmla="*/ 232 w 438"/>
                  <a:gd name="T101" fmla="*/ 9 h 406"/>
                  <a:gd name="T102" fmla="*/ 236 w 438"/>
                  <a:gd name="T103" fmla="*/ 4 h 406"/>
                  <a:gd name="T104" fmla="*/ 244 w 438"/>
                  <a:gd name="T105" fmla="*/ 2 h 406"/>
                  <a:gd name="T106" fmla="*/ 251 w 438"/>
                  <a:gd name="T107" fmla="*/ 3 h 406"/>
                  <a:gd name="T108" fmla="*/ 264 w 438"/>
                  <a:gd name="T109" fmla="*/ 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326" name="Freeform 477"/>
              <p:cNvSpPr>
                <a:spLocks/>
              </p:cNvSpPr>
              <p:nvPr>
                <p:custDataLst>
                  <p:tags r:id="rId310"/>
                </p:custDataLst>
              </p:nvPr>
            </p:nvSpPr>
            <p:spPr bwMode="auto">
              <a:xfrm>
                <a:off x="6255501" y="4739163"/>
                <a:ext cx="467483" cy="386338"/>
              </a:xfrm>
              <a:custGeom>
                <a:avLst/>
                <a:gdLst>
                  <a:gd name="T0" fmla="*/ 513 w 678"/>
                  <a:gd name="T1" fmla="*/ 8 h 574"/>
                  <a:gd name="T2" fmla="*/ 552 w 678"/>
                  <a:gd name="T3" fmla="*/ 26 h 574"/>
                  <a:gd name="T4" fmla="*/ 645 w 678"/>
                  <a:gd name="T5" fmla="*/ 63 h 574"/>
                  <a:gd name="T6" fmla="*/ 660 w 678"/>
                  <a:gd name="T7" fmla="*/ 88 h 574"/>
                  <a:gd name="T8" fmla="*/ 678 w 678"/>
                  <a:gd name="T9" fmla="*/ 94 h 574"/>
                  <a:gd name="T10" fmla="*/ 678 w 678"/>
                  <a:gd name="T11" fmla="*/ 127 h 574"/>
                  <a:gd name="T12" fmla="*/ 677 w 678"/>
                  <a:gd name="T13" fmla="*/ 144 h 574"/>
                  <a:gd name="T14" fmla="*/ 667 w 678"/>
                  <a:gd name="T15" fmla="*/ 158 h 574"/>
                  <a:gd name="T16" fmla="*/ 647 w 678"/>
                  <a:gd name="T17" fmla="*/ 178 h 574"/>
                  <a:gd name="T18" fmla="*/ 638 w 678"/>
                  <a:gd name="T19" fmla="*/ 346 h 574"/>
                  <a:gd name="T20" fmla="*/ 461 w 678"/>
                  <a:gd name="T21" fmla="*/ 388 h 574"/>
                  <a:gd name="T22" fmla="*/ 461 w 678"/>
                  <a:gd name="T23" fmla="*/ 415 h 574"/>
                  <a:gd name="T24" fmla="*/ 455 w 678"/>
                  <a:gd name="T25" fmla="*/ 435 h 574"/>
                  <a:gd name="T26" fmla="*/ 444 w 678"/>
                  <a:gd name="T27" fmla="*/ 435 h 574"/>
                  <a:gd name="T28" fmla="*/ 434 w 678"/>
                  <a:gd name="T29" fmla="*/ 440 h 574"/>
                  <a:gd name="T30" fmla="*/ 425 w 678"/>
                  <a:gd name="T31" fmla="*/ 445 h 574"/>
                  <a:gd name="T32" fmla="*/ 414 w 678"/>
                  <a:gd name="T33" fmla="*/ 447 h 574"/>
                  <a:gd name="T34" fmla="*/ 411 w 678"/>
                  <a:gd name="T35" fmla="*/ 463 h 574"/>
                  <a:gd name="T36" fmla="*/ 410 w 678"/>
                  <a:gd name="T37" fmla="*/ 474 h 574"/>
                  <a:gd name="T38" fmla="*/ 403 w 678"/>
                  <a:gd name="T39" fmla="*/ 483 h 574"/>
                  <a:gd name="T40" fmla="*/ 365 w 678"/>
                  <a:gd name="T41" fmla="*/ 498 h 574"/>
                  <a:gd name="T42" fmla="*/ 330 w 678"/>
                  <a:gd name="T43" fmla="*/ 513 h 574"/>
                  <a:gd name="T44" fmla="*/ 313 w 678"/>
                  <a:gd name="T45" fmla="*/ 525 h 574"/>
                  <a:gd name="T46" fmla="*/ 277 w 678"/>
                  <a:gd name="T47" fmla="*/ 564 h 574"/>
                  <a:gd name="T48" fmla="*/ 258 w 678"/>
                  <a:gd name="T49" fmla="*/ 573 h 574"/>
                  <a:gd name="T50" fmla="*/ 238 w 678"/>
                  <a:gd name="T51" fmla="*/ 574 h 574"/>
                  <a:gd name="T52" fmla="*/ 193 w 678"/>
                  <a:gd name="T53" fmla="*/ 574 h 574"/>
                  <a:gd name="T54" fmla="*/ 186 w 678"/>
                  <a:gd name="T55" fmla="*/ 559 h 574"/>
                  <a:gd name="T56" fmla="*/ 165 w 678"/>
                  <a:gd name="T57" fmla="*/ 547 h 574"/>
                  <a:gd name="T58" fmla="*/ 133 w 678"/>
                  <a:gd name="T59" fmla="*/ 545 h 574"/>
                  <a:gd name="T60" fmla="*/ 93 w 678"/>
                  <a:gd name="T61" fmla="*/ 556 h 574"/>
                  <a:gd name="T62" fmla="*/ 33 w 678"/>
                  <a:gd name="T63" fmla="*/ 527 h 574"/>
                  <a:gd name="T64" fmla="*/ 0 w 678"/>
                  <a:gd name="T65" fmla="*/ 285 h 574"/>
                  <a:gd name="T66" fmla="*/ 73 w 678"/>
                  <a:gd name="T67" fmla="*/ 286 h 574"/>
                  <a:gd name="T68" fmla="*/ 103 w 678"/>
                  <a:gd name="T69" fmla="*/ 282 h 574"/>
                  <a:gd name="T70" fmla="*/ 119 w 678"/>
                  <a:gd name="T71" fmla="*/ 275 h 574"/>
                  <a:gd name="T72" fmla="*/ 129 w 678"/>
                  <a:gd name="T73" fmla="*/ 256 h 574"/>
                  <a:gd name="T74" fmla="*/ 131 w 678"/>
                  <a:gd name="T75" fmla="*/ 229 h 574"/>
                  <a:gd name="T76" fmla="*/ 126 w 678"/>
                  <a:gd name="T77" fmla="*/ 185 h 574"/>
                  <a:gd name="T78" fmla="*/ 130 w 678"/>
                  <a:gd name="T79" fmla="*/ 165 h 574"/>
                  <a:gd name="T80" fmla="*/ 140 w 678"/>
                  <a:gd name="T81" fmla="*/ 171 h 574"/>
                  <a:gd name="T82" fmla="*/ 174 w 678"/>
                  <a:gd name="T83" fmla="*/ 175 h 574"/>
                  <a:gd name="T84" fmla="*/ 188 w 678"/>
                  <a:gd name="T85" fmla="*/ 186 h 574"/>
                  <a:gd name="T86" fmla="*/ 195 w 678"/>
                  <a:gd name="T87" fmla="*/ 201 h 574"/>
                  <a:gd name="T88" fmla="*/ 208 w 678"/>
                  <a:gd name="T89" fmla="*/ 210 h 574"/>
                  <a:gd name="T90" fmla="*/ 241 w 678"/>
                  <a:gd name="T91" fmla="*/ 217 h 574"/>
                  <a:gd name="T92" fmla="*/ 269 w 678"/>
                  <a:gd name="T93" fmla="*/ 214 h 574"/>
                  <a:gd name="T94" fmla="*/ 301 w 678"/>
                  <a:gd name="T95" fmla="*/ 199 h 574"/>
                  <a:gd name="T96" fmla="*/ 319 w 678"/>
                  <a:gd name="T97" fmla="*/ 196 h 574"/>
                  <a:gd name="T98" fmla="*/ 331 w 678"/>
                  <a:gd name="T99" fmla="*/ 193 h 574"/>
                  <a:gd name="T100" fmla="*/ 343 w 678"/>
                  <a:gd name="T101" fmla="*/ 190 h 574"/>
                  <a:gd name="T102" fmla="*/ 357 w 678"/>
                  <a:gd name="T103" fmla="*/ 182 h 574"/>
                  <a:gd name="T104" fmla="*/ 368 w 678"/>
                  <a:gd name="T105" fmla="*/ 168 h 574"/>
                  <a:gd name="T106" fmla="*/ 383 w 678"/>
                  <a:gd name="T107" fmla="*/ 126 h 574"/>
                  <a:gd name="T108" fmla="*/ 403 w 678"/>
                  <a:gd name="T109" fmla="*/ 47 h 574"/>
                  <a:gd name="T110" fmla="*/ 414 w 678"/>
                  <a:gd name="T111" fmla="*/ 10 h 574"/>
                  <a:gd name="T112" fmla="*/ 431 w 678"/>
                  <a:gd name="T113" fmla="*/ 6 h 574"/>
                  <a:gd name="T114" fmla="*/ 453 w 678"/>
                  <a:gd name="T115" fmla="*/ 8 h 574"/>
                  <a:gd name="T116" fmla="*/ 482 w 678"/>
                  <a:gd name="T117" fmla="*/ 1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327" name="Freeform 478"/>
              <p:cNvSpPr>
                <a:spLocks/>
              </p:cNvSpPr>
              <p:nvPr>
                <p:custDataLst>
                  <p:tags r:id="rId311"/>
                </p:custDataLst>
              </p:nvPr>
            </p:nvSpPr>
            <p:spPr bwMode="auto">
              <a:xfrm>
                <a:off x="5836030" y="5090751"/>
                <a:ext cx="558452" cy="490587"/>
              </a:xfrm>
              <a:custGeom>
                <a:avLst/>
                <a:gdLst>
                  <a:gd name="T0" fmla="*/ 797 w 810"/>
                  <a:gd name="T1" fmla="*/ 42 h 727"/>
                  <a:gd name="T2" fmla="*/ 766 w 810"/>
                  <a:gd name="T3" fmla="*/ 26 h 727"/>
                  <a:gd name="T4" fmla="*/ 718 w 810"/>
                  <a:gd name="T5" fmla="*/ 33 h 727"/>
                  <a:gd name="T6" fmla="*/ 634 w 810"/>
                  <a:gd name="T7" fmla="*/ 44 h 727"/>
                  <a:gd name="T8" fmla="*/ 604 w 810"/>
                  <a:gd name="T9" fmla="*/ 55 h 727"/>
                  <a:gd name="T10" fmla="*/ 280 w 810"/>
                  <a:gd name="T11" fmla="*/ 40 h 727"/>
                  <a:gd name="T12" fmla="*/ 232 w 810"/>
                  <a:gd name="T13" fmla="*/ 37 h 727"/>
                  <a:gd name="T14" fmla="*/ 172 w 810"/>
                  <a:gd name="T15" fmla="*/ 17 h 727"/>
                  <a:gd name="T16" fmla="*/ 116 w 810"/>
                  <a:gd name="T17" fmla="*/ 0 h 727"/>
                  <a:gd name="T18" fmla="*/ 83 w 810"/>
                  <a:gd name="T19" fmla="*/ 5 h 727"/>
                  <a:gd name="T20" fmla="*/ 53 w 810"/>
                  <a:gd name="T21" fmla="*/ 24 h 727"/>
                  <a:gd name="T22" fmla="*/ 0 w 810"/>
                  <a:gd name="T23" fmla="*/ 55 h 727"/>
                  <a:gd name="T24" fmla="*/ 7 w 810"/>
                  <a:gd name="T25" fmla="*/ 68 h 727"/>
                  <a:gd name="T26" fmla="*/ 26 w 810"/>
                  <a:gd name="T27" fmla="*/ 74 h 727"/>
                  <a:gd name="T28" fmla="*/ 36 w 810"/>
                  <a:gd name="T29" fmla="*/ 129 h 727"/>
                  <a:gd name="T30" fmla="*/ 60 w 810"/>
                  <a:gd name="T31" fmla="*/ 192 h 727"/>
                  <a:gd name="T32" fmla="*/ 109 w 810"/>
                  <a:gd name="T33" fmla="*/ 276 h 727"/>
                  <a:gd name="T34" fmla="*/ 133 w 810"/>
                  <a:gd name="T35" fmla="*/ 300 h 727"/>
                  <a:gd name="T36" fmla="*/ 159 w 810"/>
                  <a:gd name="T37" fmla="*/ 302 h 727"/>
                  <a:gd name="T38" fmla="*/ 159 w 810"/>
                  <a:gd name="T39" fmla="*/ 332 h 727"/>
                  <a:gd name="T40" fmla="*/ 152 w 810"/>
                  <a:gd name="T41" fmla="*/ 359 h 727"/>
                  <a:gd name="T42" fmla="*/ 146 w 810"/>
                  <a:gd name="T43" fmla="*/ 394 h 727"/>
                  <a:gd name="T44" fmla="*/ 150 w 810"/>
                  <a:gd name="T45" fmla="*/ 425 h 727"/>
                  <a:gd name="T46" fmla="*/ 173 w 810"/>
                  <a:gd name="T47" fmla="*/ 484 h 727"/>
                  <a:gd name="T48" fmla="*/ 179 w 810"/>
                  <a:gd name="T49" fmla="*/ 518 h 727"/>
                  <a:gd name="T50" fmla="*/ 187 w 810"/>
                  <a:gd name="T51" fmla="*/ 606 h 727"/>
                  <a:gd name="T52" fmla="*/ 204 w 810"/>
                  <a:gd name="T53" fmla="*/ 647 h 727"/>
                  <a:gd name="T54" fmla="*/ 231 w 810"/>
                  <a:gd name="T55" fmla="*/ 690 h 727"/>
                  <a:gd name="T56" fmla="*/ 245 w 810"/>
                  <a:gd name="T57" fmla="*/ 700 h 727"/>
                  <a:gd name="T58" fmla="*/ 259 w 810"/>
                  <a:gd name="T59" fmla="*/ 715 h 727"/>
                  <a:gd name="T60" fmla="*/ 265 w 810"/>
                  <a:gd name="T61" fmla="*/ 678 h 727"/>
                  <a:gd name="T62" fmla="*/ 308 w 810"/>
                  <a:gd name="T63" fmla="*/ 696 h 727"/>
                  <a:gd name="T64" fmla="*/ 328 w 810"/>
                  <a:gd name="T65" fmla="*/ 713 h 727"/>
                  <a:gd name="T66" fmla="*/ 372 w 810"/>
                  <a:gd name="T67" fmla="*/ 726 h 727"/>
                  <a:gd name="T68" fmla="*/ 407 w 810"/>
                  <a:gd name="T69" fmla="*/ 723 h 727"/>
                  <a:gd name="T70" fmla="*/ 429 w 810"/>
                  <a:gd name="T71" fmla="*/ 710 h 727"/>
                  <a:gd name="T72" fmla="*/ 452 w 810"/>
                  <a:gd name="T73" fmla="*/ 675 h 727"/>
                  <a:gd name="T74" fmla="*/ 463 w 810"/>
                  <a:gd name="T75" fmla="*/ 529 h 727"/>
                  <a:gd name="T76" fmla="*/ 465 w 810"/>
                  <a:gd name="T77" fmla="*/ 480 h 727"/>
                  <a:gd name="T78" fmla="*/ 471 w 810"/>
                  <a:gd name="T79" fmla="*/ 469 h 727"/>
                  <a:gd name="T80" fmla="*/ 463 w 810"/>
                  <a:gd name="T81" fmla="*/ 426 h 727"/>
                  <a:gd name="T82" fmla="*/ 469 w 810"/>
                  <a:gd name="T83" fmla="*/ 368 h 727"/>
                  <a:gd name="T84" fmla="*/ 500 w 810"/>
                  <a:gd name="T85" fmla="*/ 330 h 727"/>
                  <a:gd name="T86" fmla="*/ 525 w 810"/>
                  <a:gd name="T87" fmla="*/ 320 h 727"/>
                  <a:gd name="T88" fmla="*/ 538 w 810"/>
                  <a:gd name="T89" fmla="*/ 232 h 727"/>
                  <a:gd name="T90" fmla="*/ 551 w 810"/>
                  <a:gd name="T91" fmla="*/ 148 h 727"/>
                  <a:gd name="T92" fmla="*/ 541 w 810"/>
                  <a:gd name="T93" fmla="*/ 124 h 727"/>
                  <a:gd name="T94" fmla="*/ 531 w 810"/>
                  <a:gd name="T95" fmla="*/ 99 h 727"/>
                  <a:gd name="T96" fmla="*/ 539 w 810"/>
                  <a:gd name="T97" fmla="*/ 86 h 727"/>
                  <a:gd name="T98" fmla="*/ 617 w 810"/>
                  <a:gd name="T99" fmla="*/ 80 h 727"/>
                  <a:gd name="T100" fmla="*/ 708 w 810"/>
                  <a:gd name="T101" fmla="*/ 63 h 727"/>
                  <a:gd name="T102" fmla="*/ 803 w 810"/>
                  <a:gd name="T103" fmla="*/ 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328" name="Freeform 479"/>
              <p:cNvSpPr>
                <a:spLocks/>
              </p:cNvSpPr>
              <p:nvPr>
                <p:custDataLst>
                  <p:tags r:id="rId312"/>
                </p:custDataLst>
              </p:nvPr>
            </p:nvSpPr>
            <p:spPr bwMode="auto">
              <a:xfrm>
                <a:off x="4688800" y="3713018"/>
                <a:ext cx="257748" cy="181927"/>
              </a:xfrm>
              <a:custGeom>
                <a:avLst/>
                <a:gdLst>
                  <a:gd name="T0" fmla="*/ 203 w 365"/>
                  <a:gd name="T1" fmla="*/ 250 h 271"/>
                  <a:gd name="T2" fmla="*/ 163 w 365"/>
                  <a:gd name="T3" fmla="*/ 246 h 271"/>
                  <a:gd name="T4" fmla="*/ 121 w 365"/>
                  <a:gd name="T5" fmla="*/ 247 h 271"/>
                  <a:gd name="T6" fmla="*/ 92 w 365"/>
                  <a:gd name="T7" fmla="*/ 250 h 271"/>
                  <a:gd name="T8" fmla="*/ 74 w 365"/>
                  <a:gd name="T9" fmla="*/ 255 h 271"/>
                  <a:gd name="T10" fmla="*/ 26 w 365"/>
                  <a:gd name="T11" fmla="*/ 271 h 271"/>
                  <a:gd name="T12" fmla="*/ 20 w 365"/>
                  <a:gd name="T13" fmla="*/ 270 h 271"/>
                  <a:gd name="T14" fmla="*/ 17 w 365"/>
                  <a:gd name="T15" fmla="*/ 266 h 271"/>
                  <a:gd name="T16" fmla="*/ 18 w 365"/>
                  <a:gd name="T17" fmla="*/ 254 h 271"/>
                  <a:gd name="T18" fmla="*/ 26 w 365"/>
                  <a:gd name="T19" fmla="*/ 228 h 271"/>
                  <a:gd name="T20" fmla="*/ 61 w 365"/>
                  <a:gd name="T21" fmla="*/ 226 h 271"/>
                  <a:gd name="T22" fmla="*/ 89 w 365"/>
                  <a:gd name="T23" fmla="*/ 222 h 271"/>
                  <a:gd name="T24" fmla="*/ 115 w 365"/>
                  <a:gd name="T25" fmla="*/ 218 h 271"/>
                  <a:gd name="T26" fmla="*/ 146 w 365"/>
                  <a:gd name="T27" fmla="*/ 216 h 271"/>
                  <a:gd name="T28" fmla="*/ 182 w 365"/>
                  <a:gd name="T29" fmla="*/ 218 h 271"/>
                  <a:gd name="T30" fmla="*/ 199 w 365"/>
                  <a:gd name="T31" fmla="*/ 218 h 271"/>
                  <a:gd name="T32" fmla="*/ 219 w 365"/>
                  <a:gd name="T33" fmla="*/ 216 h 271"/>
                  <a:gd name="T34" fmla="*/ 215 w 365"/>
                  <a:gd name="T35" fmla="*/ 208 h 271"/>
                  <a:gd name="T36" fmla="*/ 210 w 365"/>
                  <a:gd name="T37" fmla="*/ 201 h 271"/>
                  <a:gd name="T38" fmla="*/ 195 w 365"/>
                  <a:gd name="T39" fmla="*/ 194 h 271"/>
                  <a:gd name="T40" fmla="*/ 175 w 365"/>
                  <a:gd name="T41" fmla="*/ 191 h 271"/>
                  <a:gd name="T42" fmla="*/ 152 w 365"/>
                  <a:gd name="T43" fmla="*/ 190 h 271"/>
                  <a:gd name="T44" fmla="*/ 93 w 365"/>
                  <a:gd name="T45" fmla="*/ 192 h 271"/>
                  <a:gd name="T46" fmla="*/ 64 w 365"/>
                  <a:gd name="T47" fmla="*/ 196 h 271"/>
                  <a:gd name="T48" fmla="*/ 33 w 365"/>
                  <a:gd name="T49" fmla="*/ 203 h 271"/>
                  <a:gd name="T50" fmla="*/ 38 w 365"/>
                  <a:gd name="T51" fmla="*/ 183 h 271"/>
                  <a:gd name="T52" fmla="*/ 39 w 365"/>
                  <a:gd name="T53" fmla="*/ 172 h 271"/>
                  <a:gd name="T54" fmla="*/ 26 w 365"/>
                  <a:gd name="T55" fmla="*/ 164 h 271"/>
                  <a:gd name="T56" fmla="*/ 13 w 365"/>
                  <a:gd name="T57" fmla="*/ 160 h 271"/>
                  <a:gd name="T58" fmla="*/ 11 w 365"/>
                  <a:gd name="T59" fmla="*/ 147 h 271"/>
                  <a:gd name="T60" fmla="*/ 6 w 365"/>
                  <a:gd name="T61" fmla="*/ 143 h 271"/>
                  <a:gd name="T62" fmla="*/ 2 w 365"/>
                  <a:gd name="T63" fmla="*/ 141 h 271"/>
                  <a:gd name="T64" fmla="*/ 0 w 365"/>
                  <a:gd name="T65" fmla="*/ 135 h 271"/>
                  <a:gd name="T66" fmla="*/ 5 w 365"/>
                  <a:gd name="T67" fmla="*/ 115 h 271"/>
                  <a:gd name="T68" fmla="*/ 17 w 365"/>
                  <a:gd name="T69" fmla="*/ 92 h 271"/>
                  <a:gd name="T70" fmla="*/ 30 w 365"/>
                  <a:gd name="T71" fmla="*/ 69 h 271"/>
                  <a:gd name="T72" fmla="*/ 39 w 365"/>
                  <a:gd name="T73" fmla="*/ 49 h 271"/>
                  <a:gd name="T74" fmla="*/ 48 w 365"/>
                  <a:gd name="T75" fmla="*/ 42 h 271"/>
                  <a:gd name="T76" fmla="*/ 49 w 365"/>
                  <a:gd name="T77" fmla="*/ 48 h 271"/>
                  <a:gd name="T78" fmla="*/ 52 w 365"/>
                  <a:gd name="T79" fmla="*/ 36 h 271"/>
                  <a:gd name="T80" fmla="*/ 75 w 365"/>
                  <a:gd name="T81" fmla="*/ 31 h 271"/>
                  <a:gd name="T82" fmla="*/ 114 w 365"/>
                  <a:gd name="T83" fmla="*/ 18 h 271"/>
                  <a:gd name="T84" fmla="*/ 165 w 365"/>
                  <a:gd name="T85" fmla="*/ 0 h 271"/>
                  <a:gd name="T86" fmla="*/ 184 w 365"/>
                  <a:gd name="T87" fmla="*/ 15 h 271"/>
                  <a:gd name="T88" fmla="*/ 202 w 365"/>
                  <a:gd name="T89" fmla="*/ 24 h 271"/>
                  <a:gd name="T90" fmla="*/ 220 w 365"/>
                  <a:gd name="T91" fmla="*/ 29 h 271"/>
                  <a:gd name="T92" fmla="*/ 239 w 365"/>
                  <a:gd name="T93" fmla="*/ 30 h 271"/>
                  <a:gd name="T94" fmla="*/ 241 w 365"/>
                  <a:gd name="T95" fmla="*/ 52 h 271"/>
                  <a:gd name="T96" fmla="*/ 247 w 365"/>
                  <a:gd name="T97" fmla="*/ 69 h 271"/>
                  <a:gd name="T98" fmla="*/ 254 w 365"/>
                  <a:gd name="T99" fmla="*/ 84 h 271"/>
                  <a:gd name="T100" fmla="*/ 264 w 365"/>
                  <a:gd name="T101" fmla="*/ 95 h 271"/>
                  <a:gd name="T102" fmla="*/ 305 w 365"/>
                  <a:gd name="T103" fmla="*/ 129 h 271"/>
                  <a:gd name="T104" fmla="*/ 352 w 365"/>
                  <a:gd name="T105" fmla="*/ 234 h 271"/>
                  <a:gd name="T106" fmla="*/ 359 w 365"/>
                  <a:gd name="T107" fmla="*/ 257 h 271"/>
                  <a:gd name="T108" fmla="*/ 365 w 365"/>
                  <a:gd name="T109" fmla="*/ 271 h 271"/>
                  <a:gd name="T110" fmla="*/ 321 w 365"/>
                  <a:gd name="T111" fmla="*/ 259 h 271"/>
                  <a:gd name="T112" fmla="*/ 275 w 365"/>
                  <a:gd name="T113" fmla="*/ 252 h 271"/>
                  <a:gd name="T114" fmla="*/ 248 w 365"/>
                  <a:gd name="T115" fmla="*/ 251 h 271"/>
                  <a:gd name="T116" fmla="*/ 219 w 365"/>
                  <a:gd name="T117" fmla="*/ 25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329" name="Freeform 480"/>
              <p:cNvSpPr>
                <a:spLocks/>
              </p:cNvSpPr>
              <p:nvPr>
                <p:custDataLst>
                  <p:tags r:id="rId313"/>
                </p:custDataLst>
              </p:nvPr>
            </p:nvSpPr>
            <p:spPr bwMode="auto">
              <a:xfrm>
                <a:off x="6556206" y="4436634"/>
                <a:ext cx="429579" cy="431309"/>
              </a:xfrm>
              <a:custGeom>
                <a:avLst/>
                <a:gdLst>
                  <a:gd name="T0" fmla="*/ 146 w 624"/>
                  <a:gd name="T1" fmla="*/ 12 h 640"/>
                  <a:gd name="T2" fmla="*/ 239 w 624"/>
                  <a:gd name="T3" fmla="*/ 12 h 640"/>
                  <a:gd name="T4" fmla="*/ 287 w 624"/>
                  <a:gd name="T5" fmla="*/ 5 h 640"/>
                  <a:gd name="T6" fmla="*/ 326 w 624"/>
                  <a:gd name="T7" fmla="*/ 22 h 640"/>
                  <a:gd name="T8" fmla="*/ 396 w 624"/>
                  <a:gd name="T9" fmla="*/ 66 h 640"/>
                  <a:gd name="T10" fmla="*/ 465 w 624"/>
                  <a:gd name="T11" fmla="*/ 111 h 640"/>
                  <a:gd name="T12" fmla="*/ 469 w 624"/>
                  <a:gd name="T13" fmla="*/ 131 h 640"/>
                  <a:gd name="T14" fmla="*/ 480 w 624"/>
                  <a:gd name="T15" fmla="*/ 153 h 640"/>
                  <a:gd name="T16" fmla="*/ 497 w 624"/>
                  <a:gd name="T17" fmla="*/ 170 h 640"/>
                  <a:gd name="T18" fmla="*/ 519 w 624"/>
                  <a:gd name="T19" fmla="*/ 183 h 640"/>
                  <a:gd name="T20" fmla="*/ 543 w 624"/>
                  <a:gd name="T21" fmla="*/ 190 h 640"/>
                  <a:gd name="T22" fmla="*/ 554 w 624"/>
                  <a:gd name="T23" fmla="*/ 195 h 640"/>
                  <a:gd name="T24" fmla="*/ 565 w 624"/>
                  <a:gd name="T25" fmla="*/ 205 h 640"/>
                  <a:gd name="T26" fmla="*/ 561 w 624"/>
                  <a:gd name="T27" fmla="*/ 227 h 640"/>
                  <a:gd name="T28" fmla="*/ 537 w 624"/>
                  <a:gd name="T29" fmla="*/ 252 h 640"/>
                  <a:gd name="T30" fmla="*/ 525 w 624"/>
                  <a:gd name="T31" fmla="*/ 271 h 640"/>
                  <a:gd name="T32" fmla="*/ 533 w 624"/>
                  <a:gd name="T33" fmla="*/ 287 h 640"/>
                  <a:gd name="T34" fmla="*/ 547 w 624"/>
                  <a:gd name="T35" fmla="*/ 299 h 640"/>
                  <a:gd name="T36" fmla="*/ 552 w 624"/>
                  <a:gd name="T37" fmla="*/ 425 h 640"/>
                  <a:gd name="T38" fmla="*/ 550 w 624"/>
                  <a:gd name="T39" fmla="*/ 439 h 640"/>
                  <a:gd name="T40" fmla="*/ 558 w 624"/>
                  <a:gd name="T41" fmla="*/ 462 h 640"/>
                  <a:gd name="T42" fmla="*/ 558 w 624"/>
                  <a:gd name="T43" fmla="*/ 489 h 640"/>
                  <a:gd name="T44" fmla="*/ 561 w 624"/>
                  <a:gd name="T45" fmla="*/ 515 h 640"/>
                  <a:gd name="T46" fmla="*/ 594 w 624"/>
                  <a:gd name="T47" fmla="*/ 549 h 640"/>
                  <a:gd name="T48" fmla="*/ 616 w 624"/>
                  <a:gd name="T49" fmla="*/ 579 h 640"/>
                  <a:gd name="T50" fmla="*/ 575 w 624"/>
                  <a:gd name="T51" fmla="*/ 600 h 640"/>
                  <a:gd name="T52" fmla="*/ 491 w 624"/>
                  <a:gd name="T53" fmla="*/ 631 h 640"/>
                  <a:gd name="T54" fmla="*/ 443 w 624"/>
                  <a:gd name="T55" fmla="*/ 638 h 640"/>
                  <a:gd name="T56" fmla="*/ 392 w 624"/>
                  <a:gd name="T57" fmla="*/ 628 h 640"/>
                  <a:gd name="T58" fmla="*/ 339 w 624"/>
                  <a:gd name="T59" fmla="*/ 633 h 640"/>
                  <a:gd name="T60" fmla="*/ 306 w 624"/>
                  <a:gd name="T61" fmla="*/ 628 h 640"/>
                  <a:gd name="T62" fmla="*/ 299 w 624"/>
                  <a:gd name="T63" fmla="*/ 614 h 640"/>
                  <a:gd name="T64" fmla="*/ 294 w 624"/>
                  <a:gd name="T65" fmla="*/ 573 h 640"/>
                  <a:gd name="T66" fmla="*/ 288 w 624"/>
                  <a:gd name="T67" fmla="*/ 529 h 640"/>
                  <a:gd name="T68" fmla="*/ 253 w 624"/>
                  <a:gd name="T69" fmla="*/ 517 h 640"/>
                  <a:gd name="T70" fmla="*/ 185 w 624"/>
                  <a:gd name="T71" fmla="*/ 502 h 640"/>
                  <a:gd name="T72" fmla="*/ 90 w 624"/>
                  <a:gd name="T73" fmla="*/ 459 h 640"/>
                  <a:gd name="T74" fmla="*/ 68 w 624"/>
                  <a:gd name="T75" fmla="*/ 446 h 640"/>
                  <a:gd name="T76" fmla="*/ 66 w 624"/>
                  <a:gd name="T77" fmla="*/ 428 h 640"/>
                  <a:gd name="T78" fmla="*/ 65 w 624"/>
                  <a:gd name="T79" fmla="*/ 402 h 640"/>
                  <a:gd name="T80" fmla="*/ 53 w 624"/>
                  <a:gd name="T81" fmla="*/ 377 h 640"/>
                  <a:gd name="T82" fmla="*/ 41 w 624"/>
                  <a:gd name="T83" fmla="*/ 357 h 640"/>
                  <a:gd name="T84" fmla="*/ 27 w 624"/>
                  <a:gd name="T85" fmla="*/ 347 h 640"/>
                  <a:gd name="T86" fmla="*/ 12 w 624"/>
                  <a:gd name="T87" fmla="*/ 332 h 640"/>
                  <a:gd name="T88" fmla="*/ 5 w 624"/>
                  <a:gd name="T89" fmla="*/ 308 h 640"/>
                  <a:gd name="T90" fmla="*/ 0 w 624"/>
                  <a:gd name="T91" fmla="*/ 262 h 640"/>
                  <a:gd name="T92" fmla="*/ 0 w 624"/>
                  <a:gd name="T93" fmla="*/ 234 h 640"/>
                  <a:gd name="T94" fmla="*/ 10 w 624"/>
                  <a:gd name="T95" fmla="*/ 212 h 640"/>
                  <a:gd name="T96" fmla="*/ 38 w 624"/>
                  <a:gd name="T97" fmla="*/ 195 h 640"/>
                  <a:gd name="T98" fmla="*/ 61 w 624"/>
                  <a:gd name="T99" fmla="*/ 173 h 640"/>
                  <a:gd name="T100" fmla="*/ 77 w 624"/>
                  <a:gd name="T101" fmla="*/ 77 h 640"/>
                  <a:gd name="T102" fmla="*/ 84 w 624"/>
                  <a:gd name="T103" fmla="*/ 43 h 640"/>
                  <a:gd name="T104" fmla="*/ 82 w 624"/>
                  <a:gd name="T105" fmla="*/ 8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330" name="Freeform 481"/>
              <p:cNvSpPr>
                <a:spLocks/>
              </p:cNvSpPr>
              <p:nvPr>
                <p:custDataLst>
                  <p:tags r:id="rId314"/>
                </p:custDataLst>
              </p:nvPr>
            </p:nvSpPr>
            <p:spPr bwMode="auto">
              <a:xfrm>
                <a:off x="10637211" y="2523344"/>
                <a:ext cx="30323" cy="73588"/>
              </a:xfrm>
              <a:custGeom>
                <a:avLst/>
                <a:gdLst>
                  <a:gd name="T0" fmla="*/ 13 w 52"/>
                  <a:gd name="T1" fmla="*/ 50 h 50"/>
                  <a:gd name="T2" fmla="*/ 0 w 52"/>
                  <a:gd name="T3" fmla="*/ 32 h 50"/>
                  <a:gd name="T4" fmla="*/ 2 w 52"/>
                  <a:gd name="T5" fmla="*/ 25 h 50"/>
                  <a:gd name="T6" fmla="*/ 6 w 52"/>
                  <a:gd name="T7" fmla="*/ 18 h 50"/>
                  <a:gd name="T8" fmla="*/ 12 w 52"/>
                  <a:gd name="T9" fmla="*/ 13 h 50"/>
                  <a:gd name="T10" fmla="*/ 18 w 52"/>
                  <a:gd name="T11" fmla="*/ 9 h 50"/>
                  <a:gd name="T12" fmla="*/ 26 w 52"/>
                  <a:gd name="T13" fmla="*/ 5 h 50"/>
                  <a:gd name="T14" fmla="*/ 34 w 52"/>
                  <a:gd name="T15" fmla="*/ 3 h 50"/>
                  <a:gd name="T16" fmla="*/ 43 w 52"/>
                  <a:gd name="T17" fmla="*/ 1 h 50"/>
                  <a:gd name="T18" fmla="*/ 52 w 52"/>
                  <a:gd name="T19" fmla="*/ 0 h 50"/>
                  <a:gd name="T20" fmla="*/ 40 w 52"/>
                  <a:gd name="T21" fmla="*/ 11 h 50"/>
                  <a:gd name="T22" fmla="*/ 27 w 52"/>
                  <a:gd name="T23" fmla="*/ 22 h 50"/>
                  <a:gd name="T24" fmla="*/ 22 w 52"/>
                  <a:gd name="T25" fmla="*/ 30 h 50"/>
                  <a:gd name="T26" fmla="*/ 17 w 52"/>
                  <a:gd name="T27" fmla="*/ 36 h 50"/>
                  <a:gd name="T28" fmla="*/ 14 w 52"/>
                  <a:gd name="T29" fmla="*/ 43 h 50"/>
                  <a:gd name="T30" fmla="*/ 13 w 52"/>
                  <a:gd name="T3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31" name="Freeform 482"/>
              <p:cNvSpPr>
                <a:spLocks/>
              </p:cNvSpPr>
              <p:nvPr>
                <p:custDataLst>
                  <p:tags r:id="rId315"/>
                </p:custDataLst>
              </p:nvPr>
            </p:nvSpPr>
            <p:spPr bwMode="auto">
              <a:xfrm>
                <a:off x="10412313" y="2525389"/>
                <a:ext cx="224898" cy="161484"/>
              </a:xfrm>
              <a:custGeom>
                <a:avLst/>
                <a:gdLst>
                  <a:gd name="T0" fmla="*/ 76 w 320"/>
                  <a:gd name="T1" fmla="*/ 231 h 234"/>
                  <a:gd name="T2" fmla="*/ 61 w 320"/>
                  <a:gd name="T3" fmla="*/ 226 h 234"/>
                  <a:gd name="T4" fmla="*/ 66 w 320"/>
                  <a:gd name="T5" fmla="*/ 222 h 234"/>
                  <a:gd name="T6" fmla="*/ 77 w 320"/>
                  <a:gd name="T7" fmla="*/ 217 h 234"/>
                  <a:gd name="T8" fmla="*/ 64 w 320"/>
                  <a:gd name="T9" fmla="*/ 204 h 234"/>
                  <a:gd name="T10" fmla="*/ 43 w 320"/>
                  <a:gd name="T11" fmla="*/ 189 h 234"/>
                  <a:gd name="T12" fmla="*/ 36 w 320"/>
                  <a:gd name="T13" fmla="*/ 179 h 234"/>
                  <a:gd name="T14" fmla="*/ 34 w 320"/>
                  <a:gd name="T15" fmla="*/ 171 h 234"/>
                  <a:gd name="T16" fmla="*/ 34 w 320"/>
                  <a:gd name="T17" fmla="*/ 164 h 234"/>
                  <a:gd name="T18" fmla="*/ 36 w 320"/>
                  <a:gd name="T19" fmla="*/ 157 h 234"/>
                  <a:gd name="T20" fmla="*/ 43 w 320"/>
                  <a:gd name="T21" fmla="*/ 149 h 234"/>
                  <a:gd name="T22" fmla="*/ 56 w 320"/>
                  <a:gd name="T23" fmla="*/ 141 h 234"/>
                  <a:gd name="T24" fmla="*/ 73 w 320"/>
                  <a:gd name="T25" fmla="*/ 137 h 234"/>
                  <a:gd name="T26" fmla="*/ 80 w 320"/>
                  <a:gd name="T27" fmla="*/ 126 h 234"/>
                  <a:gd name="T28" fmla="*/ 67 w 320"/>
                  <a:gd name="T29" fmla="*/ 111 h 234"/>
                  <a:gd name="T30" fmla="*/ 61 w 320"/>
                  <a:gd name="T31" fmla="*/ 102 h 234"/>
                  <a:gd name="T32" fmla="*/ 60 w 320"/>
                  <a:gd name="T33" fmla="*/ 86 h 234"/>
                  <a:gd name="T34" fmla="*/ 55 w 320"/>
                  <a:gd name="T35" fmla="*/ 70 h 234"/>
                  <a:gd name="T36" fmla="*/ 46 w 320"/>
                  <a:gd name="T37" fmla="*/ 46 h 234"/>
                  <a:gd name="T38" fmla="*/ 33 w 320"/>
                  <a:gd name="T39" fmla="*/ 31 h 234"/>
                  <a:gd name="T40" fmla="*/ 20 w 320"/>
                  <a:gd name="T41" fmla="*/ 25 h 234"/>
                  <a:gd name="T42" fmla="*/ 7 w 320"/>
                  <a:gd name="T43" fmla="*/ 10 h 234"/>
                  <a:gd name="T44" fmla="*/ 9 w 320"/>
                  <a:gd name="T45" fmla="*/ 0 h 234"/>
                  <a:gd name="T46" fmla="*/ 24 w 320"/>
                  <a:gd name="T47" fmla="*/ 0 h 234"/>
                  <a:gd name="T48" fmla="*/ 38 w 320"/>
                  <a:gd name="T49" fmla="*/ 3 h 234"/>
                  <a:gd name="T50" fmla="*/ 56 w 320"/>
                  <a:gd name="T51" fmla="*/ 16 h 234"/>
                  <a:gd name="T52" fmla="*/ 78 w 320"/>
                  <a:gd name="T53" fmla="*/ 35 h 234"/>
                  <a:gd name="T54" fmla="*/ 96 w 320"/>
                  <a:gd name="T55" fmla="*/ 48 h 234"/>
                  <a:gd name="T56" fmla="*/ 119 w 320"/>
                  <a:gd name="T57" fmla="*/ 58 h 234"/>
                  <a:gd name="T58" fmla="*/ 152 w 320"/>
                  <a:gd name="T59" fmla="*/ 70 h 234"/>
                  <a:gd name="T60" fmla="*/ 181 w 320"/>
                  <a:gd name="T61" fmla="*/ 79 h 234"/>
                  <a:gd name="T62" fmla="*/ 214 w 320"/>
                  <a:gd name="T63" fmla="*/ 85 h 234"/>
                  <a:gd name="T64" fmla="*/ 236 w 320"/>
                  <a:gd name="T65" fmla="*/ 77 h 234"/>
                  <a:gd name="T66" fmla="*/ 257 w 320"/>
                  <a:gd name="T67" fmla="*/ 83 h 234"/>
                  <a:gd name="T68" fmla="*/ 284 w 320"/>
                  <a:gd name="T69" fmla="*/ 107 h 234"/>
                  <a:gd name="T70" fmla="*/ 305 w 320"/>
                  <a:gd name="T71" fmla="*/ 119 h 234"/>
                  <a:gd name="T72" fmla="*/ 297 w 320"/>
                  <a:gd name="T73" fmla="*/ 133 h 234"/>
                  <a:gd name="T74" fmla="*/ 268 w 320"/>
                  <a:gd name="T75" fmla="*/ 144 h 234"/>
                  <a:gd name="T76" fmla="*/ 249 w 320"/>
                  <a:gd name="T77" fmla="*/ 148 h 234"/>
                  <a:gd name="T78" fmla="*/ 237 w 320"/>
                  <a:gd name="T79" fmla="*/ 159 h 234"/>
                  <a:gd name="T80" fmla="*/ 232 w 320"/>
                  <a:gd name="T81" fmla="*/ 176 h 234"/>
                  <a:gd name="T82" fmla="*/ 231 w 320"/>
                  <a:gd name="T83" fmla="*/ 187 h 234"/>
                  <a:gd name="T84" fmla="*/ 222 w 320"/>
                  <a:gd name="T85" fmla="*/ 192 h 234"/>
                  <a:gd name="T86" fmla="*/ 204 w 320"/>
                  <a:gd name="T87" fmla="*/ 189 h 234"/>
                  <a:gd name="T88" fmla="*/ 186 w 320"/>
                  <a:gd name="T89" fmla="*/ 181 h 234"/>
                  <a:gd name="T90" fmla="*/ 168 w 320"/>
                  <a:gd name="T91" fmla="*/ 170 h 234"/>
                  <a:gd name="T92" fmla="*/ 155 w 320"/>
                  <a:gd name="T93" fmla="*/ 164 h 234"/>
                  <a:gd name="T94" fmla="*/ 145 w 320"/>
                  <a:gd name="T95" fmla="*/ 161 h 234"/>
                  <a:gd name="T96" fmla="*/ 131 w 320"/>
                  <a:gd name="T97" fmla="*/ 162 h 234"/>
                  <a:gd name="T98" fmla="*/ 114 w 320"/>
                  <a:gd name="T99" fmla="*/ 167 h 234"/>
                  <a:gd name="T100" fmla="*/ 100 w 320"/>
                  <a:gd name="T101" fmla="*/ 173 h 234"/>
                  <a:gd name="T102" fmla="*/ 87 w 320"/>
                  <a:gd name="T103" fmla="*/ 178 h 234"/>
                  <a:gd name="T104" fmla="*/ 85 w 320"/>
                  <a:gd name="T105" fmla="*/ 183 h 234"/>
                  <a:gd name="T106" fmla="*/ 96 w 320"/>
                  <a:gd name="T107" fmla="*/ 191 h 234"/>
                  <a:gd name="T108" fmla="*/ 116 w 320"/>
                  <a:gd name="T109" fmla="*/ 200 h 234"/>
                  <a:gd name="T110" fmla="*/ 126 w 320"/>
                  <a:gd name="T111" fmla="*/ 212 h 234"/>
                  <a:gd name="T112" fmla="*/ 113 w 320"/>
                  <a:gd name="T113" fmla="*/ 224 h 234"/>
                  <a:gd name="T114" fmla="*/ 102 w 320"/>
                  <a:gd name="T115" fmla="*/ 231 h 234"/>
                  <a:gd name="T116" fmla="*/ 91 w 320"/>
                  <a:gd name="T11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32" name="Freeform 483"/>
              <p:cNvSpPr>
                <a:spLocks/>
              </p:cNvSpPr>
              <p:nvPr>
                <p:custDataLst>
                  <p:tags r:id="rId316"/>
                </p:custDataLst>
              </p:nvPr>
            </p:nvSpPr>
            <p:spPr bwMode="auto">
              <a:xfrm>
                <a:off x="10364302" y="2981226"/>
                <a:ext cx="83388" cy="73588"/>
              </a:xfrm>
              <a:custGeom>
                <a:avLst/>
                <a:gdLst>
                  <a:gd name="T0" fmla="*/ 33 w 125"/>
                  <a:gd name="T1" fmla="*/ 19 h 93"/>
                  <a:gd name="T2" fmla="*/ 43 w 125"/>
                  <a:gd name="T3" fmla="*/ 19 h 93"/>
                  <a:gd name="T4" fmla="*/ 52 w 125"/>
                  <a:gd name="T5" fmla="*/ 19 h 93"/>
                  <a:gd name="T6" fmla="*/ 55 w 125"/>
                  <a:gd name="T7" fmla="*/ 19 h 93"/>
                  <a:gd name="T8" fmla="*/ 58 w 125"/>
                  <a:gd name="T9" fmla="*/ 17 h 93"/>
                  <a:gd name="T10" fmla="*/ 61 w 125"/>
                  <a:gd name="T11" fmla="*/ 15 h 93"/>
                  <a:gd name="T12" fmla="*/ 65 w 125"/>
                  <a:gd name="T13" fmla="*/ 11 h 93"/>
                  <a:gd name="T14" fmla="*/ 68 w 125"/>
                  <a:gd name="T15" fmla="*/ 8 h 93"/>
                  <a:gd name="T16" fmla="*/ 70 w 125"/>
                  <a:gd name="T17" fmla="*/ 5 h 93"/>
                  <a:gd name="T18" fmla="*/ 72 w 125"/>
                  <a:gd name="T19" fmla="*/ 3 h 93"/>
                  <a:gd name="T20" fmla="*/ 72 w 125"/>
                  <a:gd name="T21" fmla="*/ 0 h 93"/>
                  <a:gd name="T22" fmla="*/ 118 w 125"/>
                  <a:gd name="T23" fmla="*/ 0 h 93"/>
                  <a:gd name="T24" fmla="*/ 122 w 125"/>
                  <a:gd name="T25" fmla="*/ 15 h 93"/>
                  <a:gd name="T26" fmla="*/ 125 w 125"/>
                  <a:gd name="T27" fmla="*/ 25 h 93"/>
                  <a:gd name="T28" fmla="*/ 124 w 125"/>
                  <a:gd name="T29" fmla="*/ 29 h 93"/>
                  <a:gd name="T30" fmla="*/ 122 w 125"/>
                  <a:gd name="T31" fmla="*/ 33 h 93"/>
                  <a:gd name="T32" fmla="*/ 119 w 125"/>
                  <a:gd name="T33" fmla="*/ 35 h 93"/>
                  <a:gd name="T34" fmla="*/ 117 w 125"/>
                  <a:gd name="T35" fmla="*/ 37 h 93"/>
                  <a:gd name="T36" fmla="*/ 111 w 125"/>
                  <a:gd name="T37" fmla="*/ 40 h 93"/>
                  <a:gd name="T38" fmla="*/ 104 w 125"/>
                  <a:gd name="T39" fmla="*/ 41 h 93"/>
                  <a:gd name="T40" fmla="*/ 88 w 125"/>
                  <a:gd name="T41" fmla="*/ 41 h 93"/>
                  <a:gd name="T42" fmla="*/ 72 w 125"/>
                  <a:gd name="T43" fmla="*/ 43 h 93"/>
                  <a:gd name="T44" fmla="*/ 70 w 125"/>
                  <a:gd name="T45" fmla="*/ 47 h 93"/>
                  <a:gd name="T46" fmla="*/ 69 w 125"/>
                  <a:gd name="T47" fmla="*/ 53 h 93"/>
                  <a:gd name="T48" fmla="*/ 67 w 125"/>
                  <a:gd name="T49" fmla="*/ 61 h 93"/>
                  <a:gd name="T50" fmla="*/ 67 w 125"/>
                  <a:gd name="T51" fmla="*/ 71 h 93"/>
                  <a:gd name="T52" fmla="*/ 66 w 125"/>
                  <a:gd name="T53" fmla="*/ 86 h 93"/>
                  <a:gd name="T54" fmla="*/ 66 w 125"/>
                  <a:gd name="T55" fmla="*/ 93 h 93"/>
                  <a:gd name="T56" fmla="*/ 49 w 125"/>
                  <a:gd name="T57" fmla="*/ 85 h 93"/>
                  <a:gd name="T58" fmla="*/ 27 w 125"/>
                  <a:gd name="T59" fmla="*/ 73 h 93"/>
                  <a:gd name="T60" fmla="*/ 16 w 125"/>
                  <a:gd name="T61" fmla="*/ 65 h 93"/>
                  <a:gd name="T62" fmla="*/ 7 w 125"/>
                  <a:gd name="T63" fmla="*/ 58 h 93"/>
                  <a:gd name="T64" fmla="*/ 4 w 125"/>
                  <a:gd name="T65" fmla="*/ 54 h 93"/>
                  <a:gd name="T66" fmla="*/ 2 w 125"/>
                  <a:gd name="T67" fmla="*/ 50 h 93"/>
                  <a:gd name="T68" fmla="*/ 0 w 125"/>
                  <a:gd name="T69" fmla="*/ 47 h 93"/>
                  <a:gd name="T70" fmla="*/ 0 w 125"/>
                  <a:gd name="T71" fmla="*/ 43 h 93"/>
                  <a:gd name="T72" fmla="*/ 7 w 125"/>
                  <a:gd name="T73" fmla="*/ 43 h 93"/>
                  <a:gd name="T74" fmla="*/ 15 w 125"/>
                  <a:gd name="T75" fmla="*/ 41 h 93"/>
                  <a:gd name="T76" fmla="*/ 20 w 125"/>
                  <a:gd name="T77" fmla="*/ 39 h 93"/>
                  <a:gd name="T78" fmla="*/ 23 w 125"/>
                  <a:gd name="T79" fmla="*/ 36 h 93"/>
                  <a:gd name="T80" fmla="*/ 28 w 125"/>
                  <a:gd name="T81" fmla="*/ 28 h 93"/>
                  <a:gd name="T82" fmla="*/ 33 w 125"/>
                  <a:gd name="T83" fmla="*/ 1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33" name="Freeform 484"/>
              <p:cNvSpPr>
                <a:spLocks/>
              </p:cNvSpPr>
              <p:nvPr>
                <p:custDataLst>
                  <p:tags r:id="rId317"/>
                </p:custDataLst>
              </p:nvPr>
            </p:nvSpPr>
            <p:spPr bwMode="auto">
              <a:xfrm>
                <a:off x="10278386" y="2999623"/>
                <a:ext cx="96024" cy="108337"/>
              </a:xfrm>
              <a:custGeom>
                <a:avLst/>
                <a:gdLst>
                  <a:gd name="T0" fmla="*/ 20 w 133"/>
                  <a:gd name="T1" fmla="*/ 12 h 154"/>
                  <a:gd name="T2" fmla="*/ 24 w 133"/>
                  <a:gd name="T3" fmla="*/ 10 h 154"/>
                  <a:gd name="T4" fmla="*/ 31 w 133"/>
                  <a:gd name="T5" fmla="*/ 6 h 154"/>
                  <a:gd name="T6" fmla="*/ 34 w 133"/>
                  <a:gd name="T7" fmla="*/ 4 h 154"/>
                  <a:gd name="T8" fmla="*/ 37 w 133"/>
                  <a:gd name="T9" fmla="*/ 2 h 154"/>
                  <a:gd name="T10" fmla="*/ 42 w 133"/>
                  <a:gd name="T11" fmla="*/ 1 h 154"/>
                  <a:gd name="T12" fmla="*/ 46 w 133"/>
                  <a:gd name="T13" fmla="*/ 0 h 154"/>
                  <a:gd name="T14" fmla="*/ 59 w 133"/>
                  <a:gd name="T15" fmla="*/ 1 h 154"/>
                  <a:gd name="T16" fmla="*/ 70 w 133"/>
                  <a:gd name="T17" fmla="*/ 4 h 154"/>
                  <a:gd name="T18" fmla="*/ 81 w 133"/>
                  <a:gd name="T19" fmla="*/ 8 h 154"/>
                  <a:gd name="T20" fmla="*/ 90 w 133"/>
                  <a:gd name="T21" fmla="*/ 14 h 154"/>
                  <a:gd name="T22" fmla="*/ 99 w 133"/>
                  <a:gd name="T23" fmla="*/ 21 h 154"/>
                  <a:gd name="T24" fmla="*/ 105 w 133"/>
                  <a:gd name="T25" fmla="*/ 30 h 154"/>
                  <a:gd name="T26" fmla="*/ 112 w 133"/>
                  <a:gd name="T27" fmla="*/ 40 h 154"/>
                  <a:gd name="T28" fmla="*/ 116 w 133"/>
                  <a:gd name="T29" fmla="*/ 50 h 154"/>
                  <a:gd name="T30" fmla="*/ 121 w 133"/>
                  <a:gd name="T31" fmla="*/ 60 h 154"/>
                  <a:gd name="T32" fmla="*/ 124 w 133"/>
                  <a:gd name="T33" fmla="*/ 71 h 154"/>
                  <a:gd name="T34" fmla="*/ 127 w 133"/>
                  <a:gd name="T35" fmla="*/ 82 h 154"/>
                  <a:gd name="T36" fmla="*/ 130 w 133"/>
                  <a:gd name="T37" fmla="*/ 94 h 154"/>
                  <a:gd name="T38" fmla="*/ 132 w 133"/>
                  <a:gd name="T39" fmla="*/ 116 h 154"/>
                  <a:gd name="T40" fmla="*/ 133 w 133"/>
                  <a:gd name="T41" fmla="*/ 135 h 154"/>
                  <a:gd name="T42" fmla="*/ 132 w 133"/>
                  <a:gd name="T43" fmla="*/ 138 h 154"/>
                  <a:gd name="T44" fmla="*/ 130 w 133"/>
                  <a:gd name="T45" fmla="*/ 141 h 154"/>
                  <a:gd name="T46" fmla="*/ 125 w 133"/>
                  <a:gd name="T47" fmla="*/ 144 h 154"/>
                  <a:gd name="T48" fmla="*/ 121 w 133"/>
                  <a:gd name="T49" fmla="*/ 147 h 154"/>
                  <a:gd name="T50" fmla="*/ 115 w 133"/>
                  <a:gd name="T51" fmla="*/ 150 h 154"/>
                  <a:gd name="T52" fmla="*/ 110 w 133"/>
                  <a:gd name="T53" fmla="*/ 153 h 154"/>
                  <a:gd name="T54" fmla="*/ 104 w 133"/>
                  <a:gd name="T55" fmla="*/ 154 h 154"/>
                  <a:gd name="T56" fmla="*/ 99 w 133"/>
                  <a:gd name="T57" fmla="*/ 154 h 154"/>
                  <a:gd name="T58" fmla="*/ 93 w 133"/>
                  <a:gd name="T59" fmla="*/ 153 h 154"/>
                  <a:gd name="T60" fmla="*/ 87 w 133"/>
                  <a:gd name="T61" fmla="*/ 149 h 154"/>
                  <a:gd name="T62" fmla="*/ 79 w 133"/>
                  <a:gd name="T63" fmla="*/ 141 h 154"/>
                  <a:gd name="T64" fmla="*/ 71 w 133"/>
                  <a:gd name="T65" fmla="*/ 134 h 154"/>
                  <a:gd name="T66" fmla="*/ 64 w 133"/>
                  <a:gd name="T67" fmla="*/ 126 h 154"/>
                  <a:gd name="T68" fmla="*/ 58 w 133"/>
                  <a:gd name="T69" fmla="*/ 118 h 154"/>
                  <a:gd name="T70" fmla="*/ 54 w 133"/>
                  <a:gd name="T71" fmla="*/ 111 h 154"/>
                  <a:gd name="T72" fmla="*/ 53 w 133"/>
                  <a:gd name="T73" fmla="*/ 105 h 154"/>
                  <a:gd name="T74" fmla="*/ 54 w 133"/>
                  <a:gd name="T75" fmla="*/ 98 h 154"/>
                  <a:gd name="T76" fmla="*/ 56 w 133"/>
                  <a:gd name="T77" fmla="*/ 83 h 154"/>
                  <a:gd name="T78" fmla="*/ 58 w 133"/>
                  <a:gd name="T79" fmla="*/ 68 h 154"/>
                  <a:gd name="T80" fmla="*/ 59 w 133"/>
                  <a:gd name="T81" fmla="*/ 62 h 154"/>
                  <a:gd name="T82" fmla="*/ 47 w 133"/>
                  <a:gd name="T83" fmla="*/ 61 h 154"/>
                  <a:gd name="T84" fmla="*/ 36 w 133"/>
                  <a:gd name="T85" fmla="*/ 59 h 154"/>
                  <a:gd name="T86" fmla="*/ 25 w 133"/>
                  <a:gd name="T87" fmla="*/ 56 h 154"/>
                  <a:gd name="T88" fmla="*/ 17 w 133"/>
                  <a:gd name="T89" fmla="*/ 52 h 154"/>
                  <a:gd name="T90" fmla="*/ 13 w 133"/>
                  <a:gd name="T91" fmla="*/ 49 h 154"/>
                  <a:gd name="T92" fmla="*/ 10 w 133"/>
                  <a:gd name="T93" fmla="*/ 46 h 154"/>
                  <a:gd name="T94" fmla="*/ 7 w 133"/>
                  <a:gd name="T95" fmla="*/ 43 h 154"/>
                  <a:gd name="T96" fmla="*/ 4 w 133"/>
                  <a:gd name="T97" fmla="*/ 39 h 154"/>
                  <a:gd name="T98" fmla="*/ 2 w 133"/>
                  <a:gd name="T99" fmla="*/ 34 h 154"/>
                  <a:gd name="T100" fmla="*/ 1 w 133"/>
                  <a:gd name="T101" fmla="*/ 29 h 154"/>
                  <a:gd name="T102" fmla="*/ 0 w 133"/>
                  <a:gd name="T103" fmla="*/ 24 h 154"/>
                  <a:gd name="T104" fmla="*/ 0 w 133"/>
                  <a:gd name="T105" fmla="*/ 18 h 154"/>
                  <a:gd name="T106" fmla="*/ 7 w 133"/>
                  <a:gd name="T107" fmla="*/ 15 h 154"/>
                  <a:gd name="T108" fmla="*/ 20 w 133"/>
                  <a:gd name="T109"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34" name="Freeform 485"/>
              <p:cNvSpPr>
                <a:spLocks/>
              </p:cNvSpPr>
              <p:nvPr>
                <p:custDataLst>
                  <p:tags r:id="rId318"/>
                </p:custDataLst>
              </p:nvPr>
            </p:nvSpPr>
            <p:spPr bwMode="auto">
              <a:xfrm>
                <a:off x="10303655" y="2693006"/>
                <a:ext cx="333556" cy="314793"/>
              </a:xfrm>
              <a:custGeom>
                <a:avLst/>
                <a:gdLst>
                  <a:gd name="T0" fmla="*/ 134 w 485"/>
                  <a:gd name="T1" fmla="*/ 351 h 468"/>
                  <a:gd name="T2" fmla="*/ 167 w 485"/>
                  <a:gd name="T3" fmla="*/ 339 h 468"/>
                  <a:gd name="T4" fmla="*/ 200 w 485"/>
                  <a:gd name="T5" fmla="*/ 339 h 468"/>
                  <a:gd name="T6" fmla="*/ 226 w 485"/>
                  <a:gd name="T7" fmla="*/ 348 h 468"/>
                  <a:gd name="T8" fmla="*/ 224 w 485"/>
                  <a:gd name="T9" fmla="*/ 327 h 468"/>
                  <a:gd name="T10" fmla="*/ 220 w 485"/>
                  <a:gd name="T11" fmla="*/ 316 h 468"/>
                  <a:gd name="T12" fmla="*/ 233 w 485"/>
                  <a:gd name="T13" fmla="*/ 303 h 468"/>
                  <a:gd name="T14" fmla="*/ 239 w 485"/>
                  <a:gd name="T15" fmla="*/ 276 h 468"/>
                  <a:gd name="T16" fmla="*/ 242 w 485"/>
                  <a:gd name="T17" fmla="*/ 246 h 468"/>
                  <a:gd name="T18" fmla="*/ 268 w 485"/>
                  <a:gd name="T19" fmla="*/ 255 h 468"/>
                  <a:gd name="T20" fmla="*/ 300 w 485"/>
                  <a:gd name="T21" fmla="*/ 238 h 468"/>
                  <a:gd name="T22" fmla="*/ 316 w 485"/>
                  <a:gd name="T23" fmla="*/ 217 h 468"/>
                  <a:gd name="T24" fmla="*/ 293 w 485"/>
                  <a:gd name="T25" fmla="*/ 194 h 468"/>
                  <a:gd name="T26" fmla="*/ 318 w 485"/>
                  <a:gd name="T27" fmla="*/ 199 h 468"/>
                  <a:gd name="T28" fmla="*/ 343 w 485"/>
                  <a:gd name="T29" fmla="*/ 202 h 468"/>
                  <a:gd name="T30" fmla="*/ 346 w 485"/>
                  <a:gd name="T31" fmla="*/ 185 h 468"/>
                  <a:gd name="T32" fmla="*/ 295 w 485"/>
                  <a:gd name="T33" fmla="*/ 96 h 468"/>
                  <a:gd name="T34" fmla="*/ 285 w 485"/>
                  <a:gd name="T35" fmla="*/ 53 h 468"/>
                  <a:gd name="T36" fmla="*/ 291 w 485"/>
                  <a:gd name="T37" fmla="*/ 19 h 468"/>
                  <a:gd name="T38" fmla="*/ 316 w 485"/>
                  <a:gd name="T39" fmla="*/ 1 h 468"/>
                  <a:gd name="T40" fmla="*/ 336 w 485"/>
                  <a:gd name="T41" fmla="*/ 18 h 468"/>
                  <a:gd name="T42" fmla="*/ 377 w 485"/>
                  <a:gd name="T43" fmla="*/ 45 h 468"/>
                  <a:gd name="T44" fmla="*/ 415 w 485"/>
                  <a:gd name="T45" fmla="*/ 72 h 468"/>
                  <a:gd name="T46" fmla="*/ 426 w 485"/>
                  <a:gd name="T47" fmla="*/ 98 h 468"/>
                  <a:gd name="T48" fmla="*/ 436 w 485"/>
                  <a:gd name="T49" fmla="*/ 137 h 468"/>
                  <a:gd name="T50" fmla="*/ 445 w 485"/>
                  <a:gd name="T51" fmla="*/ 173 h 468"/>
                  <a:gd name="T52" fmla="*/ 428 w 485"/>
                  <a:gd name="T53" fmla="*/ 179 h 468"/>
                  <a:gd name="T54" fmla="*/ 412 w 485"/>
                  <a:gd name="T55" fmla="*/ 185 h 468"/>
                  <a:gd name="T56" fmla="*/ 426 w 485"/>
                  <a:gd name="T57" fmla="*/ 199 h 468"/>
                  <a:gd name="T58" fmla="*/ 445 w 485"/>
                  <a:gd name="T59" fmla="*/ 203 h 468"/>
                  <a:gd name="T60" fmla="*/ 455 w 485"/>
                  <a:gd name="T61" fmla="*/ 262 h 468"/>
                  <a:gd name="T62" fmla="*/ 475 w 485"/>
                  <a:gd name="T63" fmla="*/ 312 h 468"/>
                  <a:gd name="T64" fmla="*/ 480 w 485"/>
                  <a:gd name="T65" fmla="*/ 381 h 468"/>
                  <a:gd name="T66" fmla="*/ 463 w 485"/>
                  <a:gd name="T67" fmla="*/ 364 h 468"/>
                  <a:gd name="T68" fmla="*/ 453 w 485"/>
                  <a:gd name="T69" fmla="*/ 356 h 468"/>
                  <a:gd name="T70" fmla="*/ 436 w 485"/>
                  <a:gd name="T71" fmla="*/ 363 h 468"/>
                  <a:gd name="T72" fmla="*/ 429 w 485"/>
                  <a:gd name="T73" fmla="*/ 399 h 468"/>
                  <a:gd name="T74" fmla="*/ 408 w 485"/>
                  <a:gd name="T75" fmla="*/ 389 h 468"/>
                  <a:gd name="T76" fmla="*/ 389 w 485"/>
                  <a:gd name="T77" fmla="*/ 382 h 468"/>
                  <a:gd name="T78" fmla="*/ 376 w 485"/>
                  <a:gd name="T79" fmla="*/ 402 h 468"/>
                  <a:gd name="T80" fmla="*/ 345 w 485"/>
                  <a:gd name="T81" fmla="*/ 413 h 468"/>
                  <a:gd name="T82" fmla="*/ 334 w 485"/>
                  <a:gd name="T83" fmla="*/ 400 h 468"/>
                  <a:gd name="T84" fmla="*/ 312 w 485"/>
                  <a:gd name="T85" fmla="*/ 395 h 468"/>
                  <a:gd name="T86" fmla="*/ 303 w 485"/>
                  <a:gd name="T87" fmla="*/ 426 h 468"/>
                  <a:gd name="T88" fmla="*/ 299 w 485"/>
                  <a:gd name="T89" fmla="*/ 450 h 468"/>
                  <a:gd name="T90" fmla="*/ 307 w 485"/>
                  <a:gd name="T91" fmla="*/ 466 h 468"/>
                  <a:gd name="T92" fmla="*/ 272 w 485"/>
                  <a:gd name="T93" fmla="*/ 468 h 468"/>
                  <a:gd name="T94" fmla="*/ 258 w 485"/>
                  <a:gd name="T95" fmla="*/ 465 h 468"/>
                  <a:gd name="T96" fmla="*/ 244 w 485"/>
                  <a:gd name="T97" fmla="*/ 440 h 468"/>
                  <a:gd name="T98" fmla="*/ 229 w 485"/>
                  <a:gd name="T99" fmla="*/ 418 h 468"/>
                  <a:gd name="T100" fmla="*/ 204 w 485"/>
                  <a:gd name="T101" fmla="*/ 406 h 468"/>
                  <a:gd name="T102" fmla="*/ 190 w 485"/>
                  <a:gd name="T103" fmla="*/ 394 h 468"/>
                  <a:gd name="T104" fmla="*/ 136 w 485"/>
                  <a:gd name="T105" fmla="*/ 417 h 468"/>
                  <a:gd name="T106" fmla="*/ 90 w 485"/>
                  <a:gd name="T107" fmla="*/ 435 h 468"/>
                  <a:gd name="T108" fmla="*/ 65 w 485"/>
                  <a:gd name="T109" fmla="*/ 459 h 468"/>
                  <a:gd name="T110" fmla="*/ 27 w 485"/>
                  <a:gd name="T111" fmla="*/ 461 h 468"/>
                  <a:gd name="T112" fmla="*/ 7 w 485"/>
                  <a:gd name="T113" fmla="*/ 438 h 468"/>
                  <a:gd name="T114" fmla="*/ 0 w 485"/>
                  <a:gd name="T115" fmla="*/ 417 h 468"/>
                  <a:gd name="T116" fmla="*/ 7 w 485"/>
                  <a:gd name="T117" fmla="*/ 413 h 468"/>
                  <a:gd name="T118" fmla="*/ 27 w 485"/>
                  <a:gd name="T119" fmla="*/ 414 h 468"/>
                  <a:gd name="T120" fmla="*/ 48 w 485"/>
                  <a:gd name="T121" fmla="*/ 405 h 468"/>
                  <a:gd name="T122" fmla="*/ 72 w 485"/>
                  <a:gd name="T123" fmla="*/ 369 h 468"/>
                  <a:gd name="T124" fmla="*/ 93 w 485"/>
                  <a:gd name="T125"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35" name="Freeform 486"/>
              <p:cNvSpPr>
                <a:spLocks/>
              </p:cNvSpPr>
              <p:nvPr>
                <p:custDataLst>
                  <p:tags r:id="rId319"/>
                </p:custDataLst>
              </p:nvPr>
            </p:nvSpPr>
            <p:spPr bwMode="auto">
              <a:xfrm>
                <a:off x="6457656" y="1264170"/>
                <a:ext cx="171832" cy="77676"/>
              </a:xfrm>
              <a:custGeom>
                <a:avLst/>
                <a:gdLst>
                  <a:gd name="T0" fmla="*/ 27 w 246"/>
                  <a:gd name="T1" fmla="*/ 36 h 42"/>
                  <a:gd name="T2" fmla="*/ 36 w 246"/>
                  <a:gd name="T3" fmla="*/ 36 h 42"/>
                  <a:gd name="T4" fmla="*/ 45 w 246"/>
                  <a:gd name="T5" fmla="*/ 35 h 42"/>
                  <a:gd name="T6" fmla="*/ 53 w 246"/>
                  <a:gd name="T7" fmla="*/ 33 h 42"/>
                  <a:gd name="T8" fmla="*/ 59 w 246"/>
                  <a:gd name="T9" fmla="*/ 31 h 42"/>
                  <a:gd name="T10" fmla="*/ 66 w 246"/>
                  <a:gd name="T11" fmla="*/ 30 h 42"/>
                  <a:gd name="T12" fmla="*/ 72 w 246"/>
                  <a:gd name="T13" fmla="*/ 29 h 42"/>
                  <a:gd name="T14" fmla="*/ 80 w 246"/>
                  <a:gd name="T15" fmla="*/ 29 h 42"/>
                  <a:gd name="T16" fmla="*/ 87 w 246"/>
                  <a:gd name="T17" fmla="*/ 30 h 42"/>
                  <a:gd name="T18" fmla="*/ 87 w 246"/>
                  <a:gd name="T19" fmla="*/ 42 h 42"/>
                  <a:gd name="T20" fmla="*/ 154 w 246"/>
                  <a:gd name="T21" fmla="*/ 42 h 42"/>
                  <a:gd name="T22" fmla="*/ 154 w 246"/>
                  <a:gd name="T23" fmla="*/ 39 h 42"/>
                  <a:gd name="T24" fmla="*/ 156 w 246"/>
                  <a:gd name="T25" fmla="*/ 36 h 42"/>
                  <a:gd name="T26" fmla="*/ 159 w 246"/>
                  <a:gd name="T27" fmla="*/ 33 h 42"/>
                  <a:gd name="T28" fmla="*/ 163 w 246"/>
                  <a:gd name="T29" fmla="*/ 31 h 42"/>
                  <a:gd name="T30" fmla="*/ 175 w 246"/>
                  <a:gd name="T31" fmla="*/ 26 h 42"/>
                  <a:gd name="T32" fmla="*/ 190 w 246"/>
                  <a:gd name="T33" fmla="*/ 23 h 42"/>
                  <a:gd name="T34" fmla="*/ 221 w 246"/>
                  <a:gd name="T35" fmla="*/ 17 h 42"/>
                  <a:gd name="T36" fmla="*/ 246 w 246"/>
                  <a:gd name="T37" fmla="*/ 12 h 42"/>
                  <a:gd name="T38" fmla="*/ 212 w 246"/>
                  <a:gd name="T39" fmla="*/ 13 h 42"/>
                  <a:gd name="T40" fmla="*/ 186 w 246"/>
                  <a:gd name="T41" fmla="*/ 14 h 42"/>
                  <a:gd name="T42" fmla="*/ 178 w 246"/>
                  <a:gd name="T43" fmla="*/ 15 h 42"/>
                  <a:gd name="T44" fmla="*/ 171 w 246"/>
                  <a:gd name="T45" fmla="*/ 15 h 42"/>
                  <a:gd name="T46" fmla="*/ 168 w 246"/>
                  <a:gd name="T47" fmla="*/ 14 h 42"/>
                  <a:gd name="T48" fmla="*/ 167 w 246"/>
                  <a:gd name="T49" fmla="*/ 12 h 42"/>
                  <a:gd name="T50" fmla="*/ 159 w 246"/>
                  <a:gd name="T51" fmla="*/ 16 h 42"/>
                  <a:gd name="T52" fmla="*/ 152 w 246"/>
                  <a:gd name="T53" fmla="*/ 17 h 42"/>
                  <a:gd name="T54" fmla="*/ 147 w 246"/>
                  <a:gd name="T55" fmla="*/ 17 h 42"/>
                  <a:gd name="T56" fmla="*/ 141 w 246"/>
                  <a:gd name="T57" fmla="*/ 15 h 42"/>
                  <a:gd name="T58" fmla="*/ 137 w 246"/>
                  <a:gd name="T59" fmla="*/ 12 h 42"/>
                  <a:gd name="T60" fmla="*/ 133 w 246"/>
                  <a:gd name="T61" fmla="*/ 9 h 42"/>
                  <a:gd name="T62" fmla="*/ 129 w 246"/>
                  <a:gd name="T63" fmla="*/ 5 h 42"/>
                  <a:gd name="T64" fmla="*/ 126 w 246"/>
                  <a:gd name="T65" fmla="*/ 0 h 42"/>
                  <a:gd name="T66" fmla="*/ 121 w 246"/>
                  <a:gd name="T67" fmla="*/ 2 h 42"/>
                  <a:gd name="T68" fmla="*/ 113 w 246"/>
                  <a:gd name="T69" fmla="*/ 4 h 42"/>
                  <a:gd name="T70" fmla="*/ 103 w 246"/>
                  <a:gd name="T71" fmla="*/ 5 h 42"/>
                  <a:gd name="T72" fmla="*/ 93 w 246"/>
                  <a:gd name="T73" fmla="*/ 5 h 42"/>
                  <a:gd name="T74" fmla="*/ 74 w 246"/>
                  <a:gd name="T75" fmla="*/ 6 h 42"/>
                  <a:gd name="T76" fmla="*/ 60 w 246"/>
                  <a:gd name="T77" fmla="*/ 6 h 42"/>
                  <a:gd name="T78" fmla="*/ 58 w 246"/>
                  <a:gd name="T79" fmla="*/ 9 h 42"/>
                  <a:gd name="T80" fmla="*/ 56 w 246"/>
                  <a:gd name="T81" fmla="*/ 12 h 42"/>
                  <a:gd name="T82" fmla="*/ 54 w 246"/>
                  <a:gd name="T83" fmla="*/ 15 h 42"/>
                  <a:gd name="T84" fmla="*/ 50 w 246"/>
                  <a:gd name="T85" fmla="*/ 17 h 42"/>
                  <a:gd name="T86" fmla="*/ 42 w 246"/>
                  <a:gd name="T87" fmla="*/ 20 h 42"/>
                  <a:gd name="T88" fmla="*/ 33 w 246"/>
                  <a:gd name="T89" fmla="*/ 22 h 42"/>
                  <a:gd name="T90" fmla="*/ 14 w 246"/>
                  <a:gd name="T91" fmla="*/ 24 h 42"/>
                  <a:gd name="T92" fmla="*/ 0 w 246"/>
                  <a:gd name="T93" fmla="*/ 24 h 42"/>
                  <a:gd name="T94" fmla="*/ 1 w 246"/>
                  <a:gd name="T95" fmla="*/ 27 h 42"/>
                  <a:gd name="T96" fmla="*/ 3 w 246"/>
                  <a:gd name="T97" fmla="*/ 29 h 42"/>
                  <a:gd name="T98" fmla="*/ 5 w 246"/>
                  <a:gd name="T99" fmla="*/ 31 h 42"/>
                  <a:gd name="T100" fmla="*/ 9 w 246"/>
                  <a:gd name="T101" fmla="*/ 33 h 42"/>
                  <a:gd name="T102" fmla="*/ 17 w 246"/>
                  <a:gd name="T103" fmla="*/ 35 h 42"/>
                  <a:gd name="T104" fmla="*/ 27 w 246"/>
                  <a:gd name="T10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36" name="Freeform 487"/>
              <p:cNvSpPr>
                <a:spLocks/>
              </p:cNvSpPr>
              <p:nvPr>
                <p:custDataLst>
                  <p:tags r:id="rId320"/>
                </p:custDataLst>
              </p:nvPr>
            </p:nvSpPr>
            <p:spPr bwMode="auto">
              <a:xfrm>
                <a:off x="6685081" y="1241686"/>
                <a:ext cx="101078" cy="73588"/>
              </a:xfrm>
              <a:custGeom>
                <a:avLst/>
                <a:gdLst>
                  <a:gd name="T0" fmla="*/ 103 w 149"/>
                  <a:gd name="T1" fmla="*/ 0 h 61"/>
                  <a:gd name="T2" fmla="*/ 118 w 149"/>
                  <a:gd name="T3" fmla="*/ 1 h 61"/>
                  <a:gd name="T4" fmla="*/ 134 w 149"/>
                  <a:gd name="T5" fmla="*/ 3 h 61"/>
                  <a:gd name="T6" fmla="*/ 145 w 149"/>
                  <a:gd name="T7" fmla="*/ 5 h 61"/>
                  <a:gd name="T8" fmla="*/ 149 w 149"/>
                  <a:gd name="T9" fmla="*/ 6 h 61"/>
                  <a:gd name="T10" fmla="*/ 149 w 149"/>
                  <a:gd name="T11" fmla="*/ 8 h 61"/>
                  <a:gd name="T12" fmla="*/ 147 w 149"/>
                  <a:gd name="T13" fmla="*/ 10 h 61"/>
                  <a:gd name="T14" fmla="*/ 145 w 149"/>
                  <a:gd name="T15" fmla="*/ 12 h 61"/>
                  <a:gd name="T16" fmla="*/ 141 w 149"/>
                  <a:gd name="T17" fmla="*/ 13 h 61"/>
                  <a:gd name="T18" fmla="*/ 137 w 149"/>
                  <a:gd name="T19" fmla="*/ 14 h 61"/>
                  <a:gd name="T20" fmla="*/ 132 w 149"/>
                  <a:gd name="T21" fmla="*/ 14 h 61"/>
                  <a:gd name="T22" fmla="*/ 127 w 149"/>
                  <a:gd name="T23" fmla="*/ 14 h 61"/>
                  <a:gd name="T24" fmla="*/ 123 w 149"/>
                  <a:gd name="T25" fmla="*/ 12 h 61"/>
                  <a:gd name="T26" fmla="*/ 123 w 149"/>
                  <a:gd name="T27" fmla="*/ 23 h 61"/>
                  <a:gd name="T28" fmla="*/ 123 w 149"/>
                  <a:gd name="T29" fmla="*/ 33 h 61"/>
                  <a:gd name="T30" fmla="*/ 123 w 149"/>
                  <a:gd name="T31" fmla="*/ 41 h 61"/>
                  <a:gd name="T32" fmla="*/ 123 w 149"/>
                  <a:gd name="T33" fmla="*/ 49 h 61"/>
                  <a:gd name="T34" fmla="*/ 116 w 149"/>
                  <a:gd name="T35" fmla="*/ 50 h 61"/>
                  <a:gd name="T36" fmla="*/ 109 w 149"/>
                  <a:gd name="T37" fmla="*/ 51 h 61"/>
                  <a:gd name="T38" fmla="*/ 104 w 149"/>
                  <a:gd name="T39" fmla="*/ 53 h 61"/>
                  <a:gd name="T40" fmla="*/ 100 w 149"/>
                  <a:gd name="T41" fmla="*/ 55 h 61"/>
                  <a:gd name="T42" fmla="*/ 94 w 149"/>
                  <a:gd name="T43" fmla="*/ 57 h 61"/>
                  <a:gd name="T44" fmla="*/ 89 w 149"/>
                  <a:gd name="T45" fmla="*/ 59 h 61"/>
                  <a:gd name="T46" fmla="*/ 83 w 149"/>
                  <a:gd name="T47" fmla="*/ 61 h 61"/>
                  <a:gd name="T48" fmla="*/ 76 w 149"/>
                  <a:gd name="T49" fmla="*/ 61 h 61"/>
                  <a:gd name="T50" fmla="*/ 67 w 149"/>
                  <a:gd name="T51" fmla="*/ 60 h 61"/>
                  <a:gd name="T52" fmla="*/ 53 w 149"/>
                  <a:gd name="T53" fmla="*/ 57 h 61"/>
                  <a:gd name="T54" fmla="*/ 39 w 149"/>
                  <a:gd name="T55" fmla="*/ 54 h 61"/>
                  <a:gd name="T56" fmla="*/ 25 w 149"/>
                  <a:gd name="T57" fmla="*/ 49 h 61"/>
                  <a:gd name="T58" fmla="*/ 12 w 149"/>
                  <a:gd name="T59" fmla="*/ 45 h 61"/>
                  <a:gd name="T60" fmla="*/ 3 w 149"/>
                  <a:gd name="T61" fmla="*/ 41 h 61"/>
                  <a:gd name="T62" fmla="*/ 1 w 149"/>
                  <a:gd name="T63" fmla="*/ 39 h 61"/>
                  <a:gd name="T64" fmla="*/ 0 w 149"/>
                  <a:gd name="T65" fmla="*/ 38 h 61"/>
                  <a:gd name="T66" fmla="*/ 0 w 149"/>
                  <a:gd name="T67" fmla="*/ 37 h 61"/>
                  <a:gd name="T68" fmla="*/ 3 w 149"/>
                  <a:gd name="T69" fmla="*/ 37 h 61"/>
                  <a:gd name="T70" fmla="*/ 19 w 149"/>
                  <a:gd name="T71" fmla="*/ 36 h 61"/>
                  <a:gd name="T72" fmla="*/ 35 w 149"/>
                  <a:gd name="T73" fmla="*/ 35 h 61"/>
                  <a:gd name="T74" fmla="*/ 48 w 149"/>
                  <a:gd name="T75" fmla="*/ 32 h 61"/>
                  <a:gd name="T76" fmla="*/ 60 w 149"/>
                  <a:gd name="T77" fmla="*/ 27 h 61"/>
                  <a:gd name="T78" fmla="*/ 72 w 149"/>
                  <a:gd name="T79" fmla="*/ 22 h 61"/>
                  <a:gd name="T80" fmla="*/ 82 w 149"/>
                  <a:gd name="T81" fmla="*/ 16 h 61"/>
                  <a:gd name="T82" fmla="*/ 93 w 149"/>
                  <a:gd name="T83" fmla="*/ 8 h 61"/>
                  <a:gd name="T84" fmla="*/ 103 w 149"/>
                  <a:gd name="T8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37" name="Freeform 488"/>
              <p:cNvSpPr>
                <a:spLocks/>
              </p:cNvSpPr>
              <p:nvPr>
                <p:custDataLst>
                  <p:tags r:id="rId321"/>
                </p:custDataLst>
              </p:nvPr>
            </p:nvSpPr>
            <p:spPr bwMode="auto">
              <a:xfrm>
                <a:off x="6743199" y="1251906"/>
                <a:ext cx="207209" cy="73588"/>
              </a:xfrm>
              <a:custGeom>
                <a:avLst/>
                <a:gdLst>
                  <a:gd name="T0" fmla="*/ 133 w 299"/>
                  <a:gd name="T1" fmla="*/ 72 h 74"/>
                  <a:gd name="T2" fmla="*/ 154 w 299"/>
                  <a:gd name="T3" fmla="*/ 65 h 74"/>
                  <a:gd name="T4" fmla="*/ 178 w 299"/>
                  <a:gd name="T5" fmla="*/ 54 h 74"/>
                  <a:gd name="T6" fmla="*/ 199 w 299"/>
                  <a:gd name="T7" fmla="*/ 42 h 74"/>
                  <a:gd name="T8" fmla="*/ 207 w 299"/>
                  <a:gd name="T9" fmla="*/ 40 h 74"/>
                  <a:gd name="T10" fmla="*/ 211 w 299"/>
                  <a:gd name="T11" fmla="*/ 46 h 74"/>
                  <a:gd name="T12" fmla="*/ 220 w 299"/>
                  <a:gd name="T13" fmla="*/ 51 h 74"/>
                  <a:gd name="T14" fmla="*/ 243 w 299"/>
                  <a:gd name="T15" fmla="*/ 55 h 74"/>
                  <a:gd name="T16" fmla="*/ 269 w 299"/>
                  <a:gd name="T17" fmla="*/ 55 h 74"/>
                  <a:gd name="T18" fmla="*/ 286 w 299"/>
                  <a:gd name="T19" fmla="*/ 55 h 74"/>
                  <a:gd name="T20" fmla="*/ 293 w 299"/>
                  <a:gd name="T21" fmla="*/ 46 h 74"/>
                  <a:gd name="T22" fmla="*/ 298 w 299"/>
                  <a:gd name="T23" fmla="*/ 31 h 74"/>
                  <a:gd name="T24" fmla="*/ 279 w 299"/>
                  <a:gd name="T25" fmla="*/ 25 h 74"/>
                  <a:gd name="T26" fmla="*/ 244 w 299"/>
                  <a:gd name="T27" fmla="*/ 25 h 74"/>
                  <a:gd name="T28" fmla="*/ 225 w 299"/>
                  <a:gd name="T29" fmla="*/ 25 h 74"/>
                  <a:gd name="T30" fmla="*/ 214 w 299"/>
                  <a:gd name="T31" fmla="*/ 27 h 74"/>
                  <a:gd name="T32" fmla="*/ 204 w 299"/>
                  <a:gd name="T33" fmla="*/ 33 h 74"/>
                  <a:gd name="T34" fmla="*/ 172 w 299"/>
                  <a:gd name="T35" fmla="*/ 37 h 74"/>
                  <a:gd name="T36" fmla="*/ 176 w 299"/>
                  <a:gd name="T37" fmla="*/ 28 h 74"/>
                  <a:gd name="T38" fmla="*/ 180 w 299"/>
                  <a:gd name="T39" fmla="*/ 21 h 74"/>
                  <a:gd name="T40" fmla="*/ 194 w 299"/>
                  <a:gd name="T41" fmla="*/ 13 h 74"/>
                  <a:gd name="T42" fmla="*/ 210 w 299"/>
                  <a:gd name="T43" fmla="*/ 9 h 74"/>
                  <a:gd name="T44" fmla="*/ 225 w 299"/>
                  <a:gd name="T45" fmla="*/ 0 h 74"/>
                  <a:gd name="T46" fmla="*/ 185 w 299"/>
                  <a:gd name="T47" fmla="*/ 3 h 74"/>
                  <a:gd name="T48" fmla="*/ 157 w 299"/>
                  <a:gd name="T49" fmla="*/ 11 h 74"/>
                  <a:gd name="T50" fmla="*/ 134 w 299"/>
                  <a:gd name="T51" fmla="*/ 25 h 74"/>
                  <a:gd name="T52" fmla="*/ 114 w 299"/>
                  <a:gd name="T53" fmla="*/ 40 h 74"/>
                  <a:gd name="T54" fmla="*/ 100 w 299"/>
                  <a:gd name="T55" fmla="*/ 53 h 74"/>
                  <a:gd name="T56" fmla="*/ 87 w 299"/>
                  <a:gd name="T57" fmla="*/ 59 h 74"/>
                  <a:gd name="T58" fmla="*/ 64 w 299"/>
                  <a:gd name="T59" fmla="*/ 63 h 74"/>
                  <a:gd name="T60" fmla="*/ 32 w 299"/>
                  <a:gd name="T61" fmla="*/ 64 h 74"/>
                  <a:gd name="T62" fmla="*/ 12 w 299"/>
                  <a:gd name="T63" fmla="*/ 67 h 74"/>
                  <a:gd name="T64" fmla="*/ 2 w 299"/>
                  <a:gd name="T65" fmla="*/ 70 h 74"/>
                  <a:gd name="T66" fmla="*/ 39 w 299"/>
                  <a:gd name="T67" fmla="*/ 74 h 74"/>
                  <a:gd name="T68" fmla="*/ 102 w 299"/>
                  <a:gd name="T6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38" name="Freeform 489"/>
              <p:cNvSpPr>
                <a:spLocks/>
              </p:cNvSpPr>
              <p:nvPr>
                <p:custDataLst>
                  <p:tags r:id="rId322"/>
                </p:custDataLst>
              </p:nvPr>
            </p:nvSpPr>
            <p:spPr bwMode="auto">
              <a:xfrm>
                <a:off x="7592250" y="1491068"/>
                <a:ext cx="65700" cy="73588"/>
              </a:xfrm>
              <a:custGeom>
                <a:avLst/>
                <a:gdLst>
                  <a:gd name="T0" fmla="*/ 93 w 100"/>
                  <a:gd name="T1" fmla="*/ 0 h 42"/>
                  <a:gd name="T2" fmla="*/ 97 w 100"/>
                  <a:gd name="T3" fmla="*/ 7 h 42"/>
                  <a:gd name="T4" fmla="*/ 100 w 100"/>
                  <a:gd name="T5" fmla="*/ 18 h 42"/>
                  <a:gd name="T6" fmla="*/ 92 w 100"/>
                  <a:gd name="T7" fmla="*/ 24 h 42"/>
                  <a:gd name="T8" fmla="*/ 86 w 100"/>
                  <a:gd name="T9" fmla="*/ 29 h 42"/>
                  <a:gd name="T10" fmla="*/ 79 w 100"/>
                  <a:gd name="T11" fmla="*/ 34 h 42"/>
                  <a:gd name="T12" fmla="*/ 72 w 100"/>
                  <a:gd name="T13" fmla="*/ 37 h 42"/>
                  <a:gd name="T14" fmla="*/ 65 w 100"/>
                  <a:gd name="T15" fmla="*/ 39 h 42"/>
                  <a:gd name="T16" fmla="*/ 57 w 100"/>
                  <a:gd name="T17" fmla="*/ 41 h 42"/>
                  <a:gd name="T18" fmla="*/ 49 w 100"/>
                  <a:gd name="T19" fmla="*/ 42 h 42"/>
                  <a:gd name="T20" fmla="*/ 40 w 100"/>
                  <a:gd name="T21" fmla="*/ 42 h 42"/>
                  <a:gd name="T22" fmla="*/ 27 w 100"/>
                  <a:gd name="T23" fmla="*/ 41 h 42"/>
                  <a:gd name="T24" fmla="*/ 12 w 100"/>
                  <a:gd name="T25" fmla="*/ 39 h 42"/>
                  <a:gd name="T26" fmla="*/ 1 w 100"/>
                  <a:gd name="T27" fmla="*/ 37 h 42"/>
                  <a:gd name="T28" fmla="*/ 0 w 100"/>
                  <a:gd name="T29" fmla="*/ 36 h 42"/>
                  <a:gd name="T30" fmla="*/ 6 w 100"/>
                  <a:gd name="T31" fmla="*/ 36 h 42"/>
                  <a:gd name="T32" fmla="*/ 12 w 100"/>
                  <a:gd name="T33" fmla="*/ 35 h 42"/>
                  <a:gd name="T34" fmla="*/ 18 w 100"/>
                  <a:gd name="T35" fmla="*/ 33 h 42"/>
                  <a:gd name="T36" fmla="*/ 23 w 100"/>
                  <a:gd name="T37" fmla="*/ 30 h 42"/>
                  <a:gd name="T38" fmla="*/ 33 w 100"/>
                  <a:gd name="T39" fmla="*/ 25 h 42"/>
                  <a:gd name="T40" fmla="*/ 44 w 100"/>
                  <a:gd name="T41" fmla="*/ 18 h 42"/>
                  <a:gd name="T42" fmla="*/ 55 w 100"/>
                  <a:gd name="T43" fmla="*/ 11 h 42"/>
                  <a:gd name="T44" fmla="*/ 66 w 100"/>
                  <a:gd name="T45" fmla="*/ 5 h 42"/>
                  <a:gd name="T46" fmla="*/ 72 w 100"/>
                  <a:gd name="T47" fmla="*/ 3 h 42"/>
                  <a:gd name="T48" fmla="*/ 79 w 100"/>
                  <a:gd name="T49" fmla="*/ 1 h 42"/>
                  <a:gd name="T50" fmla="*/ 86 w 100"/>
                  <a:gd name="T51" fmla="*/ 0 h 42"/>
                  <a:gd name="T52" fmla="*/ 93 w 100"/>
                  <a:gd name="T5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39" name="Freeform 490"/>
              <p:cNvSpPr>
                <a:spLocks/>
              </p:cNvSpPr>
              <p:nvPr>
                <p:custDataLst>
                  <p:tags r:id="rId323"/>
                </p:custDataLst>
              </p:nvPr>
            </p:nvSpPr>
            <p:spPr bwMode="auto">
              <a:xfrm>
                <a:off x="7448216" y="1309141"/>
                <a:ext cx="25269" cy="75633"/>
              </a:xfrm>
              <a:custGeom>
                <a:avLst/>
                <a:gdLst>
                  <a:gd name="T0" fmla="*/ 40 w 40"/>
                  <a:gd name="T1" fmla="*/ 5 h 5"/>
                  <a:gd name="T2" fmla="*/ 0 w 40"/>
                  <a:gd name="T3" fmla="*/ 5 h 5"/>
                  <a:gd name="T4" fmla="*/ 5 w 40"/>
                  <a:gd name="T5" fmla="*/ 3 h 5"/>
                  <a:gd name="T6" fmla="*/ 9 w 40"/>
                  <a:gd name="T7" fmla="*/ 1 h 5"/>
                  <a:gd name="T8" fmla="*/ 15 w 40"/>
                  <a:gd name="T9" fmla="*/ 0 h 5"/>
                  <a:gd name="T10" fmla="*/ 20 w 40"/>
                  <a:gd name="T11" fmla="*/ 0 h 5"/>
                  <a:gd name="T12" fmla="*/ 25 w 40"/>
                  <a:gd name="T13" fmla="*/ 0 h 5"/>
                  <a:gd name="T14" fmla="*/ 30 w 40"/>
                  <a:gd name="T15" fmla="*/ 1 h 5"/>
                  <a:gd name="T16" fmla="*/ 35 w 40"/>
                  <a:gd name="T17" fmla="*/ 3 h 5"/>
                  <a:gd name="T18" fmla="*/ 40 w 40"/>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40" name="Freeform 491"/>
              <p:cNvSpPr>
                <a:spLocks/>
              </p:cNvSpPr>
              <p:nvPr>
                <p:custDataLst>
                  <p:tags r:id="rId324"/>
                </p:custDataLst>
              </p:nvPr>
            </p:nvSpPr>
            <p:spPr bwMode="auto">
              <a:xfrm>
                <a:off x="7483593" y="1255994"/>
                <a:ext cx="22742" cy="77676"/>
              </a:xfrm>
              <a:custGeom>
                <a:avLst/>
                <a:gdLst>
                  <a:gd name="T0" fmla="*/ 0 w 33"/>
                  <a:gd name="T1" fmla="*/ 19 h 31"/>
                  <a:gd name="T2" fmla="*/ 20 w 33"/>
                  <a:gd name="T3" fmla="*/ 0 h 31"/>
                  <a:gd name="T4" fmla="*/ 20 w 33"/>
                  <a:gd name="T5" fmla="*/ 4 h 31"/>
                  <a:gd name="T6" fmla="*/ 22 w 33"/>
                  <a:gd name="T7" fmla="*/ 10 h 31"/>
                  <a:gd name="T8" fmla="*/ 25 w 33"/>
                  <a:gd name="T9" fmla="*/ 14 h 31"/>
                  <a:gd name="T10" fmla="*/ 27 w 33"/>
                  <a:gd name="T11" fmla="*/ 18 h 31"/>
                  <a:gd name="T12" fmla="*/ 31 w 33"/>
                  <a:gd name="T13" fmla="*/ 26 h 31"/>
                  <a:gd name="T14" fmla="*/ 33 w 33"/>
                  <a:gd name="T15" fmla="*/ 31 h 31"/>
                  <a:gd name="T16" fmla="*/ 0 w 33"/>
                  <a:gd name="T17" fmla="*/ 31 h 31"/>
                  <a:gd name="T18" fmla="*/ 0 w 33"/>
                  <a:gd name="T19" fmla="*/ 25 h 31"/>
                  <a:gd name="T20" fmla="*/ 0 w 33"/>
                  <a:gd name="T21"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41" name="Freeform 492"/>
              <p:cNvSpPr>
                <a:spLocks/>
              </p:cNvSpPr>
              <p:nvPr>
                <p:custDataLst>
                  <p:tags r:id="rId325"/>
                </p:custDataLst>
              </p:nvPr>
            </p:nvSpPr>
            <p:spPr bwMode="auto">
              <a:xfrm>
                <a:off x="7713543" y="1405215"/>
                <a:ext cx="27797" cy="73588"/>
              </a:xfrm>
              <a:custGeom>
                <a:avLst/>
                <a:gdLst>
                  <a:gd name="T0" fmla="*/ 41 w 41"/>
                  <a:gd name="T1" fmla="*/ 0 h 43"/>
                  <a:gd name="T2" fmla="*/ 41 w 41"/>
                  <a:gd name="T3" fmla="*/ 43 h 43"/>
                  <a:gd name="T4" fmla="*/ 31 w 41"/>
                  <a:gd name="T5" fmla="*/ 42 h 43"/>
                  <a:gd name="T6" fmla="*/ 24 w 41"/>
                  <a:gd name="T7" fmla="*/ 40 h 43"/>
                  <a:gd name="T8" fmla="*/ 18 w 41"/>
                  <a:gd name="T9" fmla="*/ 37 h 43"/>
                  <a:gd name="T10" fmla="*/ 13 w 41"/>
                  <a:gd name="T11" fmla="*/ 33 h 43"/>
                  <a:gd name="T12" fmla="*/ 5 w 41"/>
                  <a:gd name="T13" fmla="*/ 25 h 43"/>
                  <a:gd name="T14" fmla="*/ 0 w 41"/>
                  <a:gd name="T15" fmla="*/ 19 h 43"/>
                  <a:gd name="T16" fmla="*/ 12 w 41"/>
                  <a:gd name="T17" fmla="*/ 13 h 43"/>
                  <a:gd name="T18" fmla="*/ 25 w 41"/>
                  <a:gd name="T19" fmla="*/ 7 h 43"/>
                  <a:gd name="T20" fmla="*/ 36 w 41"/>
                  <a:gd name="T21" fmla="*/ 2 h 43"/>
                  <a:gd name="T22" fmla="*/ 41 w 41"/>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42" name="Freeform 493"/>
              <p:cNvSpPr>
                <a:spLocks/>
              </p:cNvSpPr>
              <p:nvPr>
                <p:custDataLst>
                  <p:tags r:id="rId326"/>
                </p:custDataLst>
              </p:nvPr>
            </p:nvSpPr>
            <p:spPr bwMode="auto">
              <a:xfrm>
                <a:off x="7799459" y="1255994"/>
                <a:ext cx="149090" cy="77676"/>
              </a:xfrm>
              <a:custGeom>
                <a:avLst/>
                <a:gdLst>
                  <a:gd name="T0" fmla="*/ 61 w 213"/>
                  <a:gd name="T1" fmla="*/ 0 h 62"/>
                  <a:gd name="T2" fmla="*/ 83 w 213"/>
                  <a:gd name="T3" fmla="*/ 0 h 62"/>
                  <a:gd name="T4" fmla="*/ 105 w 213"/>
                  <a:gd name="T5" fmla="*/ 1 h 62"/>
                  <a:gd name="T6" fmla="*/ 127 w 213"/>
                  <a:gd name="T7" fmla="*/ 3 h 62"/>
                  <a:gd name="T8" fmla="*/ 146 w 213"/>
                  <a:gd name="T9" fmla="*/ 7 h 62"/>
                  <a:gd name="T10" fmla="*/ 166 w 213"/>
                  <a:gd name="T11" fmla="*/ 11 h 62"/>
                  <a:gd name="T12" fmla="*/ 184 w 213"/>
                  <a:gd name="T13" fmla="*/ 16 h 62"/>
                  <a:gd name="T14" fmla="*/ 191 w 213"/>
                  <a:gd name="T15" fmla="*/ 19 h 62"/>
                  <a:gd name="T16" fmla="*/ 199 w 213"/>
                  <a:gd name="T17" fmla="*/ 23 h 62"/>
                  <a:gd name="T18" fmla="*/ 207 w 213"/>
                  <a:gd name="T19" fmla="*/ 27 h 62"/>
                  <a:gd name="T20" fmla="*/ 213 w 213"/>
                  <a:gd name="T21" fmla="*/ 31 h 62"/>
                  <a:gd name="T22" fmla="*/ 211 w 213"/>
                  <a:gd name="T23" fmla="*/ 35 h 62"/>
                  <a:gd name="T24" fmla="*/ 207 w 213"/>
                  <a:gd name="T25" fmla="*/ 38 h 62"/>
                  <a:gd name="T26" fmla="*/ 201 w 213"/>
                  <a:gd name="T27" fmla="*/ 41 h 62"/>
                  <a:gd name="T28" fmla="*/ 195 w 213"/>
                  <a:gd name="T29" fmla="*/ 44 h 62"/>
                  <a:gd name="T30" fmla="*/ 177 w 213"/>
                  <a:gd name="T31" fmla="*/ 49 h 62"/>
                  <a:gd name="T32" fmla="*/ 156 w 213"/>
                  <a:gd name="T33" fmla="*/ 53 h 62"/>
                  <a:gd name="T34" fmla="*/ 135 w 213"/>
                  <a:gd name="T35" fmla="*/ 57 h 62"/>
                  <a:gd name="T36" fmla="*/ 114 w 213"/>
                  <a:gd name="T37" fmla="*/ 59 h 62"/>
                  <a:gd name="T38" fmla="*/ 95 w 213"/>
                  <a:gd name="T39" fmla="*/ 62 h 62"/>
                  <a:gd name="T40" fmla="*/ 80 w 213"/>
                  <a:gd name="T41" fmla="*/ 62 h 62"/>
                  <a:gd name="T42" fmla="*/ 62 w 213"/>
                  <a:gd name="T43" fmla="*/ 62 h 62"/>
                  <a:gd name="T44" fmla="*/ 43 w 213"/>
                  <a:gd name="T45" fmla="*/ 59 h 62"/>
                  <a:gd name="T46" fmla="*/ 33 w 213"/>
                  <a:gd name="T47" fmla="*/ 59 h 62"/>
                  <a:gd name="T48" fmla="*/ 23 w 213"/>
                  <a:gd name="T49" fmla="*/ 59 h 62"/>
                  <a:gd name="T50" fmla="*/ 12 w 213"/>
                  <a:gd name="T51" fmla="*/ 60 h 62"/>
                  <a:gd name="T52" fmla="*/ 0 w 213"/>
                  <a:gd name="T53" fmla="*/ 62 h 62"/>
                  <a:gd name="T54" fmla="*/ 6 w 213"/>
                  <a:gd name="T55" fmla="*/ 50 h 62"/>
                  <a:gd name="T56" fmla="*/ 11 w 213"/>
                  <a:gd name="T57" fmla="*/ 39 h 62"/>
                  <a:gd name="T58" fmla="*/ 17 w 213"/>
                  <a:gd name="T59" fmla="*/ 29 h 62"/>
                  <a:gd name="T60" fmla="*/ 23 w 213"/>
                  <a:gd name="T61" fmla="*/ 20 h 62"/>
                  <a:gd name="T62" fmla="*/ 27 w 213"/>
                  <a:gd name="T63" fmla="*/ 16 h 62"/>
                  <a:gd name="T64" fmla="*/ 30 w 213"/>
                  <a:gd name="T65" fmla="*/ 12 h 62"/>
                  <a:gd name="T66" fmla="*/ 34 w 213"/>
                  <a:gd name="T67" fmla="*/ 9 h 62"/>
                  <a:gd name="T68" fmla="*/ 39 w 213"/>
                  <a:gd name="T69" fmla="*/ 6 h 62"/>
                  <a:gd name="T70" fmla="*/ 43 w 213"/>
                  <a:gd name="T71" fmla="*/ 3 h 62"/>
                  <a:gd name="T72" fmla="*/ 49 w 213"/>
                  <a:gd name="T73" fmla="*/ 1 h 62"/>
                  <a:gd name="T74" fmla="*/ 54 w 213"/>
                  <a:gd name="T75" fmla="*/ 0 h 62"/>
                  <a:gd name="T76" fmla="*/ 61 w 213"/>
                  <a:gd name="T7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43" name="Freeform 494"/>
              <p:cNvSpPr>
                <a:spLocks/>
              </p:cNvSpPr>
              <p:nvPr>
                <p:custDataLst>
                  <p:tags r:id="rId327"/>
                </p:custDataLst>
              </p:nvPr>
            </p:nvSpPr>
            <p:spPr bwMode="auto">
              <a:xfrm>
                <a:off x="7895483" y="1288700"/>
                <a:ext cx="164252" cy="77676"/>
              </a:xfrm>
              <a:custGeom>
                <a:avLst/>
                <a:gdLst>
                  <a:gd name="T0" fmla="*/ 41 w 239"/>
                  <a:gd name="T1" fmla="*/ 0 h 56"/>
                  <a:gd name="T2" fmla="*/ 30 w 239"/>
                  <a:gd name="T3" fmla="*/ 3 h 56"/>
                  <a:gd name="T4" fmla="*/ 23 w 239"/>
                  <a:gd name="T5" fmla="*/ 5 h 56"/>
                  <a:gd name="T6" fmla="*/ 19 w 239"/>
                  <a:gd name="T7" fmla="*/ 7 h 56"/>
                  <a:gd name="T8" fmla="*/ 15 w 239"/>
                  <a:gd name="T9" fmla="*/ 9 h 56"/>
                  <a:gd name="T10" fmla="*/ 13 w 239"/>
                  <a:gd name="T11" fmla="*/ 13 h 56"/>
                  <a:gd name="T12" fmla="*/ 10 w 239"/>
                  <a:gd name="T13" fmla="*/ 15 h 56"/>
                  <a:gd name="T14" fmla="*/ 7 w 239"/>
                  <a:gd name="T15" fmla="*/ 17 h 56"/>
                  <a:gd name="T16" fmla="*/ 0 w 239"/>
                  <a:gd name="T17" fmla="*/ 19 h 56"/>
                  <a:gd name="T18" fmla="*/ 2 w 239"/>
                  <a:gd name="T19" fmla="*/ 24 h 56"/>
                  <a:gd name="T20" fmla="*/ 5 w 239"/>
                  <a:gd name="T21" fmla="*/ 27 h 56"/>
                  <a:gd name="T22" fmla="*/ 7 w 239"/>
                  <a:gd name="T23" fmla="*/ 30 h 56"/>
                  <a:gd name="T24" fmla="*/ 10 w 239"/>
                  <a:gd name="T25" fmla="*/ 33 h 56"/>
                  <a:gd name="T26" fmla="*/ 17 w 239"/>
                  <a:gd name="T27" fmla="*/ 36 h 56"/>
                  <a:gd name="T28" fmla="*/ 24 w 239"/>
                  <a:gd name="T29" fmla="*/ 38 h 56"/>
                  <a:gd name="T30" fmla="*/ 41 w 239"/>
                  <a:gd name="T31" fmla="*/ 38 h 56"/>
                  <a:gd name="T32" fmla="*/ 54 w 239"/>
                  <a:gd name="T33" fmla="*/ 38 h 56"/>
                  <a:gd name="T34" fmla="*/ 153 w 239"/>
                  <a:gd name="T35" fmla="*/ 38 h 56"/>
                  <a:gd name="T36" fmla="*/ 155 w 239"/>
                  <a:gd name="T37" fmla="*/ 41 h 56"/>
                  <a:gd name="T38" fmla="*/ 156 w 239"/>
                  <a:gd name="T39" fmla="*/ 44 h 56"/>
                  <a:gd name="T40" fmla="*/ 159 w 239"/>
                  <a:gd name="T41" fmla="*/ 46 h 56"/>
                  <a:gd name="T42" fmla="*/ 162 w 239"/>
                  <a:gd name="T43" fmla="*/ 48 h 56"/>
                  <a:gd name="T44" fmla="*/ 167 w 239"/>
                  <a:gd name="T45" fmla="*/ 51 h 56"/>
                  <a:gd name="T46" fmla="*/ 174 w 239"/>
                  <a:gd name="T47" fmla="*/ 54 h 56"/>
                  <a:gd name="T48" fmla="*/ 188 w 239"/>
                  <a:gd name="T49" fmla="*/ 56 h 56"/>
                  <a:gd name="T50" fmla="*/ 200 w 239"/>
                  <a:gd name="T51" fmla="*/ 56 h 56"/>
                  <a:gd name="T52" fmla="*/ 204 w 239"/>
                  <a:gd name="T53" fmla="*/ 55 h 56"/>
                  <a:gd name="T54" fmla="*/ 210 w 239"/>
                  <a:gd name="T55" fmla="*/ 54 h 56"/>
                  <a:gd name="T56" fmla="*/ 214 w 239"/>
                  <a:gd name="T57" fmla="*/ 52 h 56"/>
                  <a:gd name="T58" fmla="*/ 220 w 239"/>
                  <a:gd name="T59" fmla="*/ 49 h 56"/>
                  <a:gd name="T60" fmla="*/ 230 w 239"/>
                  <a:gd name="T61" fmla="*/ 43 h 56"/>
                  <a:gd name="T62" fmla="*/ 239 w 239"/>
                  <a:gd name="T63" fmla="*/ 38 h 56"/>
                  <a:gd name="T64" fmla="*/ 232 w 239"/>
                  <a:gd name="T65" fmla="*/ 37 h 56"/>
                  <a:gd name="T66" fmla="*/ 225 w 239"/>
                  <a:gd name="T67" fmla="*/ 36 h 56"/>
                  <a:gd name="T68" fmla="*/ 219 w 239"/>
                  <a:gd name="T69" fmla="*/ 34 h 56"/>
                  <a:gd name="T70" fmla="*/ 213 w 239"/>
                  <a:gd name="T71" fmla="*/ 32 h 56"/>
                  <a:gd name="T72" fmla="*/ 201 w 239"/>
                  <a:gd name="T73" fmla="*/ 26 h 56"/>
                  <a:gd name="T74" fmla="*/ 190 w 239"/>
                  <a:gd name="T75" fmla="*/ 19 h 56"/>
                  <a:gd name="T76" fmla="*/ 178 w 239"/>
                  <a:gd name="T77" fmla="*/ 13 h 56"/>
                  <a:gd name="T78" fmla="*/ 167 w 239"/>
                  <a:gd name="T79" fmla="*/ 6 h 56"/>
                  <a:gd name="T80" fmla="*/ 160 w 239"/>
                  <a:gd name="T81" fmla="*/ 4 h 56"/>
                  <a:gd name="T82" fmla="*/ 154 w 239"/>
                  <a:gd name="T83" fmla="*/ 2 h 56"/>
                  <a:gd name="T84" fmla="*/ 147 w 239"/>
                  <a:gd name="T85" fmla="*/ 1 h 56"/>
                  <a:gd name="T86" fmla="*/ 140 w 239"/>
                  <a:gd name="T87" fmla="*/ 0 h 56"/>
                  <a:gd name="T88" fmla="*/ 134 w 239"/>
                  <a:gd name="T89" fmla="*/ 1 h 56"/>
                  <a:gd name="T90" fmla="*/ 127 w 239"/>
                  <a:gd name="T91" fmla="*/ 4 h 56"/>
                  <a:gd name="T92" fmla="*/ 124 w 239"/>
                  <a:gd name="T93" fmla="*/ 6 h 56"/>
                  <a:gd name="T94" fmla="*/ 122 w 239"/>
                  <a:gd name="T95" fmla="*/ 8 h 56"/>
                  <a:gd name="T96" fmla="*/ 121 w 239"/>
                  <a:gd name="T97" fmla="*/ 10 h 56"/>
                  <a:gd name="T98" fmla="*/ 120 w 239"/>
                  <a:gd name="T99" fmla="*/ 13 h 56"/>
                  <a:gd name="T100" fmla="*/ 100 w 239"/>
                  <a:gd name="T101" fmla="*/ 8 h 56"/>
                  <a:gd name="T102" fmla="*/ 80 w 239"/>
                  <a:gd name="T103" fmla="*/ 4 h 56"/>
                  <a:gd name="T104" fmla="*/ 61 w 239"/>
                  <a:gd name="T105" fmla="*/ 1 h 56"/>
                  <a:gd name="T106" fmla="*/ 41 w 239"/>
                  <a:gd name="T10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44" name="Freeform 495"/>
              <p:cNvSpPr>
                <a:spLocks/>
              </p:cNvSpPr>
              <p:nvPr>
                <p:custDataLst>
                  <p:tags r:id="rId328"/>
                </p:custDataLst>
              </p:nvPr>
            </p:nvSpPr>
            <p:spPr bwMode="auto">
              <a:xfrm>
                <a:off x="8082476" y="1307098"/>
                <a:ext cx="131401" cy="73588"/>
              </a:xfrm>
              <a:custGeom>
                <a:avLst/>
                <a:gdLst>
                  <a:gd name="T0" fmla="*/ 14 w 187"/>
                  <a:gd name="T1" fmla="*/ 19 h 80"/>
                  <a:gd name="T2" fmla="*/ 41 w 187"/>
                  <a:gd name="T3" fmla="*/ 0 h 80"/>
                  <a:gd name="T4" fmla="*/ 44 w 187"/>
                  <a:gd name="T5" fmla="*/ 3 h 80"/>
                  <a:gd name="T6" fmla="*/ 50 w 187"/>
                  <a:gd name="T7" fmla="*/ 6 h 80"/>
                  <a:gd name="T8" fmla="*/ 58 w 187"/>
                  <a:gd name="T9" fmla="*/ 9 h 80"/>
                  <a:gd name="T10" fmla="*/ 67 w 187"/>
                  <a:gd name="T11" fmla="*/ 12 h 80"/>
                  <a:gd name="T12" fmla="*/ 89 w 187"/>
                  <a:gd name="T13" fmla="*/ 19 h 80"/>
                  <a:gd name="T14" fmla="*/ 114 w 187"/>
                  <a:gd name="T15" fmla="*/ 26 h 80"/>
                  <a:gd name="T16" fmla="*/ 139 w 187"/>
                  <a:gd name="T17" fmla="*/ 33 h 80"/>
                  <a:gd name="T18" fmla="*/ 161 w 187"/>
                  <a:gd name="T19" fmla="*/ 38 h 80"/>
                  <a:gd name="T20" fmla="*/ 177 w 187"/>
                  <a:gd name="T21" fmla="*/ 42 h 80"/>
                  <a:gd name="T22" fmla="*/ 187 w 187"/>
                  <a:gd name="T23" fmla="*/ 43 h 80"/>
                  <a:gd name="T24" fmla="*/ 187 w 187"/>
                  <a:gd name="T25" fmla="*/ 56 h 80"/>
                  <a:gd name="T26" fmla="*/ 187 w 187"/>
                  <a:gd name="T27" fmla="*/ 68 h 80"/>
                  <a:gd name="T28" fmla="*/ 170 w 187"/>
                  <a:gd name="T29" fmla="*/ 70 h 80"/>
                  <a:gd name="T30" fmla="*/ 151 w 187"/>
                  <a:gd name="T31" fmla="*/ 71 h 80"/>
                  <a:gd name="T32" fmla="*/ 133 w 187"/>
                  <a:gd name="T33" fmla="*/ 71 h 80"/>
                  <a:gd name="T34" fmla="*/ 116 w 187"/>
                  <a:gd name="T35" fmla="*/ 70 h 80"/>
                  <a:gd name="T36" fmla="*/ 85 w 187"/>
                  <a:gd name="T37" fmla="*/ 69 h 80"/>
                  <a:gd name="T38" fmla="*/ 61 w 187"/>
                  <a:gd name="T39" fmla="*/ 68 h 80"/>
                  <a:gd name="T40" fmla="*/ 55 w 187"/>
                  <a:gd name="T41" fmla="*/ 69 h 80"/>
                  <a:gd name="T42" fmla="*/ 51 w 187"/>
                  <a:gd name="T43" fmla="*/ 70 h 80"/>
                  <a:gd name="T44" fmla="*/ 45 w 187"/>
                  <a:gd name="T45" fmla="*/ 72 h 80"/>
                  <a:gd name="T46" fmla="*/ 41 w 187"/>
                  <a:gd name="T47" fmla="*/ 74 h 80"/>
                  <a:gd name="T48" fmla="*/ 33 w 187"/>
                  <a:gd name="T49" fmla="*/ 78 h 80"/>
                  <a:gd name="T50" fmla="*/ 28 w 187"/>
                  <a:gd name="T51" fmla="*/ 80 h 80"/>
                  <a:gd name="T52" fmla="*/ 22 w 187"/>
                  <a:gd name="T53" fmla="*/ 79 h 80"/>
                  <a:gd name="T54" fmla="*/ 18 w 187"/>
                  <a:gd name="T55" fmla="*/ 76 h 80"/>
                  <a:gd name="T56" fmla="*/ 14 w 187"/>
                  <a:gd name="T57" fmla="*/ 72 h 80"/>
                  <a:gd name="T58" fmla="*/ 9 w 187"/>
                  <a:gd name="T59" fmla="*/ 67 h 80"/>
                  <a:gd name="T60" fmla="*/ 6 w 187"/>
                  <a:gd name="T61" fmla="*/ 62 h 80"/>
                  <a:gd name="T62" fmla="*/ 3 w 187"/>
                  <a:gd name="T63" fmla="*/ 57 h 80"/>
                  <a:gd name="T64" fmla="*/ 2 w 187"/>
                  <a:gd name="T65" fmla="*/ 53 h 80"/>
                  <a:gd name="T66" fmla="*/ 0 w 187"/>
                  <a:gd name="T67" fmla="*/ 50 h 80"/>
                  <a:gd name="T68" fmla="*/ 2 w 187"/>
                  <a:gd name="T69" fmla="*/ 44 h 80"/>
                  <a:gd name="T70" fmla="*/ 3 w 187"/>
                  <a:gd name="T71" fmla="*/ 40 h 80"/>
                  <a:gd name="T72" fmla="*/ 5 w 187"/>
                  <a:gd name="T73" fmla="*/ 36 h 80"/>
                  <a:gd name="T74" fmla="*/ 7 w 187"/>
                  <a:gd name="T75" fmla="*/ 31 h 80"/>
                  <a:gd name="T76" fmla="*/ 13 w 187"/>
                  <a:gd name="T77" fmla="*/ 24 h 80"/>
                  <a:gd name="T78" fmla="*/ 14 w 187"/>
                  <a:gd name="T79" fmla="*/ 1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45" name="Freeform 496"/>
              <p:cNvSpPr>
                <a:spLocks/>
              </p:cNvSpPr>
              <p:nvPr>
                <p:custDataLst>
                  <p:tags r:id="rId329"/>
                </p:custDataLst>
              </p:nvPr>
            </p:nvSpPr>
            <p:spPr bwMode="auto">
              <a:xfrm>
                <a:off x="8921419" y="1468582"/>
                <a:ext cx="126347" cy="75633"/>
              </a:xfrm>
              <a:custGeom>
                <a:avLst/>
                <a:gdLst>
                  <a:gd name="T0" fmla="*/ 50 w 183"/>
                  <a:gd name="T1" fmla="*/ 0 h 73"/>
                  <a:gd name="T2" fmla="*/ 63 w 183"/>
                  <a:gd name="T3" fmla="*/ 0 h 73"/>
                  <a:gd name="T4" fmla="*/ 75 w 183"/>
                  <a:gd name="T5" fmla="*/ 1 h 73"/>
                  <a:gd name="T6" fmla="*/ 86 w 183"/>
                  <a:gd name="T7" fmla="*/ 4 h 73"/>
                  <a:gd name="T8" fmla="*/ 97 w 183"/>
                  <a:gd name="T9" fmla="*/ 7 h 73"/>
                  <a:gd name="T10" fmla="*/ 106 w 183"/>
                  <a:gd name="T11" fmla="*/ 10 h 73"/>
                  <a:gd name="T12" fmla="*/ 116 w 183"/>
                  <a:gd name="T13" fmla="*/ 15 h 73"/>
                  <a:gd name="T14" fmla="*/ 124 w 183"/>
                  <a:gd name="T15" fmla="*/ 19 h 73"/>
                  <a:gd name="T16" fmla="*/ 131 w 183"/>
                  <a:gd name="T17" fmla="*/ 25 h 73"/>
                  <a:gd name="T18" fmla="*/ 159 w 183"/>
                  <a:gd name="T19" fmla="*/ 49 h 73"/>
                  <a:gd name="T20" fmla="*/ 183 w 183"/>
                  <a:gd name="T21" fmla="*/ 73 h 73"/>
                  <a:gd name="T22" fmla="*/ 137 w 183"/>
                  <a:gd name="T23" fmla="*/ 73 h 73"/>
                  <a:gd name="T24" fmla="*/ 128 w 183"/>
                  <a:gd name="T25" fmla="*/ 72 h 73"/>
                  <a:gd name="T26" fmla="*/ 117 w 183"/>
                  <a:gd name="T27" fmla="*/ 70 h 73"/>
                  <a:gd name="T28" fmla="*/ 104 w 183"/>
                  <a:gd name="T29" fmla="*/ 66 h 73"/>
                  <a:gd name="T30" fmla="*/ 90 w 183"/>
                  <a:gd name="T31" fmla="*/ 62 h 73"/>
                  <a:gd name="T32" fmla="*/ 73 w 183"/>
                  <a:gd name="T33" fmla="*/ 56 h 73"/>
                  <a:gd name="T34" fmla="*/ 58 w 183"/>
                  <a:gd name="T35" fmla="*/ 50 h 73"/>
                  <a:gd name="T36" fmla="*/ 42 w 183"/>
                  <a:gd name="T37" fmla="*/ 44 h 73"/>
                  <a:gd name="T38" fmla="*/ 28 w 183"/>
                  <a:gd name="T39" fmla="*/ 37 h 73"/>
                  <a:gd name="T40" fmla="*/ 16 w 183"/>
                  <a:gd name="T41" fmla="*/ 30 h 73"/>
                  <a:gd name="T42" fmla="*/ 7 w 183"/>
                  <a:gd name="T43" fmla="*/ 23 h 73"/>
                  <a:gd name="T44" fmla="*/ 4 w 183"/>
                  <a:gd name="T45" fmla="*/ 19 h 73"/>
                  <a:gd name="T46" fmla="*/ 2 w 183"/>
                  <a:gd name="T47" fmla="*/ 16 h 73"/>
                  <a:gd name="T48" fmla="*/ 1 w 183"/>
                  <a:gd name="T49" fmla="*/ 14 h 73"/>
                  <a:gd name="T50" fmla="*/ 0 w 183"/>
                  <a:gd name="T51" fmla="*/ 11 h 73"/>
                  <a:gd name="T52" fmla="*/ 1 w 183"/>
                  <a:gd name="T53" fmla="*/ 8 h 73"/>
                  <a:gd name="T54" fmla="*/ 3 w 183"/>
                  <a:gd name="T55" fmla="*/ 6 h 73"/>
                  <a:gd name="T56" fmla="*/ 7 w 183"/>
                  <a:gd name="T57" fmla="*/ 4 h 73"/>
                  <a:gd name="T58" fmla="*/ 13 w 183"/>
                  <a:gd name="T59" fmla="*/ 3 h 73"/>
                  <a:gd name="T60" fmla="*/ 19 w 183"/>
                  <a:gd name="T61" fmla="*/ 1 h 73"/>
                  <a:gd name="T62" fmla="*/ 28 w 183"/>
                  <a:gd name="T63" fmla="*/ 0 h 73"/>
                  <a:gd name="T64" fmla="*/ 38 w 183"/>
                  <a:gd name="T65" fmla="*/ 0 h 73"/>
                  <a:gd name="T66" fmla="*/ 50 w 183"/>
                  <a:gd name="T6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46" name="Freeform 497"/>
              <p:cNvSpPr>
                <a:spLocks/>
              </p:cNvSpPr>
              <p:nvPr>
                <p:custDataLst>
                  <p:tags r:id="rId330"/>
                </p:custDataLst>
              </p:nvPr>
            </p:nvSpPr>
            <p:spPr bwMode="auto">
              <a:xfrm>
                <a:off x="9027551" y="1491068"/>
                <a:ext cx="53066" cy="73588"/>
              </a:xfrm>
              <a:custGeom>
                <a:avLst/>
                <a:gdLst>
                  <a:gd name="T0" fmla="*/ 0 w 79"/>
                  <a:gd name="T1" fmla="*/ 6 h 42"/>
                  <a:gd name="T2" fmla="*/ 23 w 79"/>
                  <a:gd name="T3" fmla="*/ 2 h 42"/>
                  <a:gd name="T4" fmla="*/ 41 w 79"/>
                  <a:gd name="T5" fmla="*/ 1 h 42"/>
                  <a:gd name="T6" fmla="*/ 60 w 79"/>
                  <a:gd name="T7" fmla="*/ 0 h 42"/>
                  <a:gd name="T8" fmla="*/ 79 w 79"/>
                  <a:gd name="T9" fmla="*/ 0 h 42"/>
                  <a:gd name="T10" fmla="*/ 79 w 79"/>
                  <a:gd name="T11" fmla="*/ 9 h 42"/>
                  <a:gd name="T12" fmla="*/ 79 w 79"/>
                  <a:gd name="T13" fmla="*/ 18 h 42"/>
                  <a:gd name="T14" fmla="*/ 79 w 79"/>
                  <a:gd name="T15" fmla="*/ 22 h 42"/>
                  <a:gd name="T16" fmla="*/ 75 w 79"/>
                  <a:gd name="T17" fmla="*/ 27 h 42"/>
                  <a:gd name="T18" fmla="*/ 72 w 79"/>
                  <a:gd name="T19" fmla="*/ 31 h 42"/>
                  <a:gd name="T20" fmla="*/ 68 w 79"/>
                  <a:gd name="T21" fmla="*/ 35 h 42"/>
                  <a:gd name="T22" fmla="*/ 62 w 79"/>
                  <a:gd name="T23" fmla="*/ 38 h 42"/>
                  <a:gd name="T24" fmla="*/ 57 w 79"/>
                  <a:gd name="T25" fmla="*/ 40 h 42"/>
                  <a:gd name="T26" fmla="*/ 51 w 79"/>
                  <a:gd name="T27" fmla="*/ 42 h 42"/>
                  <a:gd name="T28" fmla="*/ 46 w 79"/>
                  <a:gd name="T29" fmla="*/ 42 h 42"/>
                  <a:gd name="T30" fmla="*/ 40 w 79"/>
                  <a:gd name="T31" fmla="*/ 42 h 42"/>
                  <a:gd name="T32" fmla="*/ 35 w 79"/>
                  <a:gd name="T33" fmla="*/ 41 h 42"/>
                  <a:gd name="T34" fmla="*/ 29 w 79"/>
                  <a:gd name="T35" fmla="*/ 39 h 42"/>
                  <a:gd name="T36" fmla="*/ 25 w 79"/>
                  <a:gd name="T37" fmla="*/ 37 h 42"/>
                  <a:gd name="T38" fmla="*/ 16 w 79"/>
                  <a:gd name="T39" fmla="*/ 32 h 42"/>
                  <a:gd name="T40" fmla="*/ 11 w 79"/>
                  <a:gd name="T41" fmla="*/ 26 h 42"/>
                  <a:gd name="T42" fmla="*/ 5 w 79"/>
                  <a:gd name="T43" fmla="*/ 20 h 42"/>
                  <a:gd name="T44" fmla="*/ 2 w 79"/>
                  <a:gd name="T45" fmla="*/ 14 h 42"/>
                  <a:gd name="T46" fmla="*/ 0 w 79"/>
                  <a:gd name="T47" fmla="*/ 9 h 42"/>
                  <a:gd name="T48" fmla="*/ 0 w 79"/>
                  <a:gd name="T49"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47" name="Freeform 498"/>
              <p:cNvSpPr>
                <a:spLocks/>
              </p:cNvSpPr>
              <p:nvPr>
                <p:custDataLst>
                  <p:tags r:id="rId331"/>
                </p:custDataLst>
              </p:nvPr>
            </p:nvSpPr>
            <p:spPr bwMode="auto">
              <a:xfrm>
                <a:off x="9075563" y="1505376"/>
                <a:ext cx="83388" cy="75633"/>
              </a:xfrm>
              <a:custGeom>
                <a:avLst/>
                <a:gdLst>
                  <a:gd name="T0" fmla="*/ 113 w 113"/>
                  <a:gd name="T1" fmla="*/ 39 h 52"/>
                  <a:gd name="T2" fmla="*/ 112 w 113"/>
                  <a:gd name="T3" fmla="*/ 42 h 52"/>
                  <a:gd name="T4" fmla="*/ 109 w 113"/>
                  <a:gd name="T5" fmla="*/ 45 h 52"/>
                  <a:gd name="T6" fmla="*/ 106 w 113"/>
                  <a:gd name="T7" fmla="*/ 47 h 52"/>
                  <a:gd name="T8" fmla="*/ 103 w 113"/>
                  <a:gd name="T9" fmla="*/ 49 h 52"/>
                  <a:gd name="T10" fmla="*/ 94 w 113"/>
                  <a:gd name="T11" fmla="*/ 51 h 52"/>
                  <a:gd name="T12" fmla="*/ 85 w 113"/>
                  <a:gd name="T13" fmla="*/ 52 h 52"/>
                  <a:gd name="T14" fmla="*/ 66 w 113"/>
                  <a:gd name="T15" fmla="*/ 52 h 52"/>
                  <a:gd name="T16" fmla="*/ 53 w 113"/>
                  <a:gd name="T17" fmla="*/ 51 h 52"/>
                  <a:gd name="T18" fmla="*/ 47 w 113"/>
                  <a:gd name="T19" fmla="*/ 51 h 52"/>
                  <a:gd name="T20" fmla="*/ 39 w 113"/>
                  <a:gd name="T21" fmla="*/ 48 h 52"/>
                  <a:gd name="T22" fmla="*/ 30 w 113"/>
                  <a:gd name="T23" fmla="*/ 45 h 52"/>
                  <a:gd name="T24" fmla="*/ 21 w 113"/>
                  <a:gd name="T25" fmla="*/ 41 h 52"/>
                  <a:gd name="T26" fmla="*/ 13 w 113"/>
                  <a:gd name="T27" fmla="*/ 36 h 52"/>
                  <a:gd name="T28" fmla="*/ 6 w 113"/>
                  <a:gd name="T29" fmla="*/ 31 h 52"/>
                  <a:gd name="T30" fmla="*/ 4 w 113"/>
                  <a:gd name="T31" fmla="*/ 28 h 52"/>
                  <a:gd name="T32" fmla="*/ 2 w 113"/>
                  <a:gd name="T33" fmla="*/ 25 h 52"/>
                  <a:gd name="T34" fmla="*/ 1 w 113"/>
                  <a:gd name="T35" fmla="*/ 22 h 52"/>
                  <a:gd name="T36" fmla="*/ 0 w 113"/>
                  <a:gd name="T37" fmla="*/ 20 h 52"/>
                  <a:gd name="T38" fmla="*/ 1 w 113"/>
                  <a:gd name="T39" fmla="*/ 15 h 52"/>
                  <a:gd name="T40" fmla="*/ 1 w 113"/>
                  <a:gd name="T41" fmla="*/ 11 h 52"/>
                  <a:gd name="T42" fmla="*/ 3 w 113"/>
                  <a:gd name="T43" fmla="*/ 8 h 52"/>
                  <a:gd name="T44" fmla="*/ 5 w 113"/>
                  <a:gd name="T45" fmla="*/ 5 h 52"/>
                  <a:gd name="T46" fmla="*/ 7 w 113"/>
                  <a:gd name="T47" fmla="*/ 3 h 52"/>
                  <a:gd name="T48" fmla="*/ 10 w 113"/>
                  <a:gd name="T49" fmla="*/ 2 h 52"/>
                  <a:gd name="T50" fmla="*/ 14 w 113"/>
                  <a:gd name="T51" fmla="*/ 1 h 52"/>
                  <a:gd name="T52" fmla="*/ 17 w 113"/>
                  <a:gd name="T53" fmla="*/ 0 h 52"/>
                  <a:gd name="T54" fmla="*/ 26 w 113"/>
                  <a:gd name="T55" fmla="*/ 0 h 52"/>
                  <a:gd name="T56" fmla="*/ 36 w 113"/>
                  <a:gd name="T57" fmla="*/ 2 h 52"/>
                  <a:gd name="T58" fmla="*/ 46 w 113"/>
                  <a:gd name="T59" fmla="*/ 5 h 52"/>
                  <a:gd name="T60" fmla="*/ 57 w 113"/>
                  <a:gd name="T61" fmla="*/ 9 h 52"/>
                  <a:gd name="T62" fmla="*/ 77 w 113"/>
                  <a:gd name="T63" fmla="*/ 18 h 52"/>
                  <a:gd name="T64" fmla="*/ 95 w 113"/>
                  <a:gd name="T65" fmla="*/ 29 h 52"/>
                  <a:gd name="T66" fmla="*/ 108 w 113"/>
                  <a:gd name="T67" fmla="*/ 36 h 52"/>
                  <a:gd name="T68" fmla="*/ 113 w 113"/>
                  <a:gd name="T69" fmla="*/ 3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48" name="Freeform 499"/>
              <p:cNvSpPr>
                <a:spLocks/>
              </p:cNvSpPr>
              <p:nvPr>
                <p:custDataLst>
                  <p:tags r:id="rId332"/>
                </p:custDataLst>
              </p:nvPr>
            </p:nvSpPr>
            <p:spPr bwMode="auto">
              <a:xfrm>
                <a:off x="8711684" y="1470627"/>
                <a:ext cx="98550" cy="75632"/>
              </a:xfrm>
              <a:custGeom>
                <a:avLst/>
                <a:gdLst>
                  <a:gd name="T0" fmla="*/ 0 w 139"/>
                  <a:gd name="T1" fmla="*/ 8 h 40"/>
                  <a:gd name="T2" fmla="*/ 8 w 139"/>
                  <a:gd name="T3" fmla="*/ 9 h 40"/>
                  <a:gd name="T4" fmla="*/ 19 w 139"/>
                  <a:gd name="T5" fmla="*/ 8 h 40"/>
                  <a:gd name="T6" fmla="*/ 30 w 139"/>
                  <a:gd name="T7" fmla="*/ 7 h 40"/>
                  <a:gd name="T8" fmla="*/ 42 w 139"/>
                  <a:gd name="T9" fmla="*/ 5 h 40"/>
                  <a:gd name="T10" fmla="*/ 53 w 139"/>
                  <a:gd name="T11" fmla="*/ 2 h 40"/>
                  <a:gd name="T12" fmla="*/ 64 w 139"/>
                  <a:gd name="T13" fmla="*/ 1 h 40"/>
                  <a:gd name="T14" fmla="*/ 73 w 139"/>
                  <a:gd name="T15" fmla="*/ 0 h 40"/>
                  <a:gd name="T16" fmla="*/ 80 w 139"/>
                  <a:gd name="T17" fmla="*/ 2 h 40"/>
                  <a:gd name="T18" fmla="*/ 139 w 139"/>
                  <a:gd name="T19" fmla="*/ 39 h 40"/>
                  <a:gd name="T20" fmla="*/ 133 w 139"/>
                  <a:gd name="T21" fmla="*/ 40 h 40"/>
                  <a:gd name="T22" fmla="*/ 125 w 139"/>
                  <a:gd name="T23" fmla="*/ 39 h 40"/>
                  <a:gd name="T24" fmla="*/ 116 w 139"/>
                  <a:gd name="T25" fmla="*/ 38 h 40"/>
                  <a:gd name="T26" fmla="*/ 106 w 139"/>
                  <a:gd name="T27" fmla="*/ 36 h 40"/>
                  <a:gd name="T28" fmla="*/ 86 w 139"/>
                  <a:gd name="T29" fmla="*/ 30 h 40"/>
                  <a:gd name="T30" fmla="*/ 64 w 139"/>
                  <a:gd name="T31" fmla="*/ 24 h 40"/>
                  <a:gd name="T32" fmla="*/ 44 w 139"/>
                  <a:gd name="T33" fmla="*/ 16 h 40"/>
                  <a:gd name="T34" fmla="*/ 26 w 139"/>
                  <a:gd name="T35" fmla="*/ 11 h 40"/>
                  <a:gd name="T36" fmla="*/ 17 w 139"/>
                  <a:gd name="T37" fmla="*/ 9 h 40"/>
                  <a:gd name="T38" fmla="*/ 11 w 139"/>
                  <a:gd name="T39" fmla="*/ 7 h 40"/>
                  <a:gd name="T40" fmla="*/ 4 w 139"/>
                  <a:gd name="T41" fmla="*/ 7 h 40"/>
                  <a:gd name="T42" fmla="*/ 0 w 139"/>
                  <a:gd name="T43"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49" name="Freeform 500"/>
              <p:cNvSpPr>
                <a:spLocks/>
              </p:cNvSpPr>
              <p:nvPr>
                <p:custDataLst>
                  <p:tags r:id="rId333"/>
                </p:custDataLst>
              </p:nvPr>
            </p:nvSpPr>
            <p:spPr bwMode="auto">
              <a:xfrm>
                <a:off x="9189275" y="1394994"/>
                <a:ext cx="222371" cy="73588"/>
              </a:xfrm>
              <a:custGeom>
                <a:avLst/>
                <a:gdLst>
                  <a:gd name="T0" fmla="*/ 10 w 325"/>
                  <a:gd name="T1" fmla="*/ 7 h 71"/>
                  <a:gd name="T2" fmla="*/ 31 w 325"/>
                  <a:gd name="T3" fmla="*/ 1 h 71"/>
                  <a:gd name="T4" fmla="*/ 53 w 325"/>
                  <a:gd name="T5" fmla="*/ 0 h 71"/>
                  <a:gd name="T6" fmla="*/ 73 w 325"/>
                  <a:gd name="T7" fmla="*/ 4 h 71"/>
                  <a:gd name="T8" fmla="*/ 92 w 325"/>
                  <a:gd name="T9" fmla="*/ 10 h 71"/>
                  <a:gd name="T10" fmla="*/ 110 w 325"/>
                  <a:gd name="T11" fmla="*/ 18 h 71"/>
                  <a:gd name="T12" fmla="*/ 122 w 325"/>
                  <a:gd name="T13" fmla="*/ 29 h 71"/>
                  <a:gd name="T14" fmla="*/ 130 w 325"/>
                  <a:gd name="T15" fmla="*/ 38 h 71"/>
                  <a:gd name="T16" fmla="*/ 136 w 325"/>
                  <a:gd name="T17" fmla="*/ 34 h 71"/>
                  <a:gd name="T18" fmla="*/ 139 w 325"/>
                  <a:gd name="T19" fmla="*/ 15 h 71"/>
                  <a:gd name="T20" fmla="*/ 161 w 325"/>
                  <a:gd name="T21" fmla="*/ 7 h 71"/>
                  <a:gd name="T22" fmla="*/ 216 w 325"/>
                  <a:gd name="T23" fmla="*/ 13 h 71"/>
                  <a:gd name="T24" fmla="*/ 258 w 325"/>
                  <a:gd name="T25" fmla="*/ 23 h 71"/>
                  <a:gd name="T26" fmla="*/ 283 w 325"/>
                  <a:gd name="T27" fmla="*/ 32 h 71"/>
                  <a:gd name="T28" fmla="*/ 305 w 325"/>
                  <a:gd name="T29" fmla="*/ 43 h 71"/>
                  <a:gd name="T30" fmla="*/ 320 w 325"/>
                  <a:gd name="T31" fmla="*/ 55 h 71"/>
                  <a:gd name="T32" fmla="*/ 316 w 325"/>
                  <a:gd name="T33" fmla="*/ 64 h 71"/>
                  <a:gd name="T34" fmla="*/ 294 w 325"/>
                  <a:gd name="T35" fmla="*/ 68 h 71"/>
                  <a:gd name="T36" fmla="*/ 259 w 325"/>
                  <a:gd name="T37" fmla="*/ 71 h 71"/>
                  <a:gd name="T38" fmla="*/ 210 w 325"/>
                  <a:gd name="T39" fmla="*/ 70 h 71"/>
                  <a:gd name="T40" fmla="*/ 167 w 325"/>
                  <a:gd name="T41" fmla="*/ 68 h 71"/>
                  <a:gd name="T42" fmla="*/ 133 w 325"/>
                  <a:gd name="T43" fmla="*/ 69 h 71"/>
                  <a:gd name="T44" fmla="*/ 90 w 325"/>
                  <a:gd name="T45" fmla="*/ 71 h 71"/>
                  <a:gd name="T46" fmla="*/ 72 w 325"/>
                  <a:gd name="T47" fmla="*/ 68 h 71"/>
                  <a:gd name="T48" fmla="*/ 67 w 325"/>
                  <a:gd name="T49" fmla="*/ 64 h 71"/>
                  <a:gd name="T50" fmla="*/ 58 w 325"/>
                  <a:gd name="T51" fmla="*/ 61 h 71"/>
                  <a:gd name="T52" fmla="*/ 46 w 325"/>
                  <a:gd name="T53" fmla="*/ 59 h 71"/>
                  <a:gd name="T54" fmla="*/ 35 w 325"/>
                  <a:gd name="T55" fmla="*/ 53 h 71"/>
                  <a:gd name="T56" fmla="*/ 25 w 325"/>
                  <a:gd name="T57" fmla="*/ 45 h 71"/>
                  <a:gd name="T58" fmla="*/ 16 w 325"/>
                  <a:gd name="T59" fmla="*/ 39 h 71"/>
                  <a:gd name="T60" fmla="*/ 6 w 325"/>
                  <a:gd name="T61" fmla="*/ 37 h 71"/>
                  <a:gd name="T62" fmla="*/ 0 w 325"/>
                  <a:gd name="T63"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50" name="Freeform 501"/>
              <p:cNvSpPr>
                <a:spLocks/>
              </p:cNvSpPr>
              <p:nvPr>
                <p:custDataLst>
                  <p:tags r:id="rId334"/>
                </p:custDataLst>
              </p:nvPr>
            </p:nvSpPr>
            <p:spPr bwMode="auto">
              <a:xfrm>
                <a:off x="9444496" y="1405215"/>
                <a:ext cx="151616" cy="73588"/>
              </a:xfrm>
              <a:custGeom>
                <a:avLst/>
                <a:gdLst>
                  <a:gd name="T0" fmla="*/ 87 w 220"/>
                  <a:gd name="T1" fmla="*/ 25 h 72"/>
                  <a:gd name="T2" fmla="*/ 92 w 220"/>
                  <a:gd name="T3" fmla="*/ 26 h 72"/>
                  <a:gd name="T4" fmla="*/ 98 w 220"/>
                  <a:gd name="T5" fmla="*/ 27 h 72"/>
                  <a:gd name="T6" fmla="*/ 101 w 220"/>
                  <a:gd name="T7" fmla="*/ 28 h 72"/>
                  <a:gd name="T8" fmla="*/ 104 w 220"/>
                  <a:gd name="T9" fmla="*/ 27 h 72"/>
                  <a:gd name="T10" fmla="*/ 109 w 220"/>
                  <a:gd name="T11" fmla="*/ 27 h 72"/>
                  <a:gd name="T12" fmla="*/ 113 w 220"/>
                  <a:gd name="T13" fmla="*/ 25 h 72"/>
                  <a:gd name="T14" fmla="*/ 114 w 220"/>
                  <a:gd name="T15" fmla="*/ 26 h 72"/>
                  <a:gd name="T16" fmla="*/ 115 w 220"/>
                  <a:gd name="T17" fmla="*/ 26 h 72"/>
                  <a:gd name="T18" fmla="*/ 116 w 220"/>
                  <a:gd name="T19" fmla="*/ 25 h 72"/>
                  <a:gd name="T20" fmla="*/ 117 w 220"/>
                  <a:gd name="T21" fmla="*/ 25 h 72"/>
                  <a:gd name="T22" fmla="*/ 119 w 220"/>
                  <a:gd name="T23" fmla="*/ 22 h 72"/>
                  <a:gd name="T24" fmla="*/ 120 w 220"/>
                  <a:gd name="T25" fmla="*/ 17 h 72"/>
                  <a:gd name="T26" fmla="*/ 120 w 220"/>
                  <a:gd name="T27" fmla="*/ 7 h 72"/>
                  <a:gd name="T28" fmla="*/ 120 w 220"/>
                  <a:gd name="T29" fmla="*/ 0 h 72"/>
                  <a:gd name="T30" fmla="*/ 125 w 220"/>
                  <a:gd name="T31" fmla="*/ 5 h 72"/>
                  <a:gd name="T32" fmla="*/ 131 w 220"/>
                  <a:gd name="T33" fmla="*/ 10 h 72"/>
                  <a:gd name="T34" fmla="*/ 137 w 220"/>
                  <a:gd name="T35" fmla="*/ 15 h 72"/>
                  <a:gd name="T36" fmla="*/ 143 w 220"/>
                  <a:gd name="T37" fmla="*/ 19 h 72"/>
                  <a:gd name="T38" fmla="*/ 156 w 220"/>
                  <a:gd name="T39" fmla="*/ 25 h 72"/>
                  <a:gd name="T40" fmla="*/ 170 w 220"/>
                  <a:gd name="T41" fmla="*/ 30 h 72"/>
                  <a:gd name="T42" fmla="*/ 183 w 220"/>
                  <a:gd name="T43" fmla="*/ 35 h 72"/>
                  <a:gd name="T44" fmla="*/ 196 w 220"/>
                  <a:gd name="T45" fmla="*/ 41 h 72"/>
                  <a:gd name="T46" fmla="*/ 203 w 220"/>
                  <a:gd name="T47" fmla="*/ 44 h 72"/>
                  <a:gd name="T48" fmla="*/ 209 w 220"/>
                  <a:gd name="T49" fmla="*/ 47 h 72"/>
                  <a:gd name="T50" fmla="*/ 214 w 220"/>
                  <a:gd name="T51" fmla="*/ 51 h 72"/>
                  <a:gd name="T52" fmla="*/ 220 w 220"/>
                  <a:gd name="T53" fmla="*/ 55 h 72"/>
                  <a:gd name="T54" fmla="*/ 206 w 220"/>
                  <a:gd name="T55" fmla="*/ 56 h 72"/>
                  <a:gd name="T56" fmla="*/ 194 w 220"/>
                  <a:gd name="T57" fmla="*/ 57 h 72"/>
                  <a:gd name="T58" fmla="*/ 182 w 220"/>
                  <a:gd name="T59" fmla="*/ 58 h 72"/>
                  <a:gd name="T60" fmla="*/ 171 w 220"/>
                  <a:gd name="T61" fmla="*/ 60 h 72"/>
                  <a:gd name="T62" fmla="*/ 151 w 220"/>
                  <a:gd name="T63" fmla="*/ 65 h 72"/>
                  <a:gd name="T64" fmla="*/ 134 w 220"/>
                  <a:gd name="T65" fmla="*/ 70 h 72"/>
                  <a:gd name="T66" fmla="*/ 126 w 220"/>
                  <a:gd name="T67" fmla="*/ 71 h 72"/>
                  <a:gd name="T68" fmla="*/ 117 w 220"/>
                  <a:gd name="T69" fmla="*/ 72 h 72"/>
                  <a:gd name="T70" fmla="*/ 110 w 220"/>
                  <a:gd name="T71" fmla="*/ 72 h 72"/>
                  <a:gd name="T72" fmla="*/ 103 w 220"/>
                  <a:gd name="T73" fmla="*/ 72 h 72"/>
                  <a:gd name="T74" fmla="*/ 95 w 220"/>
                  <a:gd name="T75" fmla="*/ 70 h 72"/>
                  <a:gd name="T76" fmla="*/ 88 w 220"/>
                  <a:gd name="T77" fmla="*/ 66 h 72"/>
                  <a:gd name="T78" fmla="*/ 81 w 220"/>
                  <a:gd name="T79" fmla="*/ 61 h 72"/>
                  <a:gd name="T80" fmla="*/ 74 w 220"/>
                  <a:gd name="T81" fmla="*/ 55 h 72"/>
                  <a:gd name="T82" fmla="*/ 59 w 220"/>
                  <a:gd name="T83" fmla="*/ 53 h 72"/>
                  <a:gd name="T84" fmla="*/ 45 w 220"/>
                  <a:gd name="T85" fmla="*/ 50 h 72"/>
                  <a:gd name="T86" fmla="*/ 33 w 220"/>
                  <a:gd name="T87" fmla="*/ 47 h 72"/>
                  <a:gd name="T88" fmla="*/ 22 w 220"/>
                  <a:gd name="T89" fmla="*/ 43 h 72"/>
                  <a:gd name="T90" fmla="*/ 18 w 220"/>
                  <a:gd name="T91" fmla="*/ 41 h 72"/>
                  <a:gd name="T92" fmla="*/ 13 w 220"/>
                  <a:gd name="T93" fmla="*/ 38 h 72"/>
                  <a:gd name="T94" fmla="*/ 9 w 220"/>
                  <a:gd name="T95" fmla="*/ 35 h 72"/>
                  <a:gd name="T96" fmla="*/ 7 w 220"/>
                  <a:gd name="T97" fmla="*/ 31 h 72"/>
                  <a:gd name="T98" fmla="*/ 3 w 220"/>
                  <a:gd name="T99" fmla="*/ 27 h 72"/>
                  <a:gd name="T100" fmla="*/ 2 w 220"/>
                  <a:gd name="T101" fmla="*/ 23 h 72"/>
                  <a:gd name="T102" fmla="*/ 1 w 220"/>
                  <a:gd name="T103" fmla="*/ 18 h 72"/>
                  <a:gd name="T104" fmla="*/ 0 w 220"/>
                  <a:gd name="T105" fmla="*/ 13 h 72"/>
                  <a:gd name="T106" fmla="*/ 23 w 220"/>
                  <a:gd name="T107" fmla="*/ 17 h 72"/>
                  <a:gd name="T108" fmla="*/ 44 w 220"/>
                  <a:gd name="T109" fmla="*/ 21 h 72"/>
                  <a:gd name="T110" fmla="*/ 64 w 220"/>
                  <a:gd name="T111" fmla="*/ 24 h 72"/>
                  <a:gd name="T112" fmla="*/ 87 w 220"/>
                  <a:gd name="T113"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51" name="Freeform 502"/>
              <p:cNvSpPr>
                <a:spLocks/>
              </p:cNvSpPr>
              <p:nvPr>
                <p:custDataLst>
                  <p:tags r:id="rId335"/>
                </p:custDataLst>
              </p:nvPr>
            </p:nvSpPr>
            <p:spPr bwMode="auto">
              <a:xfrm>
                <a:off x="9381322" y="1466538"/>
                <a:ext cx="101078" cy="75632"/>
              </a:xfrm>
              <a:custGeom>
                <a:avLst/>
                <a:gdLst>
                  <a:gd name="T0" fmla="*/ 146 w 146"/>
                  <a:gd name="T1" fmla="*/ 25 h 30"/>
                  <a:gd name="T2" fmla="*/ 140 w 146"/>
                  <a:gd name="T3" fmla="*/ 16 h 30"/>
                  <a:gd name="T4" fmla="*/ 137 w 146"/>
                  <a:gd name="T5" fmla="*/ 9 h 30"/>
                  <a:gd name="T6" fmla="*/ 133 w 146"/>
                  <a:gd name="T7" fmla="*/ 4 h 30"/>
                  <a:gd name="T8" fmla="*/ 128 w 146"/>
                  <a:gd name="T9" fmla="*/ 1 h 30"/>
                  <a:gd name="T10" fmla="*/ 126 w 146"/>
                  <a:gd name="T11" fmla="*/ 1 h 30"/>
                  <a:gd name="T12" fmla="*/ 124 w 146"/>
                  <a:gd name="T13" fmla="*/ 1 h 30"/>
                  <a:gd name="T14" fmla="*/ 120 w 146"/>
                  <a:gd name="T15" fmla="*/ 2 h 30"/>
                  <a:gd name="T16" fmla="*/ 118 w 146"/>
                  <a:gd name="T17" fmla="*/ 3 h 30"/>
                  <a:gd name="T18" fmla="*/ 113 w 146"/>
                  <a:gd name="T19" fmla="*/ 9 h 30"/>
                  <a:gd name="T20" fmla="*/ 105 w 146"/>
                  <a:gd name="T21" fmla="*/ 19 h 30"/>
                  <a:gd name="T22" fmla="*/ 72 w 146"/>
                  <a:gd name="T23" fmla="*/ 19 h 30"/>
                  <a:gd name="T24" fmla="*/ 63 w 146"/>
                  <a:gd name="T25" fmla="*/ 18 h 30"/>
                  <a:gd name="T26" fmla="*/ 55 w 146"/>
                  <a:gd name="T27" fmla="*/ 17 h 30"/>
                  <a:gd name="T28" fmla="*/ 47 w 146"/>
                  <a:gd name="T29" fmla="*/ 14 h 30"/>
                  <a:gd name="T30" fmla="*/ 40 w 146"/>
                  <a:gd name="T31" fmla="*/ 12 h 30"/>
                  <a:gd name="T32" fmla="*/ 29 w 146"/>
                  <a:gd name="T33" fmla="*/ 6 h 30"/>
                  <a:gd name="T34" fmla="*/ 19 w 146"/>
                  <a:gd name="T35" fmla="*/ 0 h 30"/>
                  <a:gd name="T36" fmla="*/ 14 w 146"/>
                  <a:gd name="T37" fmla="*/ 9 h 30"/>
                  <a:gd name="T38" fmla="*/ 10 w 146"/>
                  <a:gd name="T39" fmla="*/ 15 h 30"/>
                  <a:gd name="T40" fmla="*/ 4 w 146"/>
                  <a:gd name="T41" fmla="*/ 20 h 30"/>
                  <a:gd name="T42" fmla="*/ 0 w 146"/>
                  <a:gd name="T43" fmla="*/ 25 h 30"/>
                  <a:gd name="T44" fmla="*/ 33 w 146"/>
                  <a:gd name="T45" fmla="*/ 25 h 30"/>
                  <a:gd name="T46" fmla="*/ 57 w 146"/>
                  <a:gd name="T47" fmla="*/ 25 h 30"/>
                  <a:gd name="T48" fmla="*/ 77 w 146"/>
                  <a:gd name="T49" fmla="*/ 25 h 30"/>
                  <a:gd name="T50" fmla="*/ 99 w 146"/>
                  <a:gd name="T51" fmla="*/ 25 h 30"/>
                  <a:gd name="T52" fmla="*/ 110 w 146"/>
                  <a:gd name="T53" fmla="*/ 26 h 30"/>
                  <a:gd name="T54" fmla="*/ 123 w 146"/>
                  <a:gd name="T55" fmla="*/ 29 h 30"/>
                  <a:gd name="T56" fmla="*/ 128 w 146"/>
                  <a:gd name="T57" fmla="*/ 30 h 30"/>
                  <a:gd name="T58" fmla="*/ 135 w 146"/>
                  <a:gd name="T59" fmla="*/ 30 h 30"/>
                  <a:gd name="T60" fmla="*/ 140 w 146"/>
                  <a:gd name="T61" fmla="*/ 28 h 30"/>
                  <a:gd name="T62" fmla="*/ 146 w 146"/>
                  <a:gd name="T63"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52" name="Freeform 503"/>
              <p:cNvSpPr>
                <a:spLocks/>
              </p:cNvSpPr>
              <p:nvPr>
                <p:custDataLst>
                  <p:tags r:id="rId336"/>
                </p:custDataLst>
              </p:nvPr>
            </p:nvSpPr>
            <p:spPr bwMode="auto">
              <a:xfrm>
                <a:off x="9348473" y="1462450"/>
                <a:ext cx="32849" cy="75632"/>
              </a:xfrm>
              <a:custGeom>
                <a:avLst/>
                <a:gdLst>
                  <a:gd name="T0" fmla="*/ 0 w 53"/>
                  <a:gd name="T1" fmla="*/ 9 h 9"/>
                  <a:gd name="T2" fmla="*/ 17 w 53"/>
                  <a:gd name="T3" fmla="*/ 9 h 9"/>
                  <a:gd name="T4" fmla="*/ 29 w 53"/>
                  <a:gd name="T5" fmla="*/ 9 h 9"/>
                  <a:gd name="T6" fmla="*/ 40 w 53"/>
                  <a:gd name="T7" fmla="*/ 9 h 9"/>
                  <a:gd name="T8" fmla="*/ 53 w 53"/>
                  <a:gd name="T9" fmla="*/ 9 h 9"/>
                  <a:gd name="T10" fmla="*/ 46 w 53"/>
                  <a:gd name="T11" fmla="*/ 6 h 9"/>
                  <a:gd name="T12" fmla="*/ 38 w 53"/>
                  <a:gd name="T13" fmla="*/ 3 h 9"/>
                  <a:gd name="T14" fmla="*/ 31 w 53"/>
                  <a:gd name="T15" fmla="*/ 1 h 9"/>
                  <a:gd name="T16" fmla="*/ 25 w 53"/>
                  <a:gd name="T17" fmla="*/ 0 h 9"/>
                  <a:gd name="T18" fmla="*/ 19 w 53"/>
                  <a:gd name="T19" fmla="*/ 0 h 9"/>
                  <a:gd name="T20" fmla="*/ 14 w 53"/>
                  <a:gd name="T21" fmla="*/ 0 h 9"/>
                  <a:gd name="T22" fmla="*/ 9 w 53"/>
                  <a:gd name="T23" fmla="*/ 1 h 9"/>
                  <a:gd name="T24" fmla="*/ 6 w 53"/>
                  <a:gd name="T2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53" name="Line 504"/>
              <p:cNvSpPr>
                <a:spLocks noChangeShapeType="1"/>
              </p:cNvSpPr>
              <p:nvPr>
                <p:custDataLst>
                  <p:tags r:id="rId337"/>
                </p:custDataLst>
              </p:nvPr>
            </p:nvSpPr>
            <p:spPr bwMode="auto">
              <a:xfrm flipV="1">
                <a:off x="9350999" y="1460405"/>
                <a:ext cx="0" cy="2045"/>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354" name="Freeform 505"/>
              <p:cNvSpPr>
                <a:spLocks/>
              </p:cNvSpPr>
              <p:nvPr>
                <p:custDataLst>
                  <p:tags r:id="rId338"/>
                </p:custDataLst>
              </p:nvPr>
            </p:nvSpPr>
            <p:spPr bwMode="auto">
              <a:xfrm>
                <a:off x="8029411" y="1368421"/>
                <a:ext cx="17688" cy="71543"/>
              </a:xfrm>
              <a:custGeom>
                <a:avLst/>
                <a:gdLst>
                  <a:gd name="T0" fmla="*/ 0 w 26"/>
                  <a:gd name="T1" fmla="*/ 25 h 25"/>
                  <a:gd name="T2" fmla="*/ 5 w 26"/>
                  <a:gd name="T3" fmla="*/ 17 h 25"/>
                  <a:gd name="T4" fmla="*/ 13 w 26"/>
                  <a:gd name="T5" fmla="*/ 8 h 25"/>
                  <a:gd name="T6" fmla="*/ 16 w 26"/>
                  <a:gd name="T7" fmla="*/ 5 h 25"/>
                  <a:gd name="T8" fmla="*/ 20 w 26"/>
                  <a:gd name="T9" fmla="*/ 2 h 25"/>
                  <a:gd name="T10" fmla="*/ 23 w 26"/>
                  <a:gd name="T11" fmla="*/ 1 h 25"/>
                  <a:gd name="T12" fmla="*/ 26 w 26"/>
                  <a:gd name="T13" fmla="*/ 0 h 25"/>
                  <a:gd name="T14" fmla="*/ 26 w 26"/>
                  <a:gd name="T15" fmla="*/ 25 h 25"/>
                  <a:gd name="T16" fmla="*/ 20 w 26"/>
                  <a:gd name="T17" fmla="*/ 25 h 25"/>
                  <a:gd name="T18" fmla="*/ 13 w 26"/>
                  <a:gd name="T19" fmla="*/ 25 h 25"/>
                  <a:gd name="T20" fmla="*/ 0 w 26"/>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55" name="Freeform 506"/>
              <p:cNvSpPr>
                <a:spLocks/>
              </p:cNvSpPr>
              <p:nvPr>
                <p:custDataLst>
                  <p:tags r:id="rId339"/>
                </p:custDataLst>
              </p:nvPr>
            </p:nvSpPr>
            <p:spPr bwMode="auto">
              <a:xfrm>
                <a:off x="9222126" y="1460405"/>
                <a:ext cx="15162" cy="73588"/>
              </a:xfrm>
              <a:custGeom>
                <a:avLst/>
                <a:gdLst>
                  <a:gd name="T0" fmla="*/ 33 w 33"/>
                  <a:gd name="T1" fmla="*/ 25 h 25"/>
                  <a:gd name="T2" fmla="*/ 33 w 33"/>
                  <a:gd name="T3" fmla="*/ 12 h 25"/>
                  <a:gd name="T4" fmla="*/ 33 w 33"/>
                  <a:gd name="T5" fmla="*/ 0 h 25"/>
                  <a:gd name="T6" fmla="*/ 0 w 33"/>
                  <a:gd name="T7" fmla="*/ 0 h 25"/>
                  <a:gd name="T8" fmla="*/ 9 w 33"/>
                  <a:gd name="T9" fmla="*/ 9 h 25"/>
                  <a:gd name="T10" fmla="*/ 16 w 33"/>
                  <a:gd name="T11" fmla="*/ 17 h 25"/>
                  <a:gd name="T12" fmla="*/ 20 w 33"/>
                  <a:gd name="T13" fmla="*/ 20 h 25"/>
                  <a:gd name="T14" fmla="*/ 24 w 33"/>
                  <a:gd name="T15" fmla="*/ 23 h 25"/>
                  <a:gd name="T16" fmla="*/ 28 w 33"/>
                  <a:gd name="T17" fmla="*/ 24 h 25"/>
                  <a:gd name="T18" fmla="*/ 33 w 33"/>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56" name="Freeform 507"/>
              <p:cNvSpPr>
                <a:spLocks/>
              </p:cNvSpPr>
              <p:nvPr>
                <p:custDataLst>
                  <p:tags r:id="rId340"/>
                </p:custDataLst>
              </p:nvPr>
            </p:nvSpPr>
            <p:spPr bwMode="auto">
              <a:xfrm>
                <a:off x="9148844" y="1413391"/>
                <a:ext cx="15162" cy="73588"/>
              </a:xfrm>
              <a:custGeom>
                <a:avLst/>
                <a:gdLst>
                  <a:gd name="T0" fmla="*/ 0 w 20"/>
                  <a:gd name="T1" fmla="*/ 0 h 18"/>
                  <a:gd name="T2" fmla="*/ 13 w 20"/>
                  <a:gd name="T3" fmla="*/ 18 h 18"/>
                  <a:gd name="T4" fmla="*/ 16 w 20"/>
                  <a:gd name="T5" fmla="*/ 11 h 18"/>
                  <a:gd name="T6" fmla="*/ 20 w 20"/>
                  <a:gd name="T7" fmla="*/ 0 h 18"/>
                  <a:gd name="T8" fmla="*/ 0 w 20"/>
                  <a:gd name="T9" fmla="*/ 0 h 18"/>
                </a:gdLst>
                <a:ahLst/>
                <a:cxnLst>
                  <a:cxn ang="0">
                    <a:pos x="T0" y="T1"/>
                  </a:cxn>
                  <a:cxn ang="0">
                    <a:pos x="T2" y="T3"/>
                  </a:cxn>
                  <a:cxn ang="0">
                    <a:pos x="T4" y="T5"/>
                  </a:cxn>
                  <a:cxn ang="0">
                    <a:pos x="T6" y="T7"/>
                  </a:cxn>
                  <a:cxn ang="0">
                    <a:pos x="T8" y="T9"/>
                  </a:cxn>
                </a:cxnLst>
                <a:rect l="0" t="0" r="r" b="b"/>
                <a:pathLst>
                  <a:path w="20" h="18">
                    <a:moveTo>
                      <a:pt x="0" y="0"/>
                    </a:moveTo>
                    <a:lnTo>
                      <a:pt x="13" y="18"/>
                    </a:lnTo>
                    <a:lnTo>
                      <a:pt x="16" y="11"/>
                    </a:lnTo>
                    <a:lnTo>
                      <a:pt x="20" y="0"/>
                    </a:lnTo>
                    <a:lnTo>
                      <a:pt x="0" y="0"/>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57" name="Freeform 508"/>
              <p:cNvSpPr>
                <a:spLocks/>
              </p:cNvSpPr>
              <p:nvPr>
                <p:custDataLst>
                  <p:tags r:id="rId341"/>
                </p:custDataLst>
              </p:nvPr>
            </p:nvSpPr>
            <p:spPr bwMode="auto">
              <a:xfrm>
                <a:off x="9944830" y="2147227"/>
                <a:ext cx="20216" cy="75633"/>
              </a:xfrm>
              <a:custGeom>
                <a:avLst/>
                <a:gdLst>
                  <a:gd name="T0" fmla="*/ 0 w 33"/>
                  <a:gd name="T1" fmla="*/ 31 h 31"/>
                  <a:gd name="T2" fmla="*/ 0 w 33"/>
                  <a:gd name="T3" fmla="*/ 0 h 31"/>
                  <a:gd name="T4" fmla="*/ 9 w 33"/>
                  <a:gd name="T5" fmla="*/ 0 h 31"/>
                  <a:gd name="T6" fmla="*/ 16 w 33"/>
                  <a:gd name="T7" fmla="*/ 0 h 31"/>
                  <a:gd name="T8" fmla="*/ 24 w 33"/>
                  <a:gd name="T9" fmla="*/ 0 h 31"/>
                  <a:gd name="T10" fmla="*/ 33 w 33"/>
                  <a:gd name="T11" fmla="*/ 0 h 31"/>
                  <a:gd name="T12" fmla="*/ 30 w 33"/>
                  <a:gd name="T13" fmla="*/ 2 h 31"/>
                  <a:gd name="T14" fmla="*/ 29 w 33"/>
                  <a:gd name="T15" fmla="*/ 5 h 31"/>
                  <a:gd name="T16" fmla="*/ 28 w 33"/>
                  <a:gd name="T17" fmla="*/ 9 h 31"/>
                  <a:gd name="T18" fmla="*/ 28 w 33"/>
                  <a:gd name="T19" fmla="*/ 13 h 31"/>
                  <a:gd name="T20" fmla="*/ 28 w 33"/>
                  <a:gd name="T21" fmla="*/ 17 h 31"/>
                  <a:gd name="T22" fmla="*/ 29 w 33"/>
                  <a:gd name="T23" fmla="*/ 21 h 31"/>
                  <a:gd name="T24" fmla="*/ 30 w 33"/>
                  <a:gd name="T25" fmla="*/ 26 h 31"/>
                  <a:gd name="T26" fmla="*/ 33 w 33"/>
                  <a:gd name="T27" fmla="*/ 31 h 31"/>
                  <a:gd name="T28" fmla="*/ 0 w 33"/>
                  <a:gd name="T2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358" name="Freeform 509"/>
              <p:cNvSpPr>
                <a:spLocks/>
              </p:cNvSpPr>
              <p:nvPr>
                <p:custDataLst>
                  <p:tags r:id="rId342"/>
                </p:custDataLst>
              </p:nvPr>
            </p:nvSpPr>
            <p:spPr bwMode="auto">
              <a:xfrm>
                <a:off x="10412313" y="1531950"/>
                <a:ext cx="88444" cy="75632"/>
              </a:xfrm>
              <a:custGeom>
                <a:avLst/>
                <a:gdLst>
                  <a:gd name="T0" fmla="*/ 3 w 129"/>
                  <a:gd name="T1" fmla="*/ 44 h 56"/>
                  <a:gd name="T2" fmla="*/ 1 w 129"/>
                  <a:gd name="T3" fmla="*/ 42 h 56"/>
                  <a:gd name="T4" fmla="*/ 1 w 129"/>
                  <a:gd name="T5" fmla="*/ 40 h 56"/>
                  <a:gd name="T6" fmla="*/ 0 w 129"/>
                  <a:gd name="T7" fmla="*/ 37 h 56"/>
                  <a:gd name="T8" fmla="*/ 1 w 129"/>
                  <a:gd name="T9" fmla="*/ 33 h 56"/>
                  <a:gd name="T10" fmla="*/ 2 w 129"/>
                  <a:gd name="T11" fmla="*/ 25 h 56"/>
                  <a:gd name="T12" fmla="*/ 3 w 129"/>
                  <a:gd name="T13" fmla="*/ 18 h 56"/>
                  <a:gd name="T14" fmla="*/ 9 w 129"/>
                  <a:gd name="T15" fmla="*/ 13 h 56"/>
                  <a:gd name="T16" fmla="*/ 16 w 129"/>
                  <a:gd name="T17" fmla="*/ 9 h 56"/>
                  <a:gd name="T18" fmla="*/ 21 w 129"/>
                  <a:gd name="T19" fmla="*/ 6 h 56"/>
                  <a:gd name="T20" fmla="*/ 27 w 129"/>
                  <a:gd name="T21" fmla="*/ 5 h 56"/>
                  <a:gd name="T22" fmla="*/ 39 w 129"/>
                  <a:gd name="T23" fmla="*/ 3 h 56"/>
                  <a:gd name="T24" fmla="*/ 57 w 129"/>
                  <a:gd name="T25" fmla="*/ 0 h 56"/>
                  <a:gd name="T26" fmla="*/ 60 w 129"/>
                  <a:gd name="T27" fmla="*/ 5 h 56"/>
                  <a:gd name="T28" fmla="*/ 64 w 129"/>
                  <a:gd name="T29" fmla="*/ 8 h 56"/>
                  <a:gd name="T30" fmla="*/ 69 w 129"/>
                  <a:gd name="T31" fmla="*/ 11 h 56"/>
                  <a:gd name="T32" fmla="*/ 73 w 129"/>
                  <a:gd name="T33" fmla="*/ 14 h 56"/>
                  <a:gd name="T34" fmla="*/ 83 w 129"/>
                  <a:gd name="T35" fmla="*/ 18 h 56"/>
                  <a:gd name="T36" fmla="*/ 93 w 129"/>
                  <a:gd name="T37" fmla="*/ 21 h 56"/>
                  <a:gd name="T38" fmla="*/ 103 w 129"/>
                  <a:gd name="T39" fmla="*/ 25 h 56"/>
                  <a:gd name="T40" fmla="*/ 113 w 129"/>
                  <a:gd name="T41" fmla="*/ 29 h 56"/>
                  <a:gd name="T42" fmla="*/ 117 w 129"/>
                  <a:gd name="T43" fmla="*/ 32 h 56"/>
                  <a:gd name="T44" fmla="*/ 121 w 129"/>
                  <a:gd name="T45" fmla="*/ 35 h 56"/>
                  <a:gd name="T46" fmla="*/ 126 w 129"/>
                  <a:gd name="T47" fmla="*/ 38 h 56"/>
                  <a:gd name="T48" fmla="*/ 129 w 129"/>
                  <a:gd name="T49" fmla="*/ 44 h 56"/>
                  <a:gd name="T50" fmla="*/ 119 w 129"/>
                  <a:gd name="T51" fmla="*/ 48 h 56"/>
                  <a:gd name="T52" fmla="*/ 109 w 129"/>
                  <a:gd name="T53" fmla="*/ 51 h 56"/>
                  <a:gd name="T54" fmla="*/ 99 w 129"/>
                  <a:gd name="T55" fmla="*/ 53 h 56"/>
                  <a:gd name="T56" fmla="*/ 90 w 129"/>
                  <a:gd name="T57" fmla="*/ 54 h 56"/>
                  <a:gd name="T58" fmla="*/ 70 w 129"/>
                  <a:gd name="T59" fmla="*/ 56 h 56"/>
                  <a:gd name="T60" fmla="*/ 49 w 129"/>
                  <a:gd name="T61" fmla="*/ 56 h 56"/>
                  <a:gd name="T62" fmla="*/ 40 w 129"/>
                  <a:gd name="T63" fmla="*/ 55 h 56"/>
                  <a:gd name="T64" fmla="*/ 31 w 129"/>
                  <a:gd name="T65" fmla="*/ 54 h 56"/>
                  <a:gd name="T66" fmla="*/ 23 w 129"/>
                  <a:gd name="T67" fmla="*/ 52 h 56"/>
                  <a:gd name="T68" fmla="*/ 16 w 129"/>
                  <a:gd name="T69" fmla="*/ 50 h 56"/>
                  <a:gd name="T70" fmla="*/ 6 w 129"/>
                  <a:gd name="T71" fmla="*/ 46 h 56"/>
                  <a:gd name="T72" fmla="*/ 3 w 129"/>
                  <a:gd name="T73"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59" name="Freeform 510"/>
              <p:cNvSpPr>
                <a:spLocks/>
              </p:cNvSpPr>
              <p:nvPr>
                <p:custDataLst>
                  <p:tags r:id="rId343"/>
                </p:custDataLst>
              </p:nvPr>
            </p:nvSpPr>
            <p:spPr bwMode="auto">
              <a:xfrm>
                <a:off x="10629629" y="1985743"/>
                <a:ext cx="22743" cy="73588"/>
              </a:xfrm>
              <a:custGeom>
                <a:avLst/>
                <a:gdLst>
                  <a:gd name="T0" fmla="*/ 21 w 41"/>
                  <a:gd name="T1" fmla="*/ 42 h 42"/>
                  <a:gd name="T2" fmla="*/ 0 w 41"/>
                  <a:gd name="T3" fmla="*/ 30 h 42"/>
                  <a:gd name="T4" fmla="*/ 0 w 41"/>
                  <a:gd name="T5" fmla="*/ 6 h 42"/>
                  <a:gd name="T6" fmla="*/ 7 w 41"/>
                  <a:gd name="T7" fmla="*/ 5 h 42"/>
                  <a:gd name="T8" fmla="*/ 14 w 41"/>
                  <a:gd name="T9" fmla="*/ 3 h 42"/>
                  <a:gd name="T10" fmla="*/ 24 w 41"/>
                  <a:gd name="T11" fmla="*/ 1 h 42"/>
                  <a:gd name="T12" fmla="*/ 34 w 41"/>
                  <a:gd name="T13" fmla="*/ 0 h 42"/>
                  <a:gd name="T14" fmla="*/ 34 w 41"/>
                  <a:gd name="T15" fmla="*/ 18 h 42"/>
                  <a:gd name="T16" fmla="*/ 41 w 41"/>
                  <a:gd name="T17" fmla="*/ 18 h 42"/>
                  <a:gd name="T18" fmla="*/ 21 w 41"/>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360" name="Freeform 511"/>
              <p:cNvSpPr>
                <a:spLocks/>
              </p:cNvSpPr>
              <p:nvPr>
                <p:custDataLst>
                  <p:tags r:id="rId344"/>
                </p:custDataLst>
              </p:nvPr>
            </p:nvSpPr>
            <p:spPr bwMode="auto">
              <a:xfrm>
                <a:off x="10867161" y="2130875"/>
                <a:ext cx="68228" cy="77676"/>
              </a:xfrm>
              <a:custGeom>
                <a:avLst/>
                <a:gdLst>
                  <a:gd name="T0" fmla="*/ 60 w 93"/>
                  <a:gd name="T1" fmla="*/ 9 h 39"/>
                  <a:gd name="T2" fmla="*/ 67 w 93"/>
                  <a:gd name="T3" fmla="*/ 18 h 39"/>
                  <a:gd name="T4" fmla="*/ 77 w 93"/>
                  <a:gd name="T5" fmla="*/ 28 h 39"/>
                  <a:gd name="T6" fmla="*/ 81 w 93"/>
                  <a:gd name="T7" fmla="*/ 33 h 39"/>
                  <a:gd name="T8" fmla="*/ 86 w 93"/>
                  <a:gd name="T9" fmla="*/ 36 h 39"/>
                  <a:gd name="T10" fmla="*/ 90 w 93"/>
                  <a:gd name="T11" fmla="*/ 38 h 39"/>
                  <a:gd name="T12" fmla="*/ 93 w 93"/>
                  <a:gd name="T13" fmla="*/ 39 h 39"/>
                  <a:gd name="T14" fmla="*/ 60 w 93"/>
                  <a:gd name="T15" fmla="*/ 39 h 39"/>
                  <a:gd name="T16" fmla="*/ 50 w 93"/>
                  <a:gd name="T17" fmla="*/ 36 h 39"/>
                  <a:gd name="T18" fmla="*/ 43 w 93"/>
                  <a:gd name="T19" fmla="*/ 32 h 39"/>
                  <a:gd name="T20" fmla="*/ 36 w 93"/>
                  <a:gd name="T21" fmla="*/ 28 h 39"/>
                  <a:gd name="T22" fmla="*/ 30 w 93"/>
                  <a:gd name="T23" fmla="*/ 23 h 39"/>
                  <a:gd name="T24" fmla="*/ 24 w 93"/>
                  <a:gd name="T25" fmla="*/ 18 h 39"/>
                  <a:gd name="T26" fmla="*/ 16 w 93"/>
                  <a:gd name="T27" fmla="*/ 13 h 39"/>
                  <a:gd name="T28" fmla="*/ 9 w 93"/>
                  <a:gd name="T29" fmla="*/ 7 h 39"/>
                  <a:gd name="T30" fmla="*/ 0 w 93"/>
                  <a:gd name="T31" fmla="*/ 3 h 39"/>
                  <a:gd name="T32" fmla="*/ 11 w 93"/>
                  <a:gd name="T33" fmla="*/ 1 h 39"/>
                  <a:gd name="T34" fmla="*/ 20 w 93"/>
                  <a:gd name="T35" fmla="*/ 0 h 39"/>
                  <a:gd name="T36" fmla="*/ 26 w 93"/>
                  <a:gd name="T37" fmla="*/ 0 h 39"/>
                  <a:gd name="T38" fmla="*/ 33 w 93"/>
                  <a:gd name="T39" fmla="*/ 1 h 39"/>
                  <a:gd name="T40" fmla="*/ 44 w 93"/>
                  <a:gd name="T41" fmla="*/ 4 h 39"/>
                  <a:gd name="T42" fmla="*/ 60 w 93"/>
                  <a:gd name="T4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61" name="Freeform 512"/>
              <p:cNvSpPr>
                <a:spLocks/>
              </p:cNvSpPr>
              <p:nvPr>
                <p:custDataLst>
                  <p:tags r:id="rId345"/>
                </p:custDataLst>
              </p:nvPr>
            </p:nvSpPr>
            <p:spPr bwMode="auto">
              <a:xfrm>
                <a:off x="10948023" y="2151316"/>
                <a:ext cx="30323" cy="75633"/>
              </a:xfrm>
              <a:custGeom>
                <a:avLst/>
                <a:gdLst>
                  <a:gd name="T0" fmla="*/ 39 w 39"/>
                  <a:gd name="T1" fmla="*/ 19 h 19"/>
                  <a:gd name="T2" fmla="*/ 13 w 39"/>
                  <a:gd name="T3" fmla="*/ 19 h 19"/>
                  <a:gd name="T4" fmla="*/ 8 w 39"/>
                  <a:gd name="T5" fmla="*/ 19 h 19"/>
                  <a:gd name="T6" fmla="*/ 5 w 39"/>
                  <a:gd name="T7" fmla="*/ 17 h 19"/>
                  <a:gd name="T8" fmla="*/ 3 w 39"/>
                  <a:gd name="T9" fmla="*/ 14 h 19"/>
                  <a:gd name="T10" fmla="*/ 2 w 39"/>
                  <a:gd name="T11" fmla="*/ 11 h 19"/>
                  <a:gd name="T12" fmla="*/ 0 w 39"/>
                  <a:gd name="T13" fmla="*/ 5 h 19"/>
                  <a:gd name="T14" fmla="*/ 0 w 39"/>
                  <a:gd name="T15" fmla="*/ 0 h 19"/>
                  <a:gd name="T16" fmla="*/ 13 w 39"/>
                  <a:gd name="T17" fmla="*/ 4 h 19"/>
                  <a:gd name="T18" fmla="*/ 22 w 39"/>
                  <a:gd name="T19" fmla="*/ 9 h 19"/>
                  <a:gd name="T20" fmla="*/ 30 w 39"/>
                  <a:gd name="T21" fmla="*/ 14 h 19"/>
                  <a:gd name="T22" fmla="*/ 39 w 39"/>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62" name="Freeform 513"/>
              <p:cNvSpPr>
                <a:spLocks/>
              </p:cNvSpPr>
              <p:nvPr>
                <p:custDataLst>
                  <p:tags r:id="rId346"/>
                </p:custDataLst>
              </p:nvPr>
            </p:nvSpPr>
            <p:spPr bwMode="auto">
              <a:xfrm>
                <a:off x="10733234" y="2314845"/>
                <a:ext cx="22742" cy="73588"/>
              </a:xfrm>
              <a:custGeom>
                <a:avLst/>
                <a:gdLst>
                  <a:gd name="T0" fmla="*/ 0 w 26"/>
                  <a:gd name="T1" fmla="*/ 36 h 36"/>
                  <a:gd name="T2" fmla="*/ 3 w 26"/>
                  <a:gd name="T3" fmla="*/ 31 h 36"/>
                  <a:gd name="T4" fmla="*/ 10 w 26"/>
                  <a:gd name="T5" fmla="*/ 20 h 36"/>
                  <a:gd name="T6" fmla="*/ 18 w 26"/>
                  <a:gd name="T7" fmla="*/ 8 h 36"/>
                  <a:gd name="T8" fmla="*/ 26 w 26"/>
                  <a:gd name="T9" fmla="*/ 0 h 36"/>
                  <a:gd name="T10" fmla="*/ 26 w 26"/>
                  <a:gd name="T11" fmla="*/ 9 h 36"/>
                  <a:gd name="T12" fmla="*/ 26 w 26"/>
                  <a:gd name="T13" fmla="*/ 18 h 36"/>
                  <a:gd name="T14" fmla="*/ 25 w 26"/>
                  <a:gd name="T15" fmla="*/ 22 h 36"/>
                  <a:gd name="T16" fmla="*/ 24 w 26"/>
                  <a:gd name="T17" fmla="*/ 26 h 36"/>
                  <a:gd name="T18" fmla="*/ 21 w 26"/>
                  <a:gd name="T19" fmla="*/ 29 h 36"/>
                  <a:gd name="T20" fmla="*/ 17 w 26"/>
                  <a:gd name="T21" fmla="*/ 32 h 36"/>
                  <a:gd name="T22" fmla="*/ 14 w 26"/>
                  <a:gd name="T23" fmla="*/ 34 h 36"/>
                  <a:gd name="T24" fmla="*/ 10 w 26"/>
                  <a:gd name="T25" fmla="*/ 35 h 36"/>
                  <a:gd name="T26" fmla="*/ 4 w 26"/>
                  <a:gd name="T27" fmla="*/ 36 h 36"/>
                  <a:gd name="T28" fmla="*/ 0 w 26"/>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63" name="Freeform 514"/>
              <p:cNvSpPr>
                <a:spLocks/>
              </p:cNvSpPr>
              <p:nvPr>
                <p:custDataLst>
                  <p:tags r:id="rId347"/>
                </p:custDataLst>
              </p:nvPr>
            </p:nvSpPr>
            <p:spPr bwMode="auto">
              <a:xfrm>
                <a:off x="10750922" y="2351639"/>
                <a:ext cx="5054" cy="77676"/>
              </a:xfrm>
              <a:custGeom>
                <a:avLst/>
                <a:gdLst>
                  <a:gd name="T0" fmla="*/ 0 w 6"/>
                  <a:gd name="T1" fmla="*/ 37 h 37"/>
                  <a:gd name="T2" fmla="*/ 0 w 6"/>
                  <a:gd name="T3" fmla="*/ 0 h 37"/>
                  <a:gd name="T4" fmla="*/ 6 w 6"/>
                  <a:gd name="T5" fmla="*/ 0 h 37"/>
                  <a:gd name="T6" fmla="*/ 6 w 6"/>
                  <a:gd name="T7" fmla="*/ 31 h 37"/>
                  <a:gd name="T8" fmla="*/ 0 w 6"/>
                  <a:gd name="T9" fmla="*/ 37 h 37"/>
                </a:gdLst>
                <a:ahLst/>
                <a:cxnLst>
                  <a:cxn ang="0">
                    <a:pos x="T0" y="T1"/>
                  </a:cxn>
                  <a:cxn ang="0">
                    <a:pos x="T2" y="T3"/>
                  </a:cxn>
                  <a:cxn ang="0">
                    <a:pos x="T4" y="T5"/>
                  </a:cxn>
                  <a:cxn ang="0">
                    <a:pos x="T6" y="T7"/>
                  </a:cxn>
                  <a:cxn ang="0">
                    <a:pos x="T8" y="T9"/>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364" name="Freeform 515"/>
              <p:cNvSpPr>
                <a:spLocks/>
              </p:cNvSpPr>
              <p:nvPr>
                <p:custDataLst>
                  <p:tags r:id="rId348"/>
                </p:custDataLst>
              </p:nvPr>
            </p:nvSpPr>
            <p:spPr bwMode="auto">
              <a:xfrm>
                <a:off x="10730707" y="2457933"/>
                <a:ext cx="15162" cy="71545"/>
              </a:xfrm>
              <a:custGeom>
                <a:avLst/>
                <a:gdLst>
                  <a:gd name="T0" fmla="*/ 0 w 20"/>
                  <a:gd name="T1" fmla="*/ 31 h 43"/>
                  <a:gd name="T2" fmla="*/ 0 w 20"/>
                  <a:gd name="T3" fmla="*/ 25 h 43"/>
                  <a:gd name="T4" fmla="*/ 0 w 20"/>
                  <a:gd name="T5" fmla="*/ 18 h 43"/>
                  <a:gd name="T6" fmla="*/ 2 w 20"/>
                  <a:gd name="T7" fmla="*/ 9 h 43"/>
                  <a:gd name="T8" fmla="*/ 7 w 20"/>
                  <a:gd name="T9" fmla="*/ 0 h 43"/>
                  <a:gd name="T10" fmla="*/ 11 w 20"/>
                  <a:gd name="T11" fmla="*/ 7 h 43"/>
                  <a:gd name="T12" fmla="*/ 16 w 20"/>
                  <a:gd name="T13" fmla="*/ 12 h 43"/>
                  <a:gd name="T14" fmla="*/ 17 w 20"/>
                  <a:gd name="T15" fmla="*/ 14 h 43"/>
                  <a:gd name="T16" fmla="*/ 19 w 20"/>
                  <a:gd name="T17" fmla="*/ 18 h 43"/>
                  <a:gd name="T18" fmla="*/ 19 w 20"/>
                  <a:gd name="T19" fmla="*/ 21 h 43"/>
                  <a:gd name="T20" fmla="*/ 20 w 20"/>
                  <a:gd name="T21" fmla="*/ 25 h 43"/>
                  <a:gd name="T22" fmla="*/ 19 w 20"/>
                  <a:gd name="T23" fmla="*/ 27 h 43"/>
                  <a:gd name="T24" fmla="*/ 18 w 20"/>
                  <a:gd name="T25" fmla="*/ 30 h 43"/>
                  <a:gd name="T26" fmla="*/ 16 w 20"/>
                  <a:gd name="T27" fmla="*/ 33 h 43"/>
                  <a:gd name="T28" fmla="*/ 12 w 20"/>
                  <a:gd name="T29" fmla="*/ 36 h 43"/>
                  <a:gd name="T30" fmla="*/ 9 w 20"/>
                  <a:gd name="T31" fmla="*/ 39 h 43"/>
                  <a:gd name="T32" fmla="*/ 6 w 20"/>
                  <a:gd name="T33" fmla="*/ 41 h 43"/>
                  <a:gd name="T34" fmla="*/ 2 w 20"/>
                  <a:gd name="T35" fmla="*/ 42 h 43"/>
                  <a:gd name="T36" fmla="*/ 0 w 20"/>
                  <a:gd name="T37" fmla="*/ 43 h 43"/>
                  <a:gd name="T38" fmla="*/ 0 w 20"/>
                  <a:gd name="T3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365" name="Freeform 516"/>
              <p:cNvSpPr>
                <a:spLocks/>
              </p:cNvSpPr>
              <p:nvPr>
                <p:custDataLst>
                  <p:tags r:id="rId349"/>
                </p:custDataLst>
              </p:nvPr>
            </p:nvSpPr>
            <p:spPr bwMode="auto">
              <a:xfrm>
                <a:off x="10695330" y="2502903"/>
                <a:ext cx="0" cy="75633"/>
              </a:xfrm>
              <a:custGeom>
                <a:avLst/>
                <a:gdLst>
                  <a:gd name="T0" fmla="*/ 30 h 30"/>
                  <a:gd name="T1" fmla="*/ 25 h 30"/>
                  <a:gd name="T2" fmla="*/ 18 h 30"/>
                  <a:gd name="T3" fmla="*/ 9 h 30"/>
                  <a:gd name="T4" fmla="*/ 0 h 30"/>
                </a:gdLst>
                <a:ahLst/>
                <a:cxnLst>
                  <a:cxn ang="0">
                    <a:pos x="0" y="T0"/>
                  </a:cxn>
                  <a:cxn ang="0">
                    <a:pos x="0" y="T1"/>
                  </a:cxn>
                  <a:cxn ang="0">
                    <a:pos x="0" y="T2"/>
                  </a:cxn>
                  <a:cxn ang="0">
                    <a:pos x="0" y="T3"/>
                  </a:cxn>
                  <a:cxn ang="0">
                    <a:pos x="0" y="T4"/>
                  </a:cxn>
                </a:cxnLst>
                <a:rect l="0" t="0" r="r" b="b"/>
                <a:pathLst>
                  <a:path h="30">
                    <a:moveTo>
                      <a:pt x="0" y="30"/>
                    </a:moveTo>
                    <a:lnTo>
                      <a:pt x="0" y="25"/>
                    </a:lnTo>
                    <a:lnTo>
                      <a:pt x="0" y="18"/>
                    </a:lnTo>
                    <a:lnTo>
                      <a:pt x="0" y="9"/>
                    </a:lnTo>
                    <a:lnTo>
                      <a:pt x="0" y="0"/>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66" name="Freeform 517"/>
              <p:cNvSpPr>
                <a:spLocks/>
              </p:cNvSpPr>
              <p:nvPr>
                <p:custDataLst>
                  <p:tags r:id="rId350"/>
                </p:custDataLst>
              </p:nvPr>
            </p:nvSpPr>
            <p:spPr bwMode="auto">
              <a:xfrm>
                <a:off x="10695330" y="2502903"/>
                <a:ext cx="12635" cy="75633"/>
              </a:xfrm>
              <a:custGeom>
                <a:avLst/>
                <a:gdLst>
                  <a:gd name="T0" fmla="*/ 0 w 20"/>
                  <a:gd name="T1" fmla="*/ 0 h 24"/>
                  <a:gd name="T2" fmla="*/ 20 w 20"/>
                  <a:gd name="T3" fmla="*/ 0 h 24"/>
                  <a:gd name="T4" fmla="*/ 0 w 20"/>
                  <a:gd name="T5" fmla="*/ 24 h 24"/>
                </a:gdLst>
                <a:ahLst/>
                <a:cxnLst>
                  <a:cxn ang="0">
                    <a:pos x="T0" y="T1"/>
                  </a:cxn>
                  <a:cxn ang="0">
                    <a:pos x="T2" y="T3"/>
                  </a:cxn>
                  <a:cxn ang="0">
                    <a:pos x="T4" y="T5"/>
                  </a:cxn>
                </a:cxnLst>
                <a:rect l="0" t="0" r="r" b="b"/>
                <a:pathLst>
                  <a:path w="20" h="24">
                    <a:moveTo>
                      <a:pt x="0" y="0"/>
                    </a:moveTo>
                    <a:lnTo>
                      <a:pt x="20" y="0"/>
                    </a:lnTo>
                    <a:lnTo>
                      <a:pt x="0" y="24"/>
                    </a:lnTo>
                  </a:path>
                </a:pathLst>
              </a:custGeom>
              <a:solidFill>
                <a:srgbClr val="00B0F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67" name="Freeform 518"/>
              <p:cNvSpPr>
                <a:spLocks/>
              </p:cNvSpPr>
              <p:nvPr>
                <p:custDataLst>
                  <p:tags r:id="rId351"/>
                </p:custDataLst>
              </p:nvPr>
            </p:nvSpPr>
            <p:spPr bwMode="auto">
              <a:xfrm>
                <a:off x="10303655" y="1971434"/>
                <a:ext cx="27796" cy="77676"/>
              </a:xfrm>
              <a:custGeom>
                <a:avLst/>
                <a:gdLst>
                  <a:gd name="T0" fmla="*/ 0 w 46"/>
                  <a:gd name="T1" fmla="*/ 0 h 19"/>
                  <a:gd name="T2" fmla="*/ 9 w 46"/>
                  <a:gd name="T3" fmla="*/ 3 h 19"/>
                  <a:gd name="T4" fmla="*/ 14 w 46"/>
                  <a:gd name="T5" fmla="*/ 5 h 19"/>
                  <a:gd name="T6" fmla="*/ 19 w 46"/>
                  <a:gd name="T7" fmla="*/ 8 h 19"/>
                  <a:gd name="T8" fmla="*/ 23 w 46"/>
                  <a:gd name="T9" fmla="*/ 10 h 19"/>
                  <a:gd name="T10" fmla="*/ 26 w 46"/>
                  <a:gd name="T11" fmla="*/ 12 h 19"/>
                  <a:gd name="T12" fmla="*/ 32 w 46"/>
                  <a:gd name="T13" fmla="*/ 14 h 19"/>
                  <a:gd name="T14" fmla="*/ 37 w 46"/>
                  <a:gd name="T15" fmla="*/ 17 h 19"/>
                  <a:gd name="T16" fmla="*/ 46 w 46"/>
                  <a:gd name="T17" fmla="*/ 19 h 19"/>
                  <a:gd name="T18" fmla="*/ 33 w 46"/>
                  <a:gd name="T19" fmla="*/ 19 h 19"/>
                  <a:gd name="T20" fmla="*/ 24 w 46"/>
                  <a:gd name="T21" fmla="*/ 19 h 19"/>
                  <a:gd name="T22" fmla="*/ 18 w 46"/>
                  <a:gd name="T23" fmla="*/ 18 h 19"/>
                  <a:gd name="T24" fmla="*/ 13 w 46"/>
                  <a:gd name="T25" fmla="*/ 17 h 19"/>
                  <a:gd name="T26" fmla="*/ 10 w 46"/>
                  <a:gd name="T27" fmla="*/ 14 h 19"/>
                  <a:gd name="T28" fmla="*/ 7 w 46"/>
                  <a:gd name="T29" fmla="*/ 11 h 19"/>
                  <a:gd name="T30" fmla="*/ 4 w 46"/>
                  <a:gd name="T31" fmla="*/ 7 h 19"/>
                  <a:gd name="T32" fmla="*/ 0 w 46"/>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368" name="Freeform 519"/>
              <p:cNvSpPr>
                <a:spLocks/>
              </p:cNvSpPr>
              <p:nvPr>
                <p:custDataLst>
                  <p:tags r:id="rId352"/>
                </p:custDataLst>
              </p:nvPr>
            </p:nvSpPr>
            <p:spPr bwMode="auto">
              <a:xfrm>
                <a:off x="6030603" y="2151316"/>
                <a:ext cx="75808" cy="75633"/>
              </a:xfrm>
              <a:custGeom>
                <a:avLst/>
                <a:gdLst>
                  <a:gd name="T0" fmla="*/ 33 w 100"/>
                  <a:gd name="T1" fmla="*/ 0 h 55"/>
                  <a:gd name="T2" fmla="*/ 100 w 100"/>
                  <a:gd name="T3" fmla="*/ 12 h 55"/>
                  <a:gd name="T4" fmla="*/ 100 w 100"/>
                  <a:gd name="T5" fmla="*/ 55 h 55"/>
                  <a:gd name="T6" fmla="*/ 13 w 100"/>
                  <a:gd name="T7" fmla="*/ 55 h 55"/>
                  <a:gd name="T8" fmla="*/ 0 w 100"/>
                  <a:gd name="T9" fmla="*/ 43 h 55"/>
                  <a:gd name="T10" fmla="*/ 1 w 100"/>
                  <a:gd name="T11" fmla="*/ 38 h 55"/>
                  <a:gd name="T12" fmla="*/ 4 w 100"/>
                  <a:gd name="T13" fmla="*/ 32 h 55"/>
                  <a:gd name="T14" fmla="*/ 10 w 100"/>
                  <a:gd name="T15" fmla="*/ 25 h 55"/>
                  <a:gd name="T16" fmla="*/ 16 w 100"/>
                  <a:gd name="T17" fmla="*/ 18 h 55"/>
                  <a:gd name="T18" fmla="*/ 27 w 100"/>
                  <a:gd name="T19" fmla="*/ 5 h 55"/>
                  <a:gd name="T20" fmla="*/ 33 w 100"/>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69" name="Freeform 520"/>
              <p:cNvSpPr>
                <a:spLocks/>
              </p:cNvSpPr>
              <p:nvPr>
                <p:custDataLst>
                  <p:tags r:id="rId353"/>
                </p:custDataLst>
              </p:nvPr>
            </p:nvSpPr>
            <p:spPr bwMode="auto">
              <a:xfrm>
                <a:off x="6745727" y="1625979"/>
                <a:ext cx="68227" cy="75632"/>
              </a:xfrm>
              <a:custGeom>
                <a:avLst/>
                <a:gdLst>
                  <a:gd name="T0" fmla="*/ 53 w 99"/>
                  <a:gd name="T1" fmla="*/ 2 h 51"/>
                  <a:gd name="T2" fmla="*/ 58 w 99"/>
                  <a:gd name="T3" fmla="*/ 1 h 51"/>
                  <a:gd name="T4" fmla="*/ 62 w 99"/>
                  <a:gd name="T5" fmla="*/ 0 h 51"/>
                  <a:gd name="T6" fmla="*/ 65 w 99"/>
                  <a:gd name="T7" fmla="*/ 0 h 51"/>
                  <a:gd name="T8" fmla="*/ 69 w 99"/>
                  <a:gd name="T9" fmla="*/ 1 h 51"/>
                  <a:gd name="T10" fmla="*/ 74 w 99"/>
                  <a:gd name="T11" fmla="*/ 5 h 51"/>
                  <a:gd name="T12" fmla="*/ 79 w 99"/>
                  <a:gd name="T13" fmla="*/ 11 h 51"/>
                  <a:gd name="T14" fmla="*/ 83 w 99"/>
                  <a:gd name="T15" fmla="*/ 18 h 51"/>
                  <a:gd name="T16" fmla="*/ 87 w 99"/>
                  <a:gd name="T17" fmla="*/ 25 h 51"/>
                  <a:gd name="T18" fmla="*/ 91 w 99"/>
                  <a:gd name="T19" fmla="*/ 28 h 51"/>
                  <a:gd name="T20" fmla="*/ 93 w 99"/>
                  <a:gd name="T21" fmla="*/ 30 h 51"/>
                  <a:gd name="T22" fmla="*/ 96 w 99"/>
                  <a:gd name="T23" fmla="*/ 32 h 51"/>
                  <a:gd name="T24" fmla="*/ 99 w 99"/>
                  <a:gd name="T25" fmla="*/ 34 h 51"/>
                  <a:gd name="T26" fmla="*/ 99 w 99"/>
                  <a:gd name="T27" fmla="*/ 37 h 51"/>
                  <a:gd name="T28" fmla="*/ 97 w 99"/>
                  <a:gd name="T29" fmla="*/ 40 h 51"/>
                  <a:gd name="T30" fmla="*/ 95 w 99"/>
                  <a:gd name="T31" fmla="*/ 43 h 51"/>
                  <a:gd name="T32" fmla="*/ 91 w 99"/>
                  <a:gd name="T33" fmla="*/ 45 h 51"/>
                  <a:gd name="T34" fmla="*/ 86 w 99"/>
                  <a:gd name="T35" fmla="*/ 47 h 51"/>
                  <a:gd name="T36" fmla="*/ 81 w 99"/>
                  <a:gd name="T37" fmla="*/ 48 h 51"/>
                  <a:gd name="T38" fmla="*/ 74 w 99"/>
                  <a:gd name="T39" fmla="*/ 50 h 51"/>
                  <a:gd name="T40" fmla="*/ 68 w 99"/>
                  <a:gd name="T41" fmla="*/ 50 h 51"/>
                  <a:gd name="T42" fmla="*/ 52 w 99"/>
                  <a:gd name="T43" fmla="*/ 51 h 51"/>
                  <a:gd name="T44" fmla="*/ 36 w 99"/>
                  <a:gd name="T45" fmla="*/ 49 h 51"/>
                  <a:gd name="T46" fmla="*/ 27 w 99"/>
                  <a:gd name="T47" fmla="*/ 48 h 51"/>
                  <a:gd name="T48" fmla="*/ 18 w 99"/>
                  <a:gd name="T49" fmla="*/ 45 h 51"/>
                  <a:gd name="T50" fmla="*/ 9 w 99"/>
                  <a:gd name="T51" fmla="*/ 43 h 51"/>
                  <a:gd name="T52" fmla="*/ 1 w 99"/>
                  <a:gd name="T53" fmla="*/ 40 h 51"/>
                  <a:gd name="T54" fmla="*/ 0 w 99"/>
                  <a:gd name="T55" fmla="*/ 39 h 51"/>
                  <a:gd name="T56" fmla="*/ 1 w 99"/>
                  <a:gd name="T57" fmla="*/ 37 h 51"/>
                  <a:gd name="T58" fmla="*/ 3 w 99"/>
                  <a:gd name="T59" fmla="*/ 35 h 51"/>
                  <a:gd name="T60" fmla="*/ 6 w 99"/>
                  <a:gd name="T61" fmla="*/ 33 h 51"/>
                  <a:gd name="T62" fmla="*/ 14 w 99"/>
                  <a:gd name="T63" fmla="*/ 29 h 51"/>
                  <a:gd name="T64" fmla="*/ 25 w 99"/>
                  <a:gd name="T65" fmla="*/ 24 h 51"/>
                  <a:gd name="T66" fmla="*/ 35 w 99"/>
                  <a:gd name="T67" fmla="*/ 19 h 51"/>
                  <a:gd name="T68" fmla="*/ 45 w 99"/>
                  <a:gd name="T69" fmla="*/ 12 h 51"/>
                  <a:gd name="T70" fmla="*/ 48 w 99"/>
                  <a:gd name="T71" fmla="*/ 10 h 51"/>
                  <a:gd name="T72" fmla="*/ 51 w 99"/>
                  <a:gd name="T73" fmla="*/ 7 h 51"/>
                  <a:gd name="T74" fmla="*/ 52 w 99"/>
                  <a:gd name="T75" fmla="*/ 5 h 51"/>
                  <a:gd name="T76" fmla="*/ 53 w 99"/>
                  <a:gd name="T77"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70" name="Freeform 521"/>
              <p:cNvSpPr>
                <a:spLocks/>
              </p:cNvSpPr>
              <p:nvPr>
                <p:custDataLst>
                  <p:tags r:id="rId354"/>
                </p:custDataLst>
              </p:nvPr>
            </p:nvSpPr>
            <p:spPr bwMode="auto">
              <a:xfrm>
                <a:off x="6801320" y="1384774"/>
                <a:ext cx="363879" cy="210543"/>
              </a:xfrm>
              <a:custGeom>
                <a:avLst/>
                <a:gdLst>
                  <a:gd name="T0" fmla="*/ 315 w 525"/>
                  <a:gd name="T1" fmla="*/ 27 h 311"/>
                  <a:gd name="T2" fmla="*/ 342 w 525"/>
                  <a:gd name="T3" fmla="*/ 21 h 311"/>
                  <a:gd name="T4" fmla="*/ 385 w 525"/>
                  <a:gd name="T5" fmla="*/ 20 h 311"/>
                  <a:gd name="T6" fmla="*/ 408 w 525"/>
                  <a:gd name="T7" fmla="*/ 17 h 311"/>
                  <a:gd name="T8" fmla="*/ 427 w 525"/>
                  <a:gd name="T9" fmla="*/ 7 h 311"/>
                  <a:gd name="T10" fmla="*/ 514 w 525"/>
                  <a:gd name="T11" fmla="*/ 6 h 311"/>
                  <a:gd name="T12" fmla="*/ 525 w 525"/>
                  <a:gd name="T13" fmla="*/ 19 h 311"/>
                  <a:gd name="T14" fmla="*/ 468 w 525"/>
                  <a:gd name="T15" fmla="*/ 47 h 311"/>
                  <a:gd name="T16" fmla="*/ 392 w 525"/>
                  <a:gd name="T17" fmla="*/ 73 h 311"/>
                  <a:gd name="T18" fmla="*/ 356 w 525"/>
                  <a:gd name="T19" fmla="*/ 80 h 311"/>
                  <a:gd name="T20" fmla="*/ 321 w 525"/>
                  <a:gd name="T21" fmla="*/ 83 h 311"/>
                  <a:gd name="T22" fmla="*/ 279 w 525"/>
                  <a:gd name="T23" fmla="*/ 101 h 311"/>
                  <a:gd name="T24" fmla="*/ 244 w 525"/>
                  <a:gd name="T25" fmla="*/ 121 h 311"/>
                  <a:gd name="T26" fmla="*/ 218 w 525"/>
                  <a:gd name="T27" fmla="*/ 129 h 311"/>
                  <a:gd name="T28" fmla="*/ 187 w 525"/>
                  <a:gd name="T29" fmla="*/ 123 h 311"/>
                  <a:gd name="T30" fmla="*/ 178 w 525"/>
                  <a:gd name="T31" fmla="*/ 137 h 311"/>
                  <a:gd name="T32" fmla="*/ 175 w 525"/>
                  <a:gd name="T33" fmla="*/ 145 h 311"/>
                  <a:gd name="T34" fmla="*/ 185 w 525"/>
                  <a:gd name="T35" fmla="*/ 148 h 311"/>
                  <a:gd name="T36" fmla="*/ 184 w 525"/>
                  <a:gd name="T37" fmla="*/ 157 h 311"/>
                  <a:gd name="T38" fmla="*/ 176 w 525"/>
                  <a:gd name="T39" fmla="*/ 167 h 311"/>
                  <a:gd name="T40" fmla="*/ 180 w 525"/>
                  <a:gd name="T41" fmla="*/ 179 h 311"/>
                  <a:gd name="T42" fmla="*/ 162 w 525"/>
                  <a:gd name="T43" fmla="*/ 194 h 311"/>
                  <a:gd name="T44" fmla="*/ 144 w 525"/>
                  <a:gd name="T45" fmla="*/ 204 h 311"/>
                  <a:gd name="T46" fmla="*/ 141 w 525"/>
                  <a:gd name="T47" fmla="*/ 213 h 311"/>
                  <a:gd name="T48" fmla="*/ 144 w 525"/>
                  <a:gd name="T49" fmla="*/ 228 h 311"/>
                  <a:gd name="T50" fmla="*/ 163 w 525"/>
                  <a:gd name="T51" fmla="*/ 247 h 311"/>
                  <a:gd name="T52" fmla="*/ 191 w 525"/>
                  <a:gd name="T53" fmla="*/ 267 h 311"/>
                  <a:gd name="T54" fmla="*/ 256 w 525"/>
                  <a:gd name="T55" fmla="*/ 300 h 311"/>
                  <a:gd name="T56" fmla="*/ 243 w 525"/>
                  <a:gd name="T57" fmla="*/ 311 h 311"/>
                  <a:gd name="T58" fmla="*/ 189 w 525"/>
                  <a:gd name="T59" fmla="*/ 309 h 311"/>
                  <a:gd name="T60" fmla="*/ 145 w 525"/>
                  <a:gd name="T61" fmla="*/ 308 h 311"/>
                  <a:gd name="T62" fmla="*/ 129 w 525"/>
                  <a:gd name="T63" fmla="*/ 304 h 311"/>
                  <a:gd name="T64" fmla="*/ 123 w 525"/>
                  <a:gd name="T65" fmla="*/ 298 h 311"/>
                  <a:gd name="T66" fmla="*/ 120 w 525"/>
                  <a:gd name="T67" fmla="*/ 282 h 311"/>
                  <a:gd name="T68" fmla="*/ 116 w 525"/>
                  <a:gd name="T69" fmla="*/ 278 h 311"/>
                  <a:gd name="T70" fmla="*/ 95 w 525"/>
                  <a:gd name="T71" fmla="*/ 277 h 311"/>
                  <a:gd name="T72" fmla="*/ 80 w 525"/>
                  <a:gd name="T73" fmla="*/ 296 h 311"/>
                  <a:gd name="T74" fmla="*/ 44 w 525"/>
                  <a:gd name="T75" fmla="*/ 282 h 311"/>
                  <a:gd name="T76" fmla="*/ 0 w 525"/>
                  <a:gd name="T77" fmla="*/ 246 h 311"/>
                  <a:gd name="T78" fmla="*/ 18 w 525"/>
                  <a:gd name="T79" fmla="*/ 239 h 311"/>
                  <a:gd name="T80" fmla="*/ 34 w 525"/>
                  <a:gd name="T81" fmla="*/ 222 h 311"/>
                  <a:gd name="T82" fmla="*/ 28 w 525"/>
                  <a:gd name="T83" fmla="*/ 213 h 311"/>
                  <a:gd name="T84" fmla="*/ 34 w 525"/>
                  <a:gd name="T85" fmla="*/ 200 h 311"/>
                  <a:gd name="T86" fmla="*/ 40 w 525"/>
                  <a:gd name="T87" fmla="*/ 188 h 311"/>
                  <a:gd name="T88" fmla="*/ 34 w 525"/>
                  <a:gd name="T89" fmla="*/ 179 h 311"/>
                  <a:gd name="T90" fmla="*/ 134 w 525"/>
                  <a:gd name="T91" fmla="*/ 179 h 311"/>
                  <a:gd name="T92" fmla="*/ 131 w 525"/>
                  <a:gd name="T93" fmla="*/ 177 h 311"/>
                  <a:gd name="T94" fmla="*/ 90 w 525"/>
                  <a:gd name="T95" fmla="*/ 166 h 311"/>
                  <a:gd name="T96" fmla="*/ 54 w 525"/>
                  <a:gd name="T97" fmla="*/ 148 h 311"/>
                  <a:gd name="T98" fmla="*/ 84 w 525"/>
                  <a:gd name="T99" fmla="*/ 134 h 311"/>
                  <a:gd name="T100" fmla="*/ 120 w 525"/>
                  <a:gd name="T101" fmla="*/ 111 h 311"/>
                  <a:gd name="T102" fmla="*/ 111 w 525"/>
                  <a:gd name="T103" fmla="*/ 103 h 311"/>
                  <a:gd name="T104" fmla="*/ 100 w 525"/>
                  <a:gd name="T105" fmla="*/ 80 h 311"/>
                  <a:gd name="T106" fmla="*/ 127 w 525"/>
                  <a:gd name="T107" fmla="*/ 76 h 311"/>
                  <a:gd name="T108" fmla="*/ 184 w 525"/>
                  <a:gd name="T109" fmla="*/ 58 h 311"/>
                  <a:gd name="T110" fmla="*/ 254 w 525"/>
                  <a:gd name="T111" fmla="*/ 3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71" name="Freeform 522"/>
              <p:cNvSpPr>
                <a:spLocks/>
              </p:cNvSpPr>
              <p:nvPr>
                <p:custDataLst>
                  <p:tags r:id="rId355"/>
                </p:custDataLst>
              </p:nvPr>
            </p:nvSpPr>
            <p:spPr bwMode="auto">
              <a:xfrm>
                <a:off x="6470290" y="1785420"/>
                <a:ext cx="50539" cy="71543"/>
              </a:xfrm>
              <a:custGeom>
                <a:avLst/>
                <a:gdLst>
                  <a:gd name="T0" fmla="*/ 46 w 79"/>
                  <a:gd name="T1" fmla="*/ 0 h 38"/>
                  <a:gd name="T2" fmla="*/ 54 w 79"/>
                  <a:gd name="T3" fmla="*/ 1 h 38"/>
                  <a:gd name="T4" fmla="*/ 62 w 79"/>
                  <a:gd name="T5" fmla="*/ 3 h 38"/>
                  <a:gd name="T6" fmla="*/ 68 w 79"/>
                  <a:gd name="T7" fmla="*/ 7 h 38"/>
                  <a:gd name="T8" fmla="*/ 72 w 79"/>
                  <a:gd name="T9" fmla="*/ 12 h 38"/>
                  <a:gd name="T10" fmla="*/ 75 w 79"/>
                  <a:gd name="T11" fmla="*/ 17 h 38"/>
                  <a:gd name="T12" fmla="*/ 77 w 79"/>
                  <a:gd name="T13" fmla="*/ 22 h 38"/>
                  <a:gd name="T14" fmla="*/ 79 w 79"/>
                  <a:gd name="T15" fmla="*/ 27 h 38"/>
                  <a:gd name="T16" fmla="*/ 79 w 79"/>
                  <a:gd name="T17" fmla="*/ 32 h 38"/>
                  <a:gd name="T18" fmla="*/ 77 w 79"/>
                  <a:gd name="T19" fmla="*/ 34 h 38"/>
                  <a:gd name="T20" fmla="*/ 75 w 79"/>
                  <a:gd name="T21" fmla="*/ 35 h 38"/>
                  <a:gd name="T22" fmla="*/ 72 w 79"/>
                  <a:gd name="T23" fmla="*/ 36 h 38"/>
                  <a:gd name="T24" fmla="*/ 68 w 79"/>
                  <a:gd name="T25" fmla="*/ 37 h 38"/>
                  <a:gd name="T26" fmla="*/ 57 w 79"/>
                  <a:gd name="T27" fmla="*/ 38 h 38"/>
                  <a:gd name="T28" fmla="*/ 46 w 79"/>
                  <a:gd name="T29" fmla="*/ 38 h 38"/>
                  <a:gd name="T30" fmla="*/ 38 w 79"/>
                  <a:gd name="T31" fmla="*/ 37 h 38"/>
                  <a:gd name="T32" fmla="*/ 30 w 79"/>
                  <a:gd name="T33" fmla="*/ 36 h 38"/>
                  <a:gd name="T34" fmla="*/ 21 w 79"/>
                  <a:gd name="T35" fmla="*/ 35 h 38"/>
                  <a:gd name="T36" fmla="*/ 15 w 79"/>
                  <a:gd name="T37" fmla="*/ 32 h 38"/>
                  <a:gd name="T38" fmla="*/ 8 w 79"/>
                  <a:gd name="T39" fmla="*/ 29 h 38"/>
                  <a:gd name="T40" fmla="*/ 4 w 79"/>
                  <a:gd name="T41" fmla="*/ 25 h 38"/>
                  <a:gd name="T42" fmla="*/ 2 w 79"/>
                  <a:gd name="T43" fmla="*/ 22 h 38"/>
                  <a:gd name="T44" fmla="*/ 1 w 79"/>
                  <a:gd name="T45" fmla="*/ 20 h 38"/>
                  <a:gd name="T46" fmla="*/ 0 w 79"/>
                  <a:gd name="T47" fmla="*/ 17 h 38"/>
                  <a:gd name="T48" fmla="*/ 0 w 79"/>
                  <a:gd name="T49" fmla="*/ 13 h 38"/>
                  <a:gd name="T50" fmla="*/ 1 w 79"/>
                  <a:gd name="T51" fmla="*/ 11 h 38"/>
                  <a:gd name="T52" fmla="*/ 4 w 79"/>
                  <a:gd name="T53" fmla="*/ 9 h 38"/>
                  <a:gd name="T54" fmla="*/ 10 w 79"/>
                  <a:gd name="T55" fmla="*/ 6 h 38"/>
                  <a:gd name="T56" fmla="*/ 17 w 79"/>
                  <a:gd name="T57" fmla="*/ 4 h 38"/>
                  <a:gd name="T58" fmla="*/ 32 w 79"/>
                  <a:gd name="T59" fmla="*/ 1 h 38"/>
                  <a:gd name="T60" fmla="*/ 46 w 79"/>
                  <a:gd name="T6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72" name="Freeform 523"/>
              <p:cNvSpPr>
                <a:spLocks/>
              </p:cNvSpPr>
              <p:nvPr>
                <p:custDataLst>
                  <p:tags r:id="rId356"/>
                </p:custDataLst>
              </p:nvPr>
            </p:nvSpPr>
            <p:spPr bwMode="auto">
              <a:xfrm>
                <a:off x="10139403" y="2167669"/>
                <a:ext cx="313340" cy="345456"/>
              </a:xfrm>
              <a:custGeom>
                <a:avLst/>
                <a:gdLst>
                  <a:gd name="T0" fmla="*/ 26 w 459"/>
                  <a:gd name="T1" fmla="*/ 45 h 511"/>
                  <a:gd name="T2" fmla="*/ 12 w 459"/>
                  <a:gd name="T3" fmla="*/ 25 h 511"/>
                  <a:gd name="T4" fmla="*/ 0 w 459"/>
                  <a:gd name="T5" fmla="*/ 0 h 511"/>
                  <a:gd name="T6" fmla="*/ 22 w 459"/>
                  <a:gd name="T7" fmla="*/ 7 h 511"/>
                  <a:gd name="T8" fmla="*/ 33 w 459"/>
                  <a:gd name="T9" fmla="*/ 6 h 511"/>
                  <a:gd name="T10" fmla="*/ 95 w 459"/>
                  <a:gd name="T11" fmla="*/ 67 h 511"/>
                  <a:gd name="T12" fmla="*/ 146 w 459"/>
                  <a:gd name="T13" fmla="*/ 123 h 511"/>
                  <a:gd name="T14" fmla="*/ 216 w 459"/>
                  <a:gd name="T15" fmla="*/ 198 h 511"/>
                  <a:gd name="T16" fmla="*/ 258 w 459"/>
                  <a:gd name="T17" fmla="*/ 237 h 511"/>
                  <a:gd name="T18" fmla="*/ 303 w 459"/>
                  <a:gd name="T19" fmla="*/ 266 h 511"/>
                  <a:gd name="T20" fmla="*/ 372 w 459"/>
                  <a:gd name="T21" fmla="*/ 311 h 511"/>
                  <a:gd name="T22" fmla="*/ 398 w 459"/>
                  <a:gd name="T23" fmla="*/ 336 h 511"/>
                  <a:gd name="T24" fmla="*/ 365 w 459"/>
                  <a:gd name="T25" fmla="*/ 320 h 511"/>
                  <a:gd name="T26" fmla="*/ 324 w 459"/>
                  <a:gd name="T27" fmla="*/ 296 h 511"/>
                  <a:gd name="T28" fmla="*/ 314 w 459"/>
                  <a:gd name="T29" fmla="*/ 298 h 511"/>
                  <a:gd name="T30" fmla="*/ 313 w 459"/>
                  <a:gd name="T31" fmla="*/ 311 h 511"/>
                  <a:gd name="T32" fmla="*/ 317 w 459"/>
                  <a:gd name="T33" fmla="*/ 337 h 511"/>
                  <a:gd name="T34" fmla="*/ 326 w 459"/>
                  <a:gd name="T35" fmla="*/ 358 h 511"/>
                  <a:gd name="T36" fmla="*/ 348 w 459"/>
                  <a:gd name="T37" fmla="*/ 387 h 511"/>
                  <a:gd name="T38" fmla="*/ 394 w 459"/>
                  <a:gd name="T39" fmla="*/ 421 h 511"/>
                  <a:gd name="T40" fmla="*/ 440 w 459"/>
                  <a:gd name="T41" fmla="*/ 458 h 511"/>
                  <a:gd name="T42" fmla="*/ 448 w 459"/>
                  <a:gd name="T43" fmla="*/ 476 h 511"/>
                  <a:gd name="T44" fmla="*/ 428 w 459"/>
                  <a:gd name="T45" fmla="*/ 469 h 511"/>
                  <a:gd name="T46" fmla="*/ 392 w 459"/>
                  <a:gd name="T47" fmla="*/ 462 h 511"/>
                  <a:gd name="T48" fmla="*/ 393 w 459"/>
                  <a:gd name="T49" fmla="*/ 494 h 511"/>
                  <a:gd name="T50" fmla="*/ 398 w 459"/>
                  <a:gd name="T51" fmla="*/ 511 h 511"/>
                  <a:gd name="T52" fmla="*/ 388 w 459"/>
                  <a:gd name="T53" fmla="*/ 492 h 511"/>
                  <a:gd name="T54" fmla="*/ 363 w 459"/>
                  <a:gd name="T55" fmla="*/ 466 h 511"/>
                  <a:gd name="T56" fmla="*/ 343 w 459"/>
                  <a:gd name="T57" fmla="*/ 445 h 511"/>
                  <a:gd name="T58" fmla="*/ 339 w 459"/>
                  <a:gd name="T59" fmla="*/ 431 h 511"/>
                  <a:gd name="T60" fmla="*/ 328 w 459"/>
                  <a:gd name="T61" fmla="*/ 411 h 511"/>
                  <a:gd name="T62" fmla="*/ 310 w 459"/>
                  <a:gd name="T63" fmla="*/ 384 h 511"/>
                  <a:gd name="T64" fmla="*/ 298 w 459"/>
                  <a:gd name="T65" fmla="*/ 367 h 511"/>
                  <a:gd name="T66" fmla="*/ 280 w 459"/>
                  <a:gd name="T67" fmla="*/ 358 h 511"/>
                  <a:gd name="T68" fmla="*/ 264 w 459"/>
                  <a:gd name="T69" fmla="*/ 343 h 511"/>
                  <a:gd name="T70" fmla="*/ 249 w 459"/>
                  <a:gd name="T71" fmla="*/ 314 h 511"/>
                  <a:gd name="T72" fmla="*/ 245 w 459"/>
                  <a:gd name="T73" fmla="*/ 293 h 511"/>
                  <a:gd name="T74" fmla="*/ 234 w 459"/>
                  <a:gd name="T75" fmla="*/ 281 h 511"/>
                  <a:gd name="T76" fmla="*/ 194 w 459"/>
                  <a:gd name="T77" fmla="*/ 244 h 511"/>
                  <a:gd name="T78" fmla="*/ 171 w 459"/>
                  <a:gd name="T79" fmla="*/ 220 h 511"/>
                  <a:gd name="T80" fmla="*/ 163 w 459"/>
                  <a:gd name="T81" fmla="*/ 203 h 511"/>
                  <a:gd name="T82" fmla="*/ 154 w 459"/>
                  <a:gd name="T83" fmla="*/ 187 h 511"/>
                  <a:gd name="T84" fmla="*/ 115 w 459"/>
                  <a:gd name="T85" fmla="*/ 155 h 511"/>
                  <a:gd name="T86" fmla="*/ 70 w 459"/>
                  <a:gd name="T87" fmla="*/ 130 h 511"/>
                  <a:gd name="T88" fmla="*/ 47 w 459"/>
                  <a:gd name="T89" fmla="*/ 110 h 511"/>
                  <a:gd name="T90" fmla="*/ 38 w 459"/>
                  <a:gd name="T91" fmla="*/ 93 h 511"/>
                  <a:gd name="T92" fmla="*/ 34 w 459"/>
                  <a:gd name="T93"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73" name="Freeform 527"/>
              <p:cNvSpPr>
                <a:spLocks/>
              </p:cNvSpPr>
              <p:nvPr>
                <p:custDataLst>
                  <p:tags r:id="rId357"/>
                </p:custDataLst>
              </p:nvPr>
            </p:nvSpPr>
            <p:spPr bwMode="auto">
              <a:xfrm>
                <a:off x="6712876" y="3075255"/>
                <a:ext cx="843997" cy="658204"/>
              </a:xfrm>
              <a:custGeom>
                <a:avLst/>
                <a:gdLst>
                  <a:gd name="T0" fmla="*/ 932 w 1227"/>
                  <a:gd name="T1" fmla="*/ 466 h 979"/>
                  <a:gd name="T2" fmla="*/ 932 w 1227"/>
                  <a:gd name="T3" fmla="*/ 442 h 979"/>
                  <a:gd name="T4" fmla="*/ 930 w 1227"/>
                  <a:gd name="T5" fmla="*/ 412 h 979"/>
                  <a:gd name="T6" fmla="*/ 908 w 1227"/>
                  <a:gd name="T7" fmla="*/ 385 h 979"/>
                  <a:gd name="T8" fmla="*/ 899 w 1227"/>
                  <a:gd name="T9" fmla="*/ 367 h 979"/>
                  <a:gd name="T10" fmla="*/ 817 w 1227"/>
                  <a:gd name="T11" fmla="*/ 312 h 979"/>
                  <a:gd name="T12" fmla="*/ 759 w 1227"/>
                  <a:gd name="T13" fmla="*/ 263 h 979"/>
                  <a:gd name="T14" fmla="*/ 752 w 1227"/>
                  <a:gd name="T15" fmla="*/ 229 h 979"/>
                  <a:gd name="T16" fmla="*/ 726 w 1227"/>
                  <a:gd name="T17" fmla="*/ 218 h 979"/>
                  <a:gd name="T18" fmla="*/ 695 w 1227"/>
                  <a:gd name="T19" fmla="*/ 207 h 979"/>
                  <a:gd name="T20" fmla="*/ 638 w 1227"/>
                  <a:gd name="T21" fmla="*/ 196 h 979"/>
                  <a:gd name="T22" fmla="*/ 596 w 1227"/>
                  <a:gd name="T23" fmla="*/ 201 h 979"/>
                  <a:gd name="T24" fmla="*/ 570 w 1227"/>
                  <a:gd name="T25" fmla="*/ 204 h 979"/>
                  <a:gd name="T26" fmla="*/ 530 w 1227"/>
                  <a:gd name="T27" fmla="*/ 195 h 979"/>
                  <a:gd name="T28" fmla="*/ 505 w 1227"/>
                  <a:gd name="T29" fmla="*/ 179 h 979"/>
                  <a:gd name="T30" fmla="*/ 483 w 1227"/>
                  <a:gd name="T31" fmla="*/ 128 h 979"/>
                  <a:gd name="T32" fmla="*/ 465 w 1227"/>
                  <a:gd name="T33" fmla="*/ 103 h 979"/>
                  <a:gd name="T34" fmla="*/ 432 w 1227"/>
                  <a:gd name="T35" fmla="*/ 81 h 979"/>
                  <a:gd name="T36" fmla="*/ 365 w 1227"/>
                  <a:gd name="T37" fmla="*/ 61 h 979"/>
                  <a:gd name="T38" fmla="*/ 303 w 1227"/>
                  <a:gd name="T39" fmla="*/ 32 h 979"/>
                  <a:gd name="T40" fmla="*/ 214 w 1227"/>
                  <a:gd name="T41" fmla="*/ 10 h 979"/>
                  <a:gd name="T42" fmla="*/ 166 w 1227"/>
                  <a:gd name="T43" fmla="*/ 38 h 979"/>
                  <a:gd name="T44" fmla="*/ 151 w 1227"/>
                  <a:gd name="T45" fmla="*/ 61 h 979"/>
                  <a:gd name="T46" fmla="*/ 153 w 1227"/>
                  <a:gd name="T47" fmla="*/ 90 h 979"/>
                  <a:gd name="T48" fmla="*/ 169 w 1227"/>
                  <a:gd name="T49" fmla="*/ 118 h 979"/>
                  <a:gd name="T50" fmla="*/ 151 w 1227"/>
                  <a:gd name="T51" fmla="*/ 150 h 979"/>
                  <a:gd name="T52" fmla="*/ 95 w 1227"/>
                  <a:gd name="T53" fmla="*/ 186 h 979"/>
                  <a:gd name="T54" fmla="*/ 54 w 1227"/>
                  <a:gd name="T55" fmla="*/ 190 h 979"/>
                  <a:gd name="T56" fmla="*/ 9 w 1227"/>
                  <a:gd name="T57" fmla="*/ 183 h 979"/>
                  <a:gd name="T58" fmla="*/ 0 w 1227"/>
                  <a:gd name="T59" fmla="*/ 236 h 979"/>
                  <a:gd name="T60" fmla="*/ 9 w 1227"/>
                  <a:gd name="T61" fmla="*/ 269 h 979"/>
                  <a:gd name="T62" fmla="*/ 25 w 1227"/>
                  <a:gd name="T63" fmla="*/ 282 h 979"/>
                  <a:gd name="T64" fmla="*/ 40 w 1227"/>
                  <a:gd name="T65" fmla="*/ 307 h 979"/>
                  <a:gd name="T66" fmla="*/ 83 w 1227"/>
                  <a:gd name="T67" fmla="*/ 364 h 979"/>
                  <a:gd name="T68" fmla="*/ 102 w 1227"/>
                  <a:gd name="T69" fmla="*/ 414 h 979"/>
                  <a:gd name="T70" fmla="*/ 121 w 1227"/>
                  <a:gd name="T71" fmla="*/ 427 h 979"/>
                  <a:gd name="T72" fmla="*/ 133 w 1227"/>
                  <a:gd name="T73" fmla="*/ 438 h 979"/>
                  <a:gd name="T74" fmla="*/ 148 w 1227"/>
                  <a:gd name="T75" fmla="*/ 469 h 979"/>
                  <a:gd name="T76" fmla="*/ 224 w 1227"/>
                  <a:gd name="T77" fmla="*/ 546 h 979"/>
                  <a:gd name="T78" fmla="*/ 249 w 1227"/>
                  <a:gd name="T79" fmla="*/ 585 h 979"/>
                  <a:gd name="T80" fmla="*/ 256 w 1227"/>
                  <a:gd name="T81" fmla="*/ 624 h 979"/>
                  <a:gd name="T82" fmla="*/ 266 w 1227"/>
                  <a:gd name="T83" fmla="*/ 659 h 979"/>
                  <a:gd name="T84" fmla="*/ 299 w 1227"/>
                  <a:gd name="T85" fmla="*/ 701 h 979"/>
                  <a:gd name="T86" fmla="*/ 361 w 1227"/>
                  <a:gd name="T87" fmla="*/ 761 h 979"/>
                  <a:gd name="T88" fmla="*/ 388 w 1227"/>
                  <a:gd name="T89" fmla="*/ 814 h 979"/>
                  <a:gd name="T90" fmla="*/ 425 w 1227"/>
                  <a:gd name="T91" fmla="*/ 867 h 979"/>
                  <a:gd name="T92" fmla="*/ 483 w 1227"/>
                  <a:gd name="T93" fmla="*/ 938 h 979"/>
                  <a:gd name="T94" fmla="*/ 528 w 1227"/>
                  <a:gd name="T95" fmla="*/ 979 h 979"/>
                  <a:gd name="T96" fmla="*/ 543 w 1227"/>
                  <a:gd name="T97" fmla="*/ 953 h 979"/>
                  <a:gd name="T98" fmla="*/ 546 w 1227"/>
                  <a:gd name="T99" fmla="*/ 909 h 979"/>
                  <a:gd name="T100" fmla="*/ 570 w 1227"/>
                  <a:gd name="T101" fmla="*/ 896 h 979"/>
                  <a:gd name="T102" fmla="*/ 605 w 1227"/>
                  <a:gd name="T103" fmla="*/ 895 h 979"/>
                  <a:gd name="T104" fmla="*/ 660 w 1227"/>
                  <a:gd name="T105" fmla="*/ 909 h 979"/>
                  <a:gd name="T106" fmla="*/ 708 w 1227"/>
                  <a:gd name="T107" fmla="*/ 943 h 979"/>
                  <a:gd name="T108" fmla="*/ 787 w 1227"/>
                  <a:gd name="T109" fmla="*/ 838 h 979"/>
                  <a:gd name="T110" fmla="*/ 1199 w 1227"/>
                  <a:gd name="T111" fmla="*/ 567 h 979"/>
                  <a:gd name="T112" fmla="*/ 940 w 1227"/>
                  <a:gd name="T113" fmla="*/ 468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FFC0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74" name="Freeform 528"/>
              <p:cNvSpPr>
                <a:spLocks/>
              </p:cNvSpPr>
              <p:nvPr>
                <p:custDataLst>
                  <p:tags r:id="rId358"/>
                </p:custDataLst>
              </p:nvPr>
            </p:nvSpPr>
            <p:spPr bwMode="auto">
              <a:xfrm>
                <a:off x="5876461" y="2488595"/>
                <a:ext cx="90970" cy="73588"/>
              </a:xfrm>
              <a:custGeom>
                <a:avLst/>
                <a:gdLst>
                  <a:gd name="T0" fmla="*/ 146 w 146"/>
                  <a:gd name="T1" fmla="*/ 18 h 81"/>
                  <a:gd name="T2" fmla="*/ 138 w 146"/>
                  <a:gd name="T3" fmla="*/ 24 h 81"/>
                  <a:gd name="T4" fmla="*/ 130 w 146"/>
                  <a:gd name="T5" fmla="*/ 29 h 81"/>
                  <a:gd name="T6" fmla="*/ 123 w 146"/>
                  <a:gd name="T7" fmla="*/ 35 h 81"/>
                  <a:gd name="T8" fmla="*/ 118 w 146"/>
                  <a:gd name="T9" fmla="*/ 41 h 81"/>
                  <a:gd name="T10" fmla="*/ 108 w 146"/>
                  <a:gd name="T11" fmla="*/ 53 h 81"/>
                  <a:gd name="T12" fmla="*/ 98 w 146"/>
                  <a:gd name="T13" fmla="*/ 64 h 81"/>
                  <a:gd name="T14" fmla="*/ 93 w 146"/>
                  <a:gd name="T15" fmla="*/ 69 h 81"/>
                  <a:gd name="T16" fmla="*/ 85 w 146"/>
                  <a:gd name="T17" fmla="*/ 73 h 81"/>
                  <a:gd name="T18" fmla="*/ 76 w 146"/>
                  <a:gd name="T19" fmla="*/ 77 h 81"/>
                  <a:gd name="T20" fmla="*/ 66 w 146"/>
                  <a:gd name="T21" fmla="*/ 80 h 81"/>
                  <a:gd name="T22" fmla="*/ 53 w 146"/>
                  <a:gd name="T23" fmla="*/ 81 h 81"/>
                  <a:gd name="T24" fmla="*/ 39 w 146"/>
                  <a:gd name="T25" fmla="*/ 80 h 81"/>
                  <a:gd name="T26" fmla="*/ 21 w 146"/>
                  <a:gd name="T27" fmla="*/ 77 h 81"/>
                  <a:gd name="T28" fmla="*/ 0 w 146"/>
                  <a:gd name="T29" fmla="*/ 74 h 81"/>
                  <a:gd name="T30" fmla="*/ 0 w 146"/>
                  <a:gd name="T31" fmla="*/ 62 h 81"/>
                  <a:gd name="T32" fmla="*/ 0 w 146"/>
                  <a:gd name="T33" fmla="*/ 49 h 81"/>
                  <a:gd name="T34" fmla="*/ 0 w 146"/>
                  <a:gd name="T35" fmla="*/ 34 h 81"/>
                  <a:gd name="T36" fmla="*/ 0 w 146"/>
                  <a:gd name="T37" fmla="*/ 18 h 81"/>
                  <a:gd name="T38" fmla="*/ 14 w 146"/>
                  <a:gd name="T39" fmla="*/ 18 h 81"/>
                  <a:gd name="T40" fmla="*/ 22 w 146"/>
                  <a:gd name="T41" fmla="*/ 18 h 81"/>
                  <a:gd name="T42" fmla="*/ 31 w 146"/>
                  <a:gd name="T43" fmla="*/ 18 h 81"/>
                  <a:gd name="T44" fmla="*/ 40 w 146"/>
                  <a:gd name="T45" fmla="*/ 18 h 81"/>
                  <a:gd name="T46" fmla="*/ 52 w 146"/>
                  <a:gd name="T47" fmla="*/ 18 h 81"/>
                  <a:gd name="T48" fmla="*/ 63 w 146"/>
                  <a:gd name="T49" fmla="*/ 16 h 81"/>
                  <a:gd name="T50" fmla="*/ 73 w 146"/>
                  <a:gd name="T51" fmla="*/ 14 h 81"/>
                  <a:gd name="T52" fmla="*/ 83 w 146"/>
                  <a:gd name="T53" fmla="*/ 11 h 81"/>
                  <a:gd name="T54" fmla="*/ 101 w 146"/>
                  <a:gd name="T55" fmla="*/ 5 h 81"/>
                  <a:gd name="T56" fmla="*/ 120 w 146"/>
                  <a:gd name="T57" fmla="*/ 0 h 81"/>
                  <a:gd name="T58" fmla="*/ 129 w 146"/>
                  <a:gd name="T59" fmla="*/ 4 h 81"/>
                  <a:gd name="T60" fmla="*/ 135 w 146"/>
                  <a:gd name="T61" fmla="*/ 9 h 81"/>
                  <a:gd name="T62" fmla="*/ 141 w 146"/>
                  <a:gd name="T63" fmla="*/ 14 h 81"/>
                  <a:gd name="T64" fmla="*/ 146 w 146"/>
                  <a:gd name="T65" fmla="*/ 1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75" name="Freeform 529"/>
              <p:cNvSpPr>
                <a:spLocks/>
              </p:cNvSpPr>
              <p:nvPr>
                <p:custDataLst>
                  <p:tags r:id="rId359"/>
                </p:custDataLst>
              </p:nvPr>
            </p:nvSpPr>
            <p:spPr bwMode="auto">
              <a:xfrm>
                <a:off x="5462043" y="2762506"/>
                <a:ext cx="25269" cy="73588"/>
              </a:xfrm>
              <a:custGeom>
                <a:avLst/>
                <a:gdLst>
                  <a:gd name="T0" fmla="*/ 34 w 34"/>
                  <a:gd name="T1" fmla="*/ 49 h 49"/>
                  <a:gd name="T2" fmla="*/ 34 w 34"/>
                  <a:gd name="T3" fmla="*/ 34 h 49"/>
                  <a:gd name="T4" fmla="*/ 34 w 34"/>
                  <a:gd name="T5" fmla="*/ 25 h 49"/>
                  <a:gd name="T6" fmla="*/ 33 w 34"/>
                  <a:gd name="T7" fmla="*/ 21 h 49"/>
                  <a:gd name="T8" fmla="*/ 33 w 34"/>
                  <a:gd name="T9" fmla="*/ 17 h 49"/>
                  <a:gd name="T10" fmla="*/ 31 w 34"/>
                  <a:gd name="T11" fmla="*/ 15 h 49"/>
                  <a:gd name="T12" fmla="*/ 30 w 34"/>
                  <a:gd name="T13" fmla="*/ 12 h 49"/>
                  <a:gd name="T14" fmla="*/ 25 w 34"/>
                  <a:gd name="T15" fmla="*/ 8 h 49"/>
                  <a:gd name="T16" fmla="*/ 21 w 34"/>
                  <a:gd name="T17" fmla="*/ 0 h 49"/>
                  <a:gd name="T18" fmla="*/ 8 w 34"/>
                  <a:gd name="T19" fmla="*/ 0 h 49"/>
                  <a:gd name="T20" fmla="*/ 0 w 34"/>
                  <a:gd name="T21" fmla="*/ 0 h 49"/>
                  <a:gd name="T22" fmla="*/ 3 w 34"/>
                  <a:gd name="T23" fmla="*/ 11 h 49"/>
                  <a:gd name="T24" fmla="*/ 7 w 34"/>
                  <a:gd name="T25" fmla="*/ 20 h 49"/>
                  <a:gd name="T26" fmla="*/ 10 w 34"/>
                  <a:gd name="T27" fmla="*/ 27 h 49"/>
                  <a:gd name="T28" fmla="*/ 14 w 34"/>
                  <a:gd name="T29" fmla="*/ 34 h 49"/>
                  <a:gd name="T30" fmla="*/ 19 w 34"/>
                  <a:gd name="T31" fmla="*/ 39 h 49"/>
                  <a:gd name="T32" fmla="*/ 24 w 34"/>
                  <a:gd name="T33" fmla="*/ 43 h 49"/>
                  <a:gd name="T34" fmla="*/ 29 w 34"/>
                  <a:gd name="T35" fmla="*/ 46 h 49"/>
                  <a:gd name="T36" fmla="*/ 34 w 34"/>
                  <a:gd name="T3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FFC0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76" name="Freeform 530"/>
              <p:cNvSpPr>
                <a:spLocks/>
              </p:cNvSpPr>
              <p:nvPr>
                <p:custDataLst>
                  <p:tags r:id="rId360"/>
                </p:custDataLst>
              </p:nvPr>
            </p:nvSpPr>
            <p:spPr bwMode="auto">
              <a:xfrm>
                <a:off x="4812619" y="3208123"/>
                <a:ext cx="45485" cy="73588"/>
              </a:xfrm>
              <a:custGeom>
                <a:avLst/>
                <a:gdLst>
                  <a:gd name="T0" fmla="*/ 60 w 60"/>
                  <a:gd name="T1" fmla="*/ 0 h 74"/>
                  <a:gd name="T2" fmla="*/ 56 w 60"/>
                  <a:gd name="T3" fmla="*/ 4 h 74"/>
                  <a:gd name="T4" fmla="*/ 51 w 60"/>
                  <a:gd name="T5" fmla="*/ 10 h 74"/>
                  <a:gd name="T6" fmla="*/ 48 w 60"/>
                  <a:gd name="T7" fmla="*/ 15 h 74"/>
                  <a:gd name="T8" fmla="*/ 46 w 60"/>
                  <a:gd name="T9" fmla="*/ 21 h 74"/>
                  <a:gd name="T10" fmla="*/ 41 w 60"/>
                  <a:gd name="T11" fmla="*/ 31 h 74"/>
                  <a:gd name="T12" fmla="*/ 37 w 60"/>
                  <a:gd name="T13" fmla="*/ 42 h 74"/>
                  <a:gd name="T14" fmla="*/ 35 w 60"/>
                  <a:gd name="T15" fmla="*/ 47 h 74"/>
                  <a:gd name="T16" fmla="*/ 32 w 60"/>
                  <a:gd name="T17" fmla="*/ 51 h 74"/>
                  <a:gd name="T18" fmla="*/ 29 w 60"/>
                  <a:gd name="T19" fmla="*/ 56 h 74"/>
                  <a:gd name="T20" fmla="*/ 25 w 60"/>
                  <a:gd name="T21" fmla="*/ 60 h 74"/>
                  <a:gd name="T22" fmla="*/ 20 w 60"/>
                  <a:gd name="T23" fmla="*/ 65 h 74"/>
                  <a:gd name="T24" fmla="*/ 15 w 60"/>
                  <a:gd name="T25" fmla="*/ 69 h 74"/>
                  <a:gd name="T26" fmla="*/ 8 w 60"/>
                  <a:gd name="T27" fmla="*/ 72 h 74"/>
                  <a:gd name="T28" fmla="*/ 0 w 60"/>
                  <a:gd name="T29" fmla="*/ 74 h 74"/>
                  <a:gd name="T30" fmla="*/ 5 w 60"/>
                  <a:gd name="T31" fmla="*/ 60 h 74"/>
                  <a:gd name="T32" fmla="*/ 12 w 60"/>
                  <a:gd name="T33" fmla="*/ 47 h 74"/>
                  <a:gd name="T34" fmla="*/ 19 w 60"/>
                  <a:gd name="T35" fmla="*/ 34 h 74"/>
                  <a:gd name="T36" fmla="*/ 27 w 60"/>
                  <a:gd name="T37" fmla="*/ 23 h 74"/>
                  <a:gd name="T38" fmla="*/ 36 w 60"/>
                  <a:gd name="T39" fmla="*/ 14 h 74"/>
                  <a:gd name="T40" fmla="*/ 43 w 60"/>
                  <a:gd name="T41" fmla="*/ 6 h 74"/>
                  <a:gd name="T42" fmla="*/ 48 w 60"/>
                  <a:gd name="T43" fmla="*/ 3 h 74"/>
                  <a:gd name="T44" fmla="*/ 52 w 60"/>
                  <a:gd name="T45" fmla="*/ 1 h 74"/>
                  <a:gd name="T46" fmla="*/ 56 w 60"/>
                  <a:gd name="T47" fmla="*/ 0 h 74"/>
                  <a:gd name="T48" fmla="*/ 60 w 60"/>
                  <a:gd name="T4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FFC0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77" name="Freeform 531"/>
              <p:cNvSpPr>
                <a:spLocks/>
              </p:cNvSpPr>
              <p:nvPr>
                <p:custDataLst>
                  <p:tags r:id="rId361"/>
                </p:custDataLst>
              </p:nvPr>
            </p:nvSpPr>
            <p:spPr bwMode="auto">
              <a:xfrm>
                <a:off x="4719123" y="3228564"/>
                <a:ext cx="37903" cy="77676"/>
              </a:xfrm>
              <a:custGeom>
                <a:avLst/>
                <a:gdLst>
                  <a:gd name="T0" fmla="*/ 13 w 47"/>
                  <a:gd name="T1" fmla="*/ 8 h 45"/>
                  <a:gd name="T2" fmla="*/ 22 w 47"/>
                  <a:gd name="T3" fmla="*/ 8 h 45"/>
                  <a:gd name="T4" fmla="*/ 28 w 47"/>
                  <a:gd name="T5" fmla="*/ 6 h 45"/>
                  <a:gd name="T6" fmla="*/ 32 w 47"/>
                  <a:gd name="T7" fmla="*/ 5 h 45"/>
                  <a:gd name="T8" fmla="*/ 35 w 47"/>
                  <a:gd name="T9" fmla="*/ 3 h 45"/>
                  <a:gd name="T10" fmla="*/ 37 w 47"/>
                  <a:gd name="T11" fmla="*/ 1 h 45"/>
                  <a:gd name="T12" fmla="*/ 39 w 47"/>
                  <a:gd name="T13" fmla="*/ 0 h 45"/>
                  <a:gd name="T14" fmla="*/ 43 w 47"/>
                  <a:gd name="T15" fmla="*/ 1 h 45"/>
                  <a:gd name="T16" fmla="*/ 47 w 47"/>
                  <a:gd name="T17" fmla="*/ 2 h 45"/>
                  <a:gd name="T18" fmla="*/ 46 w 47"/>
                  <a:gd name="T19" fmla="*/ 7 h 45"/>
                  <a:gd name="T20" fmla="*/ 46 w 47"/>
                  <a:gd name="T21" fmla="*/ 11 h 45"/>
                  <a:gd name="T22" fmla="*/ 44 w 47"/>
                  <a:gd name="T23" fmla="*/ 15 h 45"/>
                  <a:gd name="T24" fmla="*/ 43 w 47"/>
                  <a:gd name="T25" fmla="*/ 19 h 45"/>
                  <a:gd name="T26" fmla="*/ 37 w 47"/>
                  <a:gd name="T27" fmla="*/ 26 h 45"/>
                  <a:gd name="T28" fmla="*/ 30 w 47"/>
                  <a:gd name="T29" fmla="*/ 32 h 45"/>
                  <a:gd name="T30" fmla="*/ 24 w 47"/>
                  <a:gd name="T31" fmla="*/ 38 h 45"/>
                  <a:gd name="T32" fmla="*/ 16 w 47"/>
                  <a:gd name="T33" fmla="*/ 42 h 45"/>
                  <a:gd name="T34" fmla="*/ 7 w 47"/>
                  <a:gd name="T35" fmla="*/ 45 h 45"/>
                  <a:gd name="T36" fmla="*/ 0 w 47"/>
                  <a:gd name="T37" fmla="*/ 45 h 45"/>
                  <a:gd name="T38" fmla="*/ 2 w 47"/>
                  <a:gd name="T39" fmla="*/ 38 h 45"/>
                  <a:gd name="T40" fmla="*/ 6 w 47"/>
                  <a:gd name="T41" fmla="*/ 26 h 45"/>
                  <a:gd name="T42" fmla="*/ 11 w 47"/>
                  <a:gd name="T43" fmla="*/ 15 h 45"/>
                  <a:gd name="T44" fmla="*/ 13 w 47"/>
                  <a:gd name="T45"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FFC0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78" name="Freeform 532"/>
              <p:cNvSpPr>
                <a:spLocks/>
              </p:cNvSpPr>
              <p:nvPr>
                <p:custDataLst>
                  <p:tags r:id="rId362"/>
                </p:custDataLst>
              </p:nvPr>
            </p:nvSpPr>
            <p:spPr bwMode="auto">
              <a:xfrm>
                <a:off x="4678692" y="3220388"/>
                <a:ext cx="10108" cy="73588"/>
              </a:xfrm>
              <a:custGeom>
                <a:avLst/>
                <a:gdLst>
                  <a:gd name="T0" fmla="*/ 6 w 26"/>
                  <a:gd name="T1" fmla="*/ 36 h 36"/>
                  <a:gd name="T2" fmla="*/ 5 w 26"/>
                  <a:gd name="T3" fmla="*/ 30 h 36"/>
                  <a:gd name="T4" fmla="*/ 3 w 26"/>
                  <a:gd name="T5" fmla="*/ 20 h 36"/>
                  <a:gd name="T6" fmla="*/ 1 w 26"/>
                  <a:gd name="T7" fmla="*/ 10 h 36"/>
                  <a:gd name="T8" fmla="*/ 0 w 26"/>
                  <a:gd name="T9" fmla="*/ 0 h 36"/>
                  <a:gd name="T10" fmla="*/ 26 w 26"/>
                  <a:gd name="T11" fmla="*/ 0 h 36"/>
                  <a:gd name="T12" fmla="*/ 25 w 26"/>
                  <a:gd name="T13" fmla="*/ 12 h 36"/>
                  <a:gd name="T14" fmla="*/ 24 w 26"/>
                  <a:gd name="T15" fmla="*/ 23 h 36"/>
                  <a:gd name="T16" fmla="*/ 23 w 26"/>
                  <a:gd name="T17" fmla="*/ 27 h 36"/>
                  <a:gd name="T18" fmla="*/ 23 w 26"/>
                  <a:gd name="T19" fmla="*/ 31 h 36"/>
                  <a:gd name="T20" fmla="*/ 24 w 26"/>
                  <a:gd name="T21" fmla="*/ 34 h 36"/>
                  <a:gd name="T22" fmla="*/ 26 w 26"/>
                  <a:gd name="T23" fmla="*/ 36 h 36"/>
                  <a:gd name="T24" fmla="*/ 6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FFC0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79" name="Freeform 533"/>
              <p:cNvSpPr>
                <a:spLocks/>
              </p:cNvSpPr>
              <p:nvPr>
                <p:custDataLst>
                  <p:tags r:id="rId363"/>
                </p:custDataLst>
              </p:nvPr>
            </p:nvSpPr>
            <p:spPr bwMode="auto">
              <a:xfrm>
                <a:off x="6702768" y="2870844"/>
                <a:ext cx="277963" cy="204411"/>
              </a:xfrm>
              <a:custGeom>
                <a:avLst/>
                <a:gdLst>
                  <a:gd name="T0" fmla="*/ 26 w 405"/>
                  <a:gd name="T1" fmla="*/ 162 h 302"/>
                  <a:gd name="T2" fmla="*/ 28 w 405"/>
                  <a:gd name="T3" fmla="*/ 156 h 302"/>
                  <a:gd name="T4" fmla="*/ 30 w 405"/>
                  <a:gd name="T5" fmla="*/ 154 h 302"/>
                  <a:gd name="T6" fmla="*/ 28 w 405"/>
                  <a:gd name="T7" fmla="*/ 151 h 302"/>
                  <a:gd name="T8" fmla="*/ 18 w 405"/>
                  <a:gd name="T9" fmla="*/ 143 h 302"/>
                  <a:gd name="T10" fmla="*/ 6 w 405"/>
                  <a:gd name="T11" fmla="*/ 127 h 302"/>
                  <a:gd name="T12" fmla="*/ 2 w 405"/>
                  <a:gd name="T13" fmla="*/ 116 h 302"/>
                  <a:gd name="T14" fmla="*/ 5 w 405"/>
                  <a:gd name="T15" fmla="*/ 112 h 302"/>
                  <a:gd name="T16" fmla="*/ 6 w 405"/>
                  <a:gd name="T17" fmla="*/ 104 h 302"/>
                  <a:gd name="T18" fmla="*/ 17 w 405"/>
                  <a:gd name="T19" fmla="*/ 97 h 302"/>
                  <a:gd name="T20" fmla="*/ 34 w 405"/>
                  <a:gd name="T21" fmla="*/ 93 h 302"/>
                  <a:gd name="T22" fmla="*/ 47 w 405"/>
                  <a:gd name="T23" fmla="*/ 88 h 302"/>
                  <a:gd name="T24" fmla="*/ 57 w 405"/>
                  <a:gd name="T25" fmla="*/ 82 h 302"/>
                  <a:gd name="T26" fmla="*/ 67 w 405"/>
                  <a:gd name="T27" fmla="*/ 70 h 302"/>
                  <a:gd name="T28" fmla="*/ 75 w 405"/>
                  <a:gd name="T29" fmla="*/ 52 h 302"/>
                  <a:gd name="T30" fmla="*/ 84 w 405"/>
                  <a:gd name="T31" fmla="*/ 47 h 302"/>
                  <a:gd name="T32" fmla="*/ 95 w 405"/>
                  <a:gd name="T33" fmla="*/ 52 h 302"/>
                  <a:gd name="T34" fmla="*/ 117 w 405"/>
                  <a:gd name="T35" fmla="*/ 54 h 302"/>
                  <a:gd name="T36" fmla="*/ 169 w 405"/>
                  <a:gd name="T37" fmla="*/ 46 h 302"/>
                  <a:gd name="T38" fmla="*/ 212 w 405"/>
                  <a:gd name="T39" fmla="*/ 43 h 302"/>
                  <a:gd name="T40" fmla="*/ 234 w 405"/>
                  <a:gd name="T41" fmla="*/ 41 h 302"/>
                  <a:gd name="T42" fmla="*/ 264 w 405"/>
                  <a:gd name="T43" fmla="*/ 35 h 302"/>
                  <a:gd name="T44" fmla="*/ 318 w 405"/>
                  <a:gd name="T45" fmla="*/ 17 h 302"/>
                  <a:gd name="T46" fmla="*/ 359 w 405"/>
                  <a:gd name="T47" fmla="*/ 4 h 302"/>
                  <a:gd name="T48" fmla="*/ 372 w 405"/>
                  <a:gd name="T49" fmla="*/ 3 h 302"/>
                  <a:gd name="T50" fmla="*/ 385 w 405"/>
                  <a:gd name="T51" fmla="*/ 3 h 302"/>
                  <a:gd name="T52" fmla="*/ 398 w 405"/>
                  <a:gd name="T53" fmla="*/ 1 h 302"/>
                  <a:gd name="T54" fmla="*/ 395 w 405"/>
                  <a:gd name="T55" fmla="*/ 8 h 302"/>
                  <a:gd name="T56" fmla="*/ 360 w 405"/>
                  <a:gd name="T57" fmla="*/ 41 h 302"/>
                  <a:gd name="T58" fmla="*/ 344 w 405"/>
                  <a:gd name="T59" fmla="*/ 57 h 302"/>
                  <a:gd name="T60" fmla="*/ 339 w 405"/>
                  <a:gd name="T61" fmla="*/ 64 h 302"/>
                  <a:gd name="T62" fmla="*/ 339 w 405"/>
                  <a:gd name="T63" fmla="*/ 96 h 302"/>
                  <a:gd name="T64" fmla="*/ 337 w 405"/>
                  <a:gd name="T65" fmla="*/ 149 h 302"/>
                  <a:gd name="T66" fmla="*/ 335 w 405"/>
                  <a:gd name="T67" fmla="*/ 180 h 302"/>
                  <a:gd name="T68" fmla="*/ 326 w 405"/>
                  <a:gd name="T69" fmla="*/ 198 h 302"/>
                  <a:gd name="T70" fmla="*/ 305 w 405"/>
                  <a:gd name="T71" fmla="*/ 210 h 302"/>
                  <a:gd name="T72" fmla="*/ 265 w 405"/>
                  <a:gd name="T73" fmla="*/ 227 h 302"/>
                  <a:gd name="T74" fmla="*/ 106 w 405"/>
                  <a:gd name="T75" fmla="*/ 302 h 302"/>
                  <a:gd name="T76" fmla="*/ 57 w 405"/>
                  <a:gd name="T77" fmla="*/ 260 h 302"/>
                  <a:gd name="T78" fmla="*/ 70 w 405"/>
                  <a:gd name="T79" fmla="*/ 228 h 302"/>
                  <a:gd name="T80" fmla="*/ 81 w 405"/>
                  <a:gd name="T81" fmla="*/ 209 h 302"/>
                  <a:gd name="T82" fmla="*/ 86 w 405"/>
                  <a:gd name="T83" fmla="*/ 172 h 302"/>
                  <a:gd name="T84" fmla="*/ 71 w 405"/>
                  <a:gd name="T85" fmla="*/ 173 h 302"/>
                  <a:gd name="T86" fmla="*/ 57 w 405"/>
                  <a:gd name="T87" fmla="*/ 169 h 302"/>
                  <a:gd name="T88" fmla="*/ 41 w 405"/>
                  <a:gd name="T89" fmla="*/ 165 h 302"/>
                  <a:gd name="T90" fmla="*/ 26 w 405"/>
                  <a:gd name="T91" fmla="*/ 16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380" name="Freeform 534"/>
              <p:cNvSpPr>
                <a:spLocks/>
              </p:cNvSpPr>
              <p:nvPr>
                <p:custDataLst>
                  <p:tags r:id="rId364"/>
                </p:custDataLst>
              </p:nvPr>
            </p:nvSpPr>
            <p:spPr bwMode="auto">
              <a:xfrm>
                <a:off x="10035800" y="3361431"/>
                <a:ext cx="68227" cy="102206"/>
              </a:xfrm>
              <a:custGeom>
                <a:avLst/>
                <a:gdLst>
                  <a:gd name="T0" fmla="*/ 100 w 100"/>
                  <a:gd name="T1" fmla="*/ 1 h 155"/>
                  <a:gd name="T2" fmla="*/ 100 w 100"/>
                  <a:gd name="T3" fmla="*/ 30 h 155"/>
                  <a:gd name="T4" fmla="*/ 100 w 100"/>
                  <a:gd name="T5" fmla="*/ 55 h 155"/>
                  <a:gd name="T6" fmla="*/ 100 w 100"/>
                  <a:gd name="T7" fmla="*/ 78 h 155"/>
                  <a:gd name="T8" fmla="*/ 100 w 100"/>
                  <a:gd name="T9" fmla="*/ 99 h 155"/>
                  <a:gd name="T10" fmla="*/ 98 w 100"/>
                  <a:gd name="T11" fmla="*/ 109 h 155"/>
                  <a:gd name="T12" fmla="*/ 94 w 100"/>
                  <a:gd name="T13" fmla="*/ 118 h 155"/>
                  <a:gd name="T14" fmla="*/ 89 w 100"/>
                  <a:gd name="T15" fmla="*/ 128 h 155"/>
                  <a:gd name="T16" fmla="*/ 82 w 100"/>
                  <a:gd name="T17" fmla="*/ 137 h 155"/>
                  <a:gd name="T18" fmla="*/ 73 w 100"/>
                  <a:gd name="T19" fmla="*/ 144 h 155"/>
                  <a:gd name="T20" fmla="*/ 62 w 100"/>
                  <a:gd name="T21" fmla="*/ 150 h 155"/>
                  <a:gd name="T22" fmla="*/ 57 w 100"/>
                  <a:gd name="T23" fmla="*/ 152 h 155"/>
                  <a:gd name="T24" fmla="*/ 51 w 100"/>
                  <a:gd name="T25" fmla="*/ 154 h 155"/>
                  <a:gd name="T26" fmla="*/ 46 w 100"/>
                  <a:gd name="T27" fmla="*/ 155 h 155"/>
                  <a:gd name="T28" fmla="*/ 39 w 100"/>
                  <a:gd name="T29" fmla="*/ 155 h 155"/>
                  <a:gd name="T30" fmla="*/ 35 w 100"/>
                  <a:gd name="T31" fmla="*/ 154 h 155"/>
                  <a:gd name="T32" fmla="*/ 30 w 100"/>
                  <a:gd name="T33" fmla="*/ 153 h 155"/>
                  <a:gd name="T34" fmla="*/ 26 w 100"/>
                  <a:gd name="T35" fmla="*/ 151 h 155"/>
                  <a:gd name="T36" fmla="*/ 22 w 100"/>
                  <a:gd name="T37" fmla="*/ 149 h 155"/>
                  <a:gd name="T38" fmla="*/ 15 w 100"/>
                  <a:gd name="T39" fmla="*/ 142 h 155"/>
                  <a:gd name="T40" fmla="*/ 9 w 100"/>
                  <a:gd name="T41" fmla="*/ 134 h 155"/>
                  <a:gd name="T42" fmla="*/ 5 w 100"/>
                  <a:gd name="T43" fmla="*/ 124 h 155"/>
                  <a:gd name="T44" fmla="*/ 2 w 100"/>
                  <a:gd name="T45" fmla="*/ 113 h 155"/>
                  <a:gd name="T46" fmla="*/ 0 w 100"/>
                  <a:gd name="T47" fmla="*/ 103 h 155"/>
                  <a:gd name="T48" fmla="*/ 0 w 100"/>
                  <a:gd name="T49" fmla="*/ 93 h 155"/>
                  <a:gd name="T50" fmla="*/ 0 w 100"/>
                  <a:gd name="T51" fmla="*/ 77 h 155"/>
                  <a:gd name="T52" fmla="*/ 0 w 100"/>
                  <a:gd name="T53" fmla="*/ 65 h 155"/>
                  <a:gd name="T54" fmla="*/ 0 w 100"/>
                  <a:gd name="T55" fmla="*/ 56 h 155"/>
                  <a:gd name="T56" fmla="*/ 0 w 100"/>
                  <a:gd name="T57" fmla="*/ 50 h 155"/>
                  <a:gd name="T58" fmla="*/ 15 w 100"/>
                  <a:gd name="T59" fmla="*/ 50 h 155"/>
                  <a:gd name="T60" fmla="*/ 26 w 100"/>
                  <a:gd name="T61" fmla="*/ 50 h 155"/>
                  <a:gd name="T62" fmla="*/ 26 w 100"/>
                  <a:gd name="T63" fmla="*/ 40 h 155"/>
                  <a:gd name="T64" fmla="*/ 27 w 100"/>
                  <a:gd name="T65" fmla="*/ 31 h 155"/>
                  <a:gd name="T66" fmla="*/ 29 w 100"/>
                  <a:gd name="T67" fmla="*/ 23 h 155"/>
                  <a:gd name="T68" fmla="*/ 31 w 100"/>
                  <a:gd name="T69" fmla="*/ 17 h 155"/>
                  <a:gd name="T70" fmla="*/ 35 w 100"/>
                  <a:gd name="T71" fmla="*/ 12 h 155"/>
                  <a:gd name="T72" fmla="*/ 39 w 100"/>
                  <a:gd name="T73" fmla="*/ 7 h 155"/>
                  <a:gd name="T74" fmla="*/ 42 w 100"/>
                  <a:gd name="T75" fmla="*/ 4 h 155"/>
                  <a:gd name="T76" fmla="*/ 48 w 100"/>
                  <a:gd name="T77" fmla="*/ 2 h 155"/>
                  <a:gd name="T78" fmla="*/ 59 w 100"/>
                  <a:gd name="T79" fmla="*/ 0 h 155"/>
                  <a:gd name="T80" fmla="*/ 71 w 100"/>
                  <a:gd name="T81" fmla="*/ 0 h 155"/>
                  <a:gd name="T82" fmla="*/ 84 w 100"/>
                  <a:gd name="T83" fmla="*/ 0 h 155"/>
                  <a:gd name="T84" fmla="*/ 100 w 100"/>
                  <a:gd name="T85" fmla="*/ 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grpSp>
            <p:nvGrpSpPr>
              <p:cNvPr id="381" name="Group 535"/>
              <p:cNvGrpSpPr>
                <a:grpSpLocks/>
              </p:cNvGrpSpPr>
              <p:nvPr>
                <p:custDataLst>
                  <p:tags r:id="rId365"/>
                </p:custDataLst>
              </p:nvPr>
            </p:nvGrpSpPr>
            <p:grpSpPr bwMode="auto">
              <a:xfrm>
                <a:off x="6290941" y="2676396"/>
                <a:ext cx="768196" cy="259584"/>
                <a:chOff x="3289" y="1830"/>
                <a:chExt cx="363" cy="128"/>
              </a:xfrm>
              <a:solidFill>
                <a:srgbClr val="FF6600"/>
              </a:solidFill>
            </p:grpSpPr>
            <p:sp>
              <p:nvSpPr>
                <p:cNvPr id="437" name="Freeform 536"/>
                <p:cNvSpPr>
                  <a:spLocks/>
                </p:cNvSpPr>
                <p:nvPr/>
              </p:nvSpPr>
              <p:spPr bwMode="auto">
                <a:xfrm>
                  <a:off x="3289" y="1871"/>
                  <a:ext cx="4" cy="3"/>
                </a:xfrm>
                <a:custGeom>
                  <a:avLst/>
                  <a:gdLst>
                    <a:gd name="T0" fmla="*/ 13 w 13"/>
                    <a:gd name="T1" fmla="*/ 0 h 7"/>
                    <a:gd name="T2" fmla="*/ 12 w 13"/>
                    <a:gd name="T3" fmla="*/ 1 h 7"/>
                    <a:gd name="T4" fmla="*/ 9 w 13"/>
                    <a:gd name="T5" fmla="*/ 3 h 7"/>
                    <a:gd name="T6" fmla="*/ 4 w 13"/>
                    <a:gd name="T7" fmla="*/ 5 h 7"/>
                    <a:gd name="T8" fmla="*/ 0 w 13"/>
                    <a:gd name="T9" fmla="*/ 7 h 7"/>
                    <a:gd name="T10" fmla="*/ 7 w 13"/>
                    <a:gd name="T11" fmla="*/ 3 h 7"/>
                    <a:gd name="T12" fmla="*/ 13 w 1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0"/>
                      </a:moveTo>
                      <a:lnTo>
                        <a:pt x="12" y="1"/>
                      </a:lnTo>
                      <a:lnTo>
                        <a:pt x="9" y="3"/>
                      </a:lnTo>
                      <a:lnTo>
                        <a:pt x="4" y="5"/>
                      </a:lnTo>
                      <a:lnTo>
                        <a:pt x="0" y="7"/>
                      </a:lnTo>
                      <a:lnTo>
                        <a:pt x="7" y="3"/>
                      </a:lnTo>
                      <a:lnTo>
                        <a:pt x="1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38" name="Freeform 537"/>
                <p:cNvSpPr>
                  <a:spLocks/>
                </p:cNvSpPr>
                <p:nvPr/>
              </p:nvSpPr>
              <p:spPr bwMode="auto">
                <a:xfrm>
                  <a:off x="3324" y="1937"/>
                  <a:ext cx="10" cy="3"/>
                </a:xfrm>
                <a:custGeom>
                  <a:avLst/>
                  <a:gdLst>
                    <a:gd name="T0" fmla="*/ 0 w 34"/>
                    <a:gd name="T1" fmla="*/ 6 h 8"/>
                    <a:gd name="T2" fmla="*/ 7 w 34"/>
                    <a:gd name="T3" fmla="*/ 5 h 8"/>
                    <a:gd name="T4" fmla="*/ 15 w 34"/>
                    <a:gd name="T5" fmla="*/ 3 h 8"/>
                    <a:gd name="T6" fmla="*/ 25 w 34"/>
                    <a:gd name="T7" fmla="*/ 1 h 8"/>
                    <a:gd name="T8" fmla="*/ 34 w 34"/>
                    <a:gd name="T9" fmla="*/ 0 h 8"/>
                    <a:gd name="T10" fmla="*/ 31 w 34"/>
                    <a:gd name="T11" fmla="*/ 2 h 8"/>
                    <a:gd name="T12" fmla="*/ 27 w 34"/>
                    <a:gd name="T13" fmla="*/ 4 h 8"/>
                    <a:gd name="T14" fmla="*/ 22 w 34"/>
                    <a:gd name="T15" fmla="*/ 6 h 8"/>
                    <a:gd name="T16" fmla="*/ 18 w 34"/>
                    <a:gd name="T17" fmla="*/ 7 h 8"/>
                    <a:gd name="T18" fmla="*/ 12 w 34"/>
                    <a:gd name="T19" fmla="*/ 8 h 8"/>
                    <a:gd name="T20" fmla="*/ 8 w 34"/>
                    <a:gd name="T21" fmla="*/ 8 h 8"/>
                    <a:gd name="T22" fmla="*/ 4 w 34"/>
                    <a:gd name="T23" fmla="*/ 8 h 8"/>
                    <a:gd name="T24" fmla="*/ 0 w 34"/>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39" name="Freeform 538"/>
                <p:cNvSpPr>
                  <a:spLocks/>
                </p:cNvSpPr>
                <p:nvPr/>
              </p:nvSpPr>
              <p:spPr bwMode="auto">
                <a:xfrm>
                  <a:off x="3343" y="1948"/>
                  <a:ext cx="4" cy="8"/>
                </a:xfrm>
                <a:custGeom>
                  <a:avLst/>
                  <a:gdLst>
                    <a:gd name="T0" fmla="*/ 0 w 13"/>
                    <a:gd name="T1" fmla="*/ 24 h 24"/>
                    <a:gd name="T2" fmla="*/ 0 w 13"/>
                    <a:gd name="T3" fmla="*/ 0 h 24"/>
                    <a:gd name="T4" fmla="*/ 13 w 13"/>
                    <a:gd name="T5" fmla="*/ 12 h 24"/>
                    <a:gd name="T6" fmla="*/ 0 w 13"/>
                    <a:gd name="T7" fmla="*/ 24 h 24"/>
                  </a:gdLst>
                  <a:ahLst/>
                  <a:cxnLst>
                    <a:cxn ang="0">
                      <a:pos x="T0" y="T1"/>
                    </a:cxn>
                    <a:cxn ang="0">
                      <a:pos x="T2" y="T3"/>
                    </a:cxn>
                    <a:cxn ang="0">
                      <a:pos x="T4" y="T5"/>
                    </a:cxn>
                    <a:cxn ang="0">
                      <a:pos x="T6" y="T7"/>
                    </a:cxn>
                  </a:cxnLst>
                  <a:rect l="0" t="0" r="r" b="b"/>
                  <a:pathLst>
                    <a:path w="13" h="24">
                      <a:moveTo>
                        <a:pt x="0" y="24"/>
                      </a:moveTo>
                      <a:lnTo>
                        <a:pt x="0" y="0"/>
                      </a:lnTo>
                      <a:lnTo>
                        <a:pt x="13" y="12"/>
                      </a:lnTo>
                      <a:lnTo>
                        <a:pt x="0" y="2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40" name="Freeform 539"/>
                <p:cNvSpPr>
                  <a:spLocks/>
                </p:cNvSpPr>
                <p:nvPr/>
              </p:nvSpPr>
              <p:spPr bwMode="auto">
                <a:xfrm>
                  <a:off x="3313" y="1834"/>
                  <a:ext cx="34" cy="23"/>
                </a:xfrm>
                <a:custGeom>
                  <a:avLst/>
                  <a:gdLst>
                    <a:gd name="T0" fmla="*/ 0 w 107"/>
                    <a:gd name="T1" fmla="*/ 13 h 69"/>
                    <a:gd name="T2" fmla="*/ 0 w 107"/>
                    <a:gd name="T3" fmla="*/ 27 h 69"/>
                    <a:gd name="T4" fmla="*/ 0 w 107"/>
                    <a:gd name="T5" fmla="*/ 45 h 69"/>
                    <a:gd name="T6" fmla="*/ 0 w 107"/>
                    <a:gd name="T7" fmla="*/ 62 h 69"/>
                    <a:gd name="T8" fmla="*/ 0 w 107"/>
                    <a:gd name="T9" fmla="*/ 69 h 69"/>
                    <a:gd name="T10" fmla="*/ 16 w 107"/>
                    <a:gd name="T11" fmla="*/ 66 h 69"/>
                    <a:gd name="T12" fmla="*/ 49 w 107"/>
                    <a:gd name="T13" fmla="*/ 58 h 69"/>
                    <a:gd name="T14" fmla="*/ 85 w 107"/>
                    <a:gd name="T15" fmla="*/ 50 h 69"/>
                    <a:gd name="T16" fmla="*/ 107 w 107"/>
                    <a:gd name="T17" fmla="*/ 44 h 69"/>
                    <a:gd name="T18" fmla="*/ 101 w 107"/>
                    <a:gd name="T19" fmla="*/ 38 h 69"/>
                    <a:gd name="T20" fmla="*/ 94 w 107"/>
                    <a:gd name="T21" fmla="*/ 34 h 69"/>
                    <a:gd name="T22" fmla="*/ 86 w 107"/>
                    <a:gd name="T23" fmla="*/ 30 h 69"/>
                    <a:gd name="T24" fmla="*/ 78 w 107"/>
                    <a:gd name="T25" fmla="*/ 27 h 69"/>
                    <a:gd name="T26" fmla="*/ 72 w 107"/>
                    <a:gd name="T27" fmla="*/ 23 h 69"/>
                    <a:gd name="T28" fmla="*/ 65 w 107"/>
                    <a:gd name="T29" fmla="*/ 18 h 69"/>
                    <a:gd name="T30" fmla="*/ 63 w 107"/>
                    <a:gd name="T31" fmla="*/ 15 h 69"/>
                    <a:gd name="T32" fmla="*/ 62 w 107"/>
                    <a:gd name="T33" fmla="*/ 11 h 69"/>
                    <a:gd name="T34" fmla="*/ 61 w 107"/>
                    <a:gd name="T35" fmla="*/ 7 h 69"/>
                    <a:gd name="T36" fmla="*/ 61 w 107"/>
                    <a:gd name="T37" fmla="*/ 0 h 69"/>
                    <a:gd name="T38" fmla="*/ 54 w 107"/>
                    <a:gd name="T39" fmla="*/ 1 h 69"/>
                    <a:gd name="T40" fmla="*/ 38 w 107"/>
                    <a:gd name="T41" fmla="*/ 4 h 69"/>
                    <a:gd name="T42" fmla="*/ 18 w 107"/>
                    <a:gd name="T43" fmla="*/ 9 h 69"/>
                    <a:gd name="T44" fmla="*/ 0 w 107"/>
                    <a:gd name="T45" fmla="*/ 1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sp>
              <p:nvSpPr>
                <p:cNvPr id="441" name="Freeform 540"/>
                <p:cNvSpPr>
                  <a:spLocks/>
                </p:cNvSpPr>
                <p:nvPr/>
              </p:nvSpPr>
              <p:spPr bwMode="auto">
                <a:xfrm>
                  <a:off x="3302" y="1830"/>
                  <a:ext cx="350" cy="128"/>
                </a:xfrm>
                <a:custGeom>
                  <a:avLst/>
                  <a:gdLst>
                    <a:gd name="T0" fmla="*/ 992 w 1070"/>
                    <a:gd name="T1" fmla="*/ 124 h 382"/>
                    <a:gd name="T2" fmla="*/ 970 w 1070"/>
                    <a:gd name="T3" fmla="*/ 103 h 382"/>
                    <a:gd name="T4" fmla="*/ 962 w 1070"/>
                    <a:gd name="T5" fmla="*/ 57 h 382"/>
                    <a:gd name="T6" fmla="*/ 936 w 1070"/>
                    <a:gd name="T7" fmla="*/ 36 h 382"/>
                    <a:gd name="T8" fmla="*/ 817 w 1070"/>
                    <a:gd name="T9" fmla="*/ 19 h 382"/>
                    <a:gd name="T10" fmla="*/ 726 w 1070"/>
                    <a:gd name="T11" fmla="*/ 58 h 382"/>
                    <a:gd name="T12" fmla="*/ 678 w 1070"/>
                    <a:gd name="T13" fmla="*/ 65 h 382"/>
                    <a:gd name="T14" fmla="*/ 632 w 1070"/>
                    <a:gd name="T15" fmla="*/ 65 h 382"/>
                    <a:gd name="T16" fmla="*/ 612 w 1070"/>
                    <a:gd name="T17" fmla="*/ 44 h 382"/>
                    <a:gd name="T18" fmla="*/ 560 w 1070"/>
                    <a:gd name="T19" fmla="*/ 37 h 382"/>
                    <a:gd name="T20" fmla="*/ 525 w 1070"/>
                    <a:gd name="T21" fmla="*/ 19 h 382"/>
                    <a:gd name="T22" fmla="*/ 483 w 1070"/>
                    <a:gd name="T23" fmla="*/ 21 h 382"/>
                    <a:gd name="T24" fmla="*/ 465 w 1070"/>
                    <a:gd name="T25" fmla="*/ 0 h 382"/>
                    <a:gd name="T26" fmla="*/ 390 w 1070"/>
                    <a:gd name="T27" fmla="*/ 16 h 382"/>
                    <a:gd name="T28" fmla="*/ 299 w 1070"/>
                    <a:gd name="T29" fmla="*/ 26 h 382"/>
                    <a:gd name="T30" fmla="*/ 257 w 1070"/>
                    <a:gd name="T31" fmla="*/ 45 h 382"/>
                    <a:gd name="T32" fmla="*/ 138 w 1070"/>
                    <a:gd name="T33" fmla="*/ 61 h 382"/>
                    <a:gd name="T34" fmla="*/ 173 w 1070"/>
                    <a:gd name="T35" fmla="*/ 75 h 382"/>
                    <a:gd name="T36" fmla="*/ 164 w 1070"/>
                    <a:gd name="T37" fmla="*/ 90 h 382"/>
                    <a:gd name="T38" fmla="*/ 114 w 1070"/>
                    <a:gd name="T39" fmla="*/ 93 h 382"/>
                    <a:gd name="T40" fmla="*/ 42 w 1070"/>
                    <a:gd name="T41" fmla="*/ 94 h 382"/>
                    <a:gd name="T42" fmla="*/ 8 w 1070"/>
                    <a:gd name="T43" fmla="*/ 110 h 382"/>
                    <a:gd name="T44" fmla="*/ 0 w 1070"/>
                    <a:gd name="T45" fmla="*/ 147 h 382"/>
                    <a:gd name="T46" fmla="*/ 16 w 1070"/>
                    <a:gd name="T47" fmla="*/ 167 h 382"/>
                    <a:gd name="T48" fmla="*/ 22 w 1070"/>
                    <a:gd name="T49" fmla="*/ 193 h 382"/>
                    <a:gd name="T50" fmla="*/ 21 w 1070"/>
                    <a:gd name="T51" fmla="*/ 210 h 382"/>
                    <a:gd name="T52" fmla="*/ 49 w 1070"/>
                    <a:gd name="T53" fmla="*/ 237 h 382"/>
                    <a:gd name="T54" fmla="*/ 56 w 1070"/>
                    <a:gd name="T55" fmla="*/ 259 h 382"/>
                    <a:gd name="T56" fmla="*/ 74 w 1070"/>
                    <a:gd name="T57" fmla="*/ 271 h 382"/>
                    <a:gd name="T58" fmla="*/ 96 w 1070"/>
                    <a:gd name="T59" fmla="*/ 290 h 382"/>
                    <a:gd name="T60" fmla="*/ 205 w 1070"/>
                    <a:gd name="T61" fmla="*/ 352 h 382"/>
                    <a:gd name="T62" fmla="*/ 253 w 1070"/>
                    <a:gd name="T63" fmla="*/ 370 h 382"/>
                    <a:gd name="T64" fmla="*/ 267 w 1070"/>
                    <a:gd name="T65" fmla="*/ 358 h 382"/>
                    <a:gd name="T66" fmla="*/ 277 w 1070"/>
                    <a:gd name="T67" fmla="*/ 338 h 382"/>
                    <a:gd name="T68" fmla="*/ 297 w 1070"/>
                    <a:gd name="T69" fmla="*/ 316 h 382"/>
                    <a:gd name="T70" fmla="*/ 334 w 1070"/>
                    <a:gd name="T71" fmla="*/ 323 h 382"/>
                    <a:gd name="T72" fmla="*/ 362 w 1070"/>
                    <a:gd name="T73" fmla="*/ 358 h 382"/>
                    <a:gd name="T74" fmla="*/ 399 w 1070"/>
                    <a:gd name="T75" fmla="*/ 370 h 382"/>
                    <a:gd name="T76" fmla="*/ 447 w 1070"/>
                    <a:gd name="T77" fmla="*/ 359 h 382"/>
                    <a:gd name="T78" fmla="*/ 493 w 1070"/>
                    <a:gd name="T79" fmla="*/ 335 h 382"/>
                    <a:gd name="T80" fmla="*/ 525 w 1070"/>
                    <a:gd name="T81" fmla="*/ 327 h 382"/>
                    <a:gd name="T82" fmla="*/ 564 w 1070"/>
                    <a:gd name="T83" fmla="*/ 326 h 382"/>
                    <a:gd name="T84" fmla="*/ 567 w 1070"/>
                    <a:gd name="T85" fmla="*/ 367 h 382"/>
                    <a:gd name="T86" fmla="*/ 590 w 1070"/>
                    <a:gd name="T87" fmla="*/ 377 h 382"/>
                    <a:gd name="T88" fmla="*/ 613 w 1070"/>
                    <a:gd name="T89" fmla="*/ 362 h 382"/>
                    <a:gd name="T90" fmla="*/ 647 w 1070"/>
                    <a:gd name="T91" fmla="*/ 336 h 382"/>
                    <a:gd name="T92" fmla="*/ 752 w 1070"/>
                    <a:gd name="T93" fmla="*/ 327 h 382"/>
                    <a:gd name="T94" fmla="*/ 831 w 1070"/>
                    <a:gd name="T95" fmla="*/ 315 h 382"/>
                    <a:gd name="T96" fmla="*/ 918 w 1070"/>
                    <a:gd name="T97" fmla="*/ 283 h 382"/>
                    <a:gd name="T98" fmla="*/ 967 w 1070"/>
                    <a:gd name="T99" fmla="*/ 286 h 382"/>
                    <a:gd name="T100" fmla="*/ 1005 w 1070"/>
                    <a:gd name="T101" fmla="*/ 293 h 382"/>
                    <a:gd name="T102" fmla="*/ 1056 w 1070"/>
                    <a:gd name="T103" fmla="*/ 308 h 382"/>
                    <a:gd name="T104" fmla="*/ 1056 w 1070"/>
                    <a:gd name="T105" fmla="*/ 268 h 382"/>
                    <a:gd name="T106" fmla="*/ 1026 w 1070"/>
                    <a:gd name="T107" fmla="*/ 219 h 382"/>
                    <a:gd name="T108" fmla="*/ 1017 w 1070"/>
                    <a:gd name="T109" fmla="*/ 16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3852"/>
                  <a:endParaRPr lang="en-US" sz="1798" dirty="0">
                    <a:solidFill>
                      <a:prstClr val="black"/>
                    </a:solidFill>
                    <a:latin typeface="Calibri" panose="020F0502020204030204"/>
                  </a:endParaRPr>
                </a:p>
              </p:txBody>
            </p:sp>
          </p:grpSp>
          <p:sp>
            <p:nvSpPr>
              <p:cNvPr id="382" name="Freeform 541"/>
              <p:cNvSpPr>
                <a:spLocks/>
              </p:cNvSpPr>
              <p:nvPr>
                <p:custDataLst>
                  <p:tags r:id="rId366"/>
                </p:custDataLst>
              </p:nvPr>
            </p:nvSpPr>
            <p:spPr bwMode="auto">
              <a:xfrm>
                <a:off x="3089248" y="4160680"/>
                <a:ext cx="159198" cy="157396"/>
              </a:xfrm>
              <a:custGeom>
                <a:avLst/>
                <a:gdLst>
                  <a:gd name="T0" fmla="*/ 63 w 226"/>
                  <a:gd name="T1" fmla="*/ 236 h 237"/>
                  <a:gd name="T2" fmla="*/ 68 w 226"/>
                  <a:gd name="T3" fmla="*/ 237 h 237"/>
                  <a:gd name="T4" fmla="*/ 75 w 226"/>
                  <a:gd name="T5" fmla="*/ 235 h 237"/>
                  <a:gd name="T6" fmla="*/ 83 w 226"/>
                  <a:gd name="T7" fmla="*/ 234 h 237"/>
                  <a:gd name="T8" fmla="*/ 89 w 226"/>
                  <a:gd name="T9" fmla="*/ 230 h 237"/>
                  <a:gd name="T10" fmla="*/ 96 w 226"/>
                  <a:gd name="T11" fmla="*/ 223 h 237"/>
                  <a:gd name="T12" fmla="*/ 99 w 226"/>
                  <a:gd name="T13" fmla="*/ 214 h 237"/>
                  <a:gd name="T14" fmla="*/ 123 w 226"/>
                  <a:gd name="T15" fmla="*/ 209 h 237"/>
                  <a:gd name="T16" fmla="*/ 166 w 226"/>
                  <a:gd name="T17" fmla="*/ 205 h 237"/>
                  <a:gd name="T18" fmla="*/ 195 w 226"/>
                  <a:gd name="T19" fmla="*/ 198 h 237"/>
                  <a:gd name="T20" fmla="*/ 209 w 226"/>
                  <a:gd name="T21" fmla="*/ 191 h 237"/>
                  <a:gd name="T22" fmla="*/ 220 w 226"/>
                  <a:gd name="T23" fmla="*/ 181 h 237"/>
                  <a:gd name="T24" fmla="*/ 225 w 226"/>
                  <a:gd name="T25" fmla="*/ 168 h 237"/>
                  <a:gd name="T26" fmla="*/ 226 w 226"/>
                  <a:gd name="T27" fmla="*/ 153 h 237"/>
                  <a:gd name="T28" fmla="*/ 223 w 226"/>
                  <a:gd name="T29" fmla="*/ 140 h 237"/>
                  <a:gd name="T30" fmla="*/ 215 w 226"/>
                  <a:gd name="T31" fmla="*/ 123 h 237"/>
                  <a:gd name="T32" fmla="*/ 203 w 226"/>
                  <a:gd name="T33" fmla="*/ 100 h 237"/>
                  <a:gd name="T34" fmla="*/ 196 w 226"/>
                  <a:gd name="T35" fmla="*/ 84 h 237"/>
                  <a:gd name="T36" fmla="*/ 193 w 226"/>
                  <a:gd name="T37" fmla="*/ 74 h 237"/>
                  <a:gd name="T38" fmla="*/ 195 w 226"/>
                  <a:gd name="T39" fmla="*/ 59 h 237"/>
                  <a:gd name="T40" fmla="*/ 200 w 226"/>
                  <a:gd name="T41" fmla="*/ 43 h 237"/>
                  <a:gd name="T42" fmla="*/ 213 w 226"/>
                  <a:gd name="T43" fmla="*/ 25 h 237"/>
                  <a:gd name="T44" fmla="*/ 213 w 226"/>
                  <a:gd name="T45" fmla="*/ 14 h 237"/>
                  <a:gd name="T46" fmla="*/ 191 w 226"/>
                  <a:gd name="T47" fmla="*/ 7 h 237"/>
                  <a:gd name="T48" fmla="*/ 154 w 226"/>
                  <a:gd name="T49" fmla="*/ 2 h 237"/>
                  <a:gd name="T50" fmla="*/ 20 w 226"/>
                  <a:gd name="T51" fmla="*/ 6 h 237"/>
                  <a:gd name="T52" fmla="*/ 18 w 226"/>
                  <a:gd name="T53" fmla="*/ 31 h 237"/>
                  <a:gd name="T54" fmla="*/ 10 w 226"/>
                  <a:gd name="T55" fmla="*/ 54 h 237"/>
                  <a:gd name="T56" fmla="*/ 3 w 226"/>
                  <a:gd name="T57" fmla="*/ 79 h 237"/>
                  <a:gd name="T58" fmla="*/ 0 w 226"/>
                  <a:gd name="T59" fmla="*/ 111 h 237"/>
                  <a:gd name="T60" fmla="*/ 3 w 226"/>
                  <a:gd name="T61" fmla="*/ 130 h 237"/>
                  <a:gd name="T62" fmla="*/ 10 w 226"/>
                  <a:gd name="T63" fmla="*/ 146 h 237"/>
                  <a:gd name="T64" fmla="*/ 30 w 226"/>
                  <a:gd name="T65" fmla="*/ 173 h 237"/>
                  <a:gd name="T66" fmla="*/ 51 w 226"/>
                  <a:gd name="T67" fmla="*/ 199 h 237"/>
                  <a:gd name="T68" fmla="*/ 57 w 226"/>
                  <a:gd name="T69" fmla="*/ 216 h 237"/>
                  <a:gd name="T70" fmla="*/ 61 w 226"/>
                  <a:gd name="T71" fmla="*/ 23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FF00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83" name="Freeform 542"/>
              <p:cNvSpPr>
                <a:spLocks/>
              </p:cNvSpPr>
              <p:nvPr>
                <p:custDataLst>
                  <p:tags r:id="rId367"/>
                </p:custDataLst>
              </p:nvPr>
            </p:nvSpPr>
            <p:spPr bwMode="auto">
              <a:xfrm>
                <a:off x="9368688" y="3435019"/>
                <a:ext cx="331028" cy="590749"/>
              </a:xfrm>
              <a:custGeom>
                <a:avLst/>
                <a:gdLst>
                  <a:gd name="T0" fmla="*/ 287 w 478"/>
                  <a:gd name="T1" fmla="*/ 109 h 875"/>
                  <a:gd name="T2" fmla="*/ 250 w 478"/>
                  <a:gd name="T3" fmla="*/ 138 h 875"/>
                  <a:gd name="T4" fmla="*/ 199 w 478"/>
                  <a:gd name="T5" fmla="*/ 197 h 875"/>
                  <a:gd name="T6" fmla="*/ 198 w 478"/>
                  <a:gd name="T7" fmla="*/ 213 h 875"/>
                  <a:gd name="T8" fmla="*/ 206 w 478"/>
                  <a:gd name="T9" fmla="*/ 239 h 875"/>
                  <a:gd name="T10" fmla="*/ 221 w 478"/>
                  <a:gd name="T11" fmla="*/ 265 h 875"/>
                  <a:gd name="T12" fmla="*/ 240 w 478"/>
                  <a:gd name="T13" fmla="*/ 288 h 875"/>
                  <a:gd name="T14" fmla="*/ 259 w 478"/>
                  <a:gd name="T15" fmla="*/ 301 h 875"/>
                  <a:gd name="T16" fmla="*/ 279 w 478"/>
                  <a:gd name="T17" fmla="*/ 329 h 875"/>
                  <a:gd name="T18" fmla="*/ 295 w 478"/>
                  <a:gd name="T19" fmla="*/ 361 h 875"/>
                  <a:gd name="T20" fmla="*/ 305 w 478"/>
                  <a:gd name="T21" fmla="*/ 369 h 875"/>
                  <a:gd name="T22" fmla="*/ 438 w 478"/>
                  <a:gd name="T23" fmla="*/ 499 h 875"/>
                  <a:gd name="T24" fmla="*/ 471 w 478"/>
                  <a:gd name="T25" fmla="*/ 589 h 875"/>
                  <a:gd name="T26" fmla="*/ 478 w 478"/>
                  <a:gd name="T27" fmla="*/ 647 h 875"/>
                  <a:gd name="T28" fmla="*/ 476 w 478"/>
                  <a:gd name="T29" fmla="*/ 687 h 875"/>
                  <a:gd name="T30" fmla="*/ 478 w 478"/>
                  <a:gd name="T31" fmla="*/ 708 h 875"/>
                  <a:gd name="T32" fmla="*/ 447 w 478"/>
                  <a:gd name="T33" fmla="*/ 718 h 875"/>
                  <a:gd name="T34" fmla="*/ 420 w 478"/>
                  <a:gd name="T35" fmla="*/ 733 h 875"/>
                  <a:gd name="T36" fmla="*/ 391 w 478"/>
                  <a:gd name="T37" fmla="*/ 756 h 875"/>
                  <a:gd name="T38" fmla="*/ 365 w 478"/>
                  <a:gd name="T39" fmla="*/ 789 h 875"/>
                  <a:gd name="T40" fmla="*/ 348 w 478"/>
                  <a:gd name="T41" fmla="*/ 785 h 875"/>
                  <a:gd name="T42" fmla="*/ 319 w 478"/>
                  <a:gd name="T43" fmla="*/ 789 h 875"/>
                  <a:gd name="T44" fmla="*/ 313 w 478"/>
                  <a:gd name="T45" fmla="*/ 804 h 875"/>
                  <a:gd name="T46" fmla="*/ 289 w 478"/>
                  <a:gd name="T47" fmla="*/ 838 h 875"/>
                  <a:gd name="T48" fmla="*/ 256 w 478"/>
                  <a:gd name="T49" fmla="*/ 868 h 875"/>
                  <a:gd name="T50" fmla="*/ 239 w 478"/>
                  <a:gd name="T51" fmla="*/ 875 h 875"/>
                  <a:gd name="T52" fmla="*/ 232 w 478"/>
                  <a:gd name="T53" fmla="*/ 868 h 875"/>
                  <a:gd name="T54" fmla="*/ 225 w 478"/>
                  <a:gd name="T55" fmla="*/ 844 h 875"/>
                  <a:gd name="T56" fmla="*/ 231 w 478"/>
                  <a:gd name="T57" fmla="*/ 800 h 875"/>
                  <a:gd name="T58" fmla="*/ 253 w 478"/>
                  <a:gd name="T59" fmla="*/ 775 h 875"/>
                  <a:gd name="T60" fmla="*/ 277 w 478"/>
                  <a:gd name="T61" fmla="*/ 760 h 875"/>
                  <a:gd name="T62" fmla="*/ 295 w 478"/>
                  <a:gd name="T63" fmla="*/ 753 h 875"/>
                  <a:gd name="T64" fmla="*/ 305 w 478"/>
                  <a:gd name="T65" fmla="*/ 743 h 875"/>
                  <a:gd name="T66" fmla="*/ 314 w 478"/>
                  <a:gd name="T67" fmla="*/ 714 h 875"/>
                  <a:gd name="T68" fmla="*/ 330 w 478"/>
                  <a:gd name="T69" fmla="*/ 686 h 875"/>
                  <a:gd name="T70" fmla="*/ 365 w 478"/>
                  <a:gd name="T71" fmla="*/ 643 h 875"/>
                  <a:gd name="T72" fmla="*/ 371 w 478"/>
                  <a:gd name="T73" fmla="*/ 536 h 875"/>
                  <a:gd name="T74" fmla="*/ 364 w 478"/>
                  <a:gd name="T75" fmla="*/ 475 h 875"/>
                  <a:gd name="T76" fmla="*/ 341 w 478"/>
                  <a:gd name="T77" fmla="*/ 427 h 875"/>
                  <a:gd name="T78" fmla="*/ 297 w 478"/>
                  <a:gd name="T79" fmla="*/ 377 h 875"/>
                  <a:gd name="T80" fmla="*/ 219 w 478"/>
                  <a:gd name="T81" fmla="*/ 308 h 875"/>
                  <a:gd name="T82" fmla="*/ 161 w 478"/>
                  <a:gd name="T83" fmla="*/ 255 h 875"/>
                  <a:gd name="T84" fmla="*/ 108 w 478"/>
                  <a:gd name="T85" fmla="*/ 198 h 875"/>
                  <a:gd name="T86" fmla="*/ 72 w 478"/>
                  <a:gd name="T87" fmla="*/ 146 h 875"/>
                  <a:gd name="T88" fmla="*/ 42 w 478"/>
                  <a:gd name="T89" fmla="*/ 104 h 875"/>
                  <a:gd name="T90" fmla="*/ 46 w 478"/>
                  <a:gd name="T91" fmla="*/ 41 h 875"/>
                  <a:gd name="T92" fmla="*/ 129 w 478"/>
                  <a:gd name="T93" fmla="*/ 19 h 875"/>
                  <a:gd name="T94" fmla="*/ 148 w 478"/>
                  <a:gd name="T95" fmla="*/ 5 h 875"/>
                  <a:gd name="T96" fmla="*/ 175 w 478"/>
                  <a:gd name="T97" fmla="*/ 16 h 875"/>
                  <a:gd name="T98" fmla="*/ 221 w 478"/>
                  <a:gd name="T99" fmla="*/ 35 h 875"/>
                  <a:gd name="T100" fmla="*/ 269 w 478"/>
                  <a:gd name="T101" fmla="*/ 67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384" name="Freeform 543"/>
              <p:cNvSpPr>
                <a:spLocks/>
              </p:cNvSpPr>
              <p:nvPr>
                <p:custDataLst>
                  <p:tags r:id="rId368"/>
                </p:custDataLst>
              </p:nvPr>
            </p:nvSpPr>
            <p:spPr bwMode="auto">
              <a:xfrm>
                <a:off x="9507669" y="4318076"/>
                <a:ext cx="40431" cy="73588"/>
              </a:xfrm>
              <a:custGeom>
                <a:avLst/>
                <a:gdLst>
                  <a:gd name="T0" fmla="*/ 59 w 59"/>
                  <a:gd name="T1" fmla="*/ 6 h 31"/>
                  <a:gd name="T2" fmla="*/ 57 w 59"/>
                  <a:gd name="T3" fmla="*/ 11 h 31"/>
                  <a:gd name="T4" fmla="*/ 53 w 59"/>
                  <a:gd name="T5" fmla="*/ 15 h 31"/>
                  <a:gd name="T6" fmla="*/ 49 w 59"/>
                  <a:gd name="T7" fmla="*/ 19 h 31"/>
                  <a:gd name="T8" fmla="*/ 45 w 59"/>
                  <a:gd name="T9" fmla="*/ 24 h 31"/>
                  <a:gd name="T10" fmla="*/ 40 w 59"/>
                  <a:gd name="T11" fmla="*/ 27 h 31"/>
                  <a:gd name="T12" fmla="*/ 36 w 59"/>
                  <a:gd name="T13" fmla="*/ 29 h 31"/>
                  <a:gd name="T14" fmla="*/ 30 w 59"/>
                  <a:gd name="T15" fmla="*/ 31 h 31"/>
                  <a:gd name="T16" fmla="*/ 26 w 59"/>
                  <a:gd name="T17" fmla="*/ 31 h 31"/>
                  <a:gd name="T18" fmla="*/ 21 w 59"/>
                  <a:gd name="T19" fmla="*/ 31 h 31"/>
                  <a:gd name="T20" fmla="*/ 17 w 59"/>
                  <a:gd name="T21" fmla="*/ 30 h 31"/>
                  <a:gd name="T22" fmla="*/ 14 w 59"/>
                  <a:gd name="T23" fmla="*/ 29 h 31"/>
                  <a:gd name="T24" fmla="*/ 11 w 59"/>
                  <a:gd name="T25" fmla="*/ 27 h 31"/>
                  <a:gd name="T26" fmla="*/ 4 w 59"/>
                  <a:gd name="T27" fmla="*/ 20 h 31"/>
                  <a:gd name="T28" fmla="*/ 0 w 59"/>
                  <a:gd name="T29" fmla="*/ 12 h 31"/>
                  <a:gd name="T30" fmla="*/ 1 w 59"/>
                  <a:gd name="T31" fmla="*/ 9 h 31"/>
                  <a:gd name="T32" fmla="*/ 3 w 59"/>
                  <a:gd name="T33" fmla="*/ 6 h 31"/>
                  <a:gd name="T34" fmla="*/ 5 w 59"/>
                  <a:gd name="T35" fmla="*/ 4 h 31"/>
                  <a:gd name="T36" fmla="*/ 8 w 59"/>
                  <a:gd name="T37" fmla="*/ 3 h 31"/>
                  <a:gd name="T38" fmla="*/ 16 w 59"/>
                  <a:gd name="T39" fmla="*/ 1 h 31"/>
                  <a:gd name="T40" fmla="*/ 24 w 59"/>
                  <a:gd name="T41" fmla="*/ 0 h 31"/>
                  <a:gd name="T42" fmla="*/ 34 w 59"/>
                  <a:gd name="T43" fmla="*/ 0 h 31"/>
                  <a:gd name="T44" fmla="*/ 42 w 59"/>
                  <a:gd name="T45" fmla="*/ 2 h 31"/>
                  <a:gd name="T46" fmla="*/ 51 w 59"/>
                  <a:gd name="T47" fmla="*/ 4 h 31"/>
                  <a:gd name="T48" fmla="*/ 59 w 59"/>
                  <a:gd name="T4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00B0F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385" name="Freeform 544"/>
              <p:cNvSpPr>
                <a:spLocks/>
              </p:cNvSpPr>
              <p:nvPr>
                <p:custDataLst>
                  <p:tags r:id="rId369"/>
                </p:custDataLst>
              </p:nvPr>
            </p:nvSpPr>
            <p:spPr bwMode="auto">
              <a:xfrm>
                <a:off x="7425472" y="3363475"/>
                <a:ext cx="277963" cy="349543"/>
              </a:xfrm>
              <a:custGeom>
                <a:avLst/>
                <a:gdLst>
                  <a:gd name="T0" fmla="*/ 200 w 399"/>
                  <a:gd name="T1" fmla="*/ 8 h 518"/>
                  <a:gd name="T2" fmla="*/ 202 w 399"/>
                  <a:gd name="T3" fmla="*/ 22 h 518"/>
                  <a:gd name="T4" fmla="*/ 208 w 399"/>
                  <a:gd name="T5" fmla="*/ 36 h 518"/>
                  <a:gd name="T6" fmla="*/ 214 w 399"/>
                  <a:gd name="T7" fmla="*/ 49 h 518"/>
                  <a:gd name="T8" fmla="*/ 224 w 399"/>
                  <a:gd name="T9" fmla="*/ 63 h 518"/>
                  <a:gd name="T10" fmla="*/ 235 w 399"/>
                  <a:gd name="T11" fmla="*/ 75 h 518"/>
                  <a:gd name="T12" fmla="*/ 249 w 399"/>
                  <a:gd name="T13" fmla="*/ 86 h 518"/>
                  <a:gd name="T14" fmla="*/ 264 w 399"/>
                  <a:gd name="T15" fmla="*/ 95 h 518"/>
                  <a:gd name="T16" fmla="*/ 316 w 399"/>
                  <a:gd name="T17" fmla="*/ 106 h 518"/>
                  <a:gd name="T18" fmla="*/ 365 w 399"/>
                  <a:gd name="T19" fmla="*/ 119 h 518"/>
                  <a:gd name="T20" fmla="*/ 380 w 399"/>
                  <a:gd name="T21" fmla="*/ 127 h 518"/>
                  <a:gd name="T22" fmla="*/ 392 w 399"/>
                  <a:gd name="T23" fmla="*/ 137 h 518"/>
                  <a:gd name="T24" fmla="*/ 398 w 399"/>
                  <a:gd name="T25" fmla="*/ 151 h 518"/>
                  <a:gd name="T26" fmla="*/ 398 w 399"/>
                  <a:gd name="T27" fmla="*/ 174 h 518"/>
                  <a:gd name="T28" fmla="*/ 390 w 399"/>
                  <a:gd name="T29" fmla="*/ 200 h 518"/>
                  <a:gd name="T30" fmla="*/ 369 w 399"/>
                  <a:gd name="T31" fmla="*/ 239 h 518"/>
                  <a:gd name="T32" fmla="*/ 344 w 399"/>
                  <a:gd name="T33" fmla="*/ 276 h 518"/>
                  <a:gd name="T34" fmla="*/ 328 w 399"/>
                  <a:gd name="T35" fmla="*/ 303 h 518"/>
                  <a:gd name="T36" fmla="*/ 314 w 399"/>
                  <a:gd name="T37" fmla="*/ 330 h 518"/>
                  <a:gd name="T38" fmla="*/ 307 w 399"/>
                  <a:gd name="T39" fmla="*/ 360 h 518"/>
                  <a:gd name="T40" fmla="*/ 297 w 399"/>
                  <a:gd name="T41" fmla="*/ 377 h 518"/>
                  <a:gd name="T42" fmla="*/ 268 w 399"/>
                  <a:gd name="T43" fmla="*/ 387 h 518"/>
                  <a:gd name="T44" fmla="*/ 246 w 399"/>
                  <a:gd name="T45" fmla="*/ 399 h 518"/>
                  <a:gd name="T46" fmla="*/ 235 w 399"/>
                  <a:gd name="T47" fmla="*/ 408 h 518"/>
                  <a:gd name="T48" fmla="*/ 227 w 399"/>
                  <a:gd name="T49" fmla="*/ 417 h 518"/>
                  <a:gd name="T50" fmla="*/ 224 w 399"/>
                  <a:gd name="T51" fmla="*/ 427 h 518"/>
                  <a:gd name="T52" fmla="*/ 213 w 399"/>
                  <a:gd name="T53" fmla="*/ 438 h 518"/>
                  <a:gd name="T54" fmla="*/ 188 w 399"/>
                  <a:gd name="T55" fmla="*/ 450 h 518"/>
                  <a:gd name="T56" fmla="*/ 173 w 399"/>
                  <a:gd name="T57" fmla="*/ 456 h 518"/>
                  <a:gd name="T58" fmla="*/ 166 w 399"/>
                  <a:gd name="T59" fmla="*/ 467 h 518"/>
                  <a:gd name="T60" fmla="*/ 158 w 399"/>
                  <a:gd name="T61" fmla="*/ 481 h 518"/>
                  <a:gd name="T62" fmla="*/ 146 w 399"/>
                  <a:gd name="T63" fmla="*/ 490 h 518"/>
                  <a:gd name="T64" fmla="*/ 131 w 399"/>
                  <a:gd name="T65" fmla="*/ 494 h 518"/>
                  <a:gd name="T66" fmla="*/ 102 w 399"/>
                  <a:gd name="T67" fmla="*/ 498 h 518"/>
                  <a:gd name="T68" fmla="*/ 73 w 399"/>
                  <a:gd name="T69" fmla="*/ 504 h 518"/>
                  <a:gd name="T70" fmla="*/ 55 w 399"/>
                  <a:gd name="T71" fmla="*/ 512 h 518"/>
                  <a:gd name="T72" fmla="*/ 46 w 399"/>
                  <a:gd name="T73" fmla="*/ 514 h 518"/>
                  <a:gd name="T74" fmla="*/ 43 w 399"/>
                  <a:gd name="T75" fmla="*/ 506 h 518"/>
                  <a:gd name="T76" fmla="*/ 38 w 399"/>
                  <a:gd name="T77" fmla="*/ 497 h 518"/>
                  <a:gd name="T78" fmla="*/ 34 w 399"/>
                  <a:gd name="T79" fmla="*/ 487 h 518"/>
                  <a:gd name="T80" fmla="*/ 33 w 399"/>
                  <a:gd name="T81" fmla="*/ 468 h 518"/>
                  <a:gd name="T82" fmla="*/ 29 w 399"/>
                  <a:gd name="T83" fmla="*/ 445 h 518"/>
                  <a:gd name="T84" fmla="*/ 17 w 399"/>
                  <a:gd name="T85" fmla="*/ 418 h 518"/>
                  <a:gd name="T86" fmla="*/ 0 w 399"/>
                  <a:gd name="T87" fmla="*/ 358 h 518"/>
                  <a:gd name="T88" fmla="*/ 194 w 399"/>
                  <a:gd name="T89" fmla="*/ 185 h 518"/>
                  <a:gd name="T90" fmla="*/ 200 w 399"/>
                  <a:gd name="T91"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FFC0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86" name="Freeform 545"/>
              <p:cNvSpPr>
                <a:spLocks/>
              </p:cNvSpPr>
              <p:nvPr>
                <p:custDataLst>
                  <p:tags r:id="rId370"/>
                </p:custDataLst>
              </p:nvPr>
            </p:nvSpPr>
            <p:spPr bwMode="auto">
              <a:xfrm>
                <a:off x="5398869" y="3432975"/>
                <a:ext cx="598885" cy="496719"/>
              </a:xfrm>
              <a:custGeom>
                <a:avLst/>
                <a:gdLst>
                  <a:gd name="T0" fmla="*/ 231 w 866"/>
                  <a:gd name="T1" fmla="*/ 270 h 740"/>
                  <a:gd name="T2" fmla="*/ 245 w 866"/>
                  <a:gd name="T3" fmla="*/ 264 h 740"/>
                  <a:gd name="T4" fmla="*/ 272 w 866"/>
                  <a:gd name="T5" fmla="*/ 272 h 740"/>
                  <a:gd name="T6" fmla="*/ 654 w 866"/>
                  <a:gd name="T7" fmla="*/ 1 h 740"/>
                  <a:gd name="T8" fmla="*/ 679 w 866"/>
                  <a:gd name="T9" fmla="*/ 6 h 740"/>
                  <a:gd name="T10" fmla="*/ 711 w 866"/>
                  <a:gd name="T11" fmla="*/ 21 h 740"/>
                  <a:gd name="T12" fmla="*/ 730 w 866"/>
                  <a:gd name="T13" fmla="*/ 35 h 740"/>
                  <a:gd name="T14" fmla="*/ 760 w 866"/>
                  <a:gd name="T15" fmla="*/ 57 h 740"/>
                  <a:gd name="T16" fmla="*/ 791 w 866"/>
                  <a:gd name="T17" fmla="*/ 59 h 740"/>
                  <a:gd name="T18" fmla="*/ 831 w 866"/>
                  <a:gd name="T19" fmla="*/ 43 h 740"/>
                  <a:gd name="T20" fmla="*/ 854 w 866"/>
                  <a:gd name="T21" fmla="*/ 166 h 740"/>
                  <a:gd name="T22" fmla="*/ 866 w 866"/>
                  <a:gd name="T23" fmla="*/ 205 h 740"/>
                  <a:gd name="T24" fmla="*/ 850 w 866"/>
                  <a:gd name="T25" fmla="*/ 301 h 740"/>
                  <a:gd name="T26" fmla="*/ 848 w 866"/>
                  <a:gd name="T27" fmla="*/ 376 h 740"/>
                  <a:gd name="T28" fmla="*/ 834 w 866"/>
                  <a:gd name="T29" fmla="*/ 421 h 740"/>
                  <a:gd name="T30" fmla="*/ 802 w 866"/>
                  <a:gd name="T31" fmla="*/ 467 h 740"/>
                  <a:gd name="T32" fmla="*/ 777 w 866"/>
                  <a:gd name="T33" fmla="*/ 499 h 740"/>
                  <a:gd name="T34" fmla="*/ 758 w 866"/>
                  <a:gd name="T35" fmla="*/ 567 h 740"/>
                  <a:gd name="T36" fmla="*/ 711 w 866"/>
                  <a:gd name="T37" fmla="*/ 629 h 740"/>
                  <a:gd name="T38" fmla="*/ 680 w 866"/>
                  <a:gd name="T39" fmla="*/ 646 h 740"/>
                  <a:gd name="T40" fmla="*/ 644 w 866"/>
                  <a:gd name="T41" fmla="*/ 638 h 740"/>
                  <a:gd name="T42" fmla="*/ 611 w 866"/>
                  <a:gd name="T43" fmla="*/ 625 h 740"/>
                  <a:gd name="T44" fmla="*/ 566 w 866"/>
                  <a:gd name="T45" fmla="*/ 633 h 740"/>
                  <a:gd name="T46" fmla="*/ 530 w 866"/>
                  <a:gd name="T47" fmla="*/ 659 h 740"/>
                  <a:gd name="T48" fmla="*/ 511 w 866"/>
                  <a:gd name="T49" fmla="*/ 680 h 740"/>
                  <a:gd name="T50" fmla="*/ 491 w 866"/>
                  <a:gd name="T51" fmla="*/ 684 h 740"/>
                  <a:gd name="T52" fmla="*/ 470 w 866"/>
                  <a:gd name="T53" fmla="*/ 668 h 740"/>
                  <a:gd name="T54" fmla="*/ 446 w 866"/>
                  <a:gd name="T55" fmla="*/ 639 h 740"/>
                  <a:gd name="T56" fmla="*/ 421 w 866"/>
                  <a:gd name="T57" fmla="*/ 635 h 740"/>
                  <a:gd name="T58" fmla="*/ 405 w 866"/>
                  <a:gd name="T59" fmla="*/ 647 h 740"/>
                  <a:gd name="T60" fmla="*/ 384 w 866"/>
                  <a:gd name="T61" fmla="*/ 652 h 740"/>
                  <a:gd name="T62" fmla="*/ 350 w 866"/>
                  <a:gd name="T63" fmla="*/ 638 h 740"/>
                  <a:gd name="T64" fmla="*/ 306 w 866"/>
                  <a:gd name="T65" fmla="*/ 608 h 740"/>
                  <a:gd name="T66" fmla="*/ 271 w 866"/>
                  <a:gd name="T67" fmla="*/ 604 h 740"/>
                  <a:gd name="T68" fmla="*/ 237 w 866"/>
                  <a:gd name="T69" fmla="*/ 620 h 740"/>
                  <a:gd name="T70" fmla="*/ 209 w 866"/>
                  <a:gd name="T71" fmla="*/ 653 h 740"/>
                  <a:gd name="T72" fmla="*/ 190 w 866"/>
                  <a:gd name="T73" fmla="*/ 692 h 740"/>
                  <a:gd name="T74" fmla="*/ 178 w 866"/>
                  <a:gd name="T75" fmla="*/ 719 h 740"/>
                  <a:gd name="T76" fmla="*/ 149 w 866"/>
                  <a:gd name="T77" fmla="*/ 702 h 740"/>
                  <a:gd name="T78" fmla="*/ 100 w 866"/>
                  <a:gd name="T79" fmla="*/ 740 h 740"/>
                  <a:gd name="T80" fmla="*/ 66 w 866"/>
                  <a:gd name="T81" fmla="*/ 699 h 740"/>
                  <a:gd name="T82" fmla="*/ 64 w 866"/>
                  <a:gd name="T83" fmla="*/ 644 h 740"/>
                  <a:gd name="T84" fmla="*/ 50 w 866"/>
                  <a:gd name="T85" fmla="*/ 613 h 740"/>
                  <a:gd name="T86" fmla="*/ 20 w 866"/>
                  <a:gd name="T87" fmla="*/ 587 h 740"/>
                  <a:gd name="T88" fmla="*/ 5 w 866"/>
                  <a:gd name="T89" fmla="*/ 558 h 740"/>
                  <a:gd name="T90" fmla="*/ 53 w 866"/>
                  <a:gd name="T91" fmla="*/ 530 h 740"/>
                  <a:gd name="T92" fmla="*/ 76 w 866"/>
                  <a:gd name="T93" fmla="*/ 518 h 740"/>
                  <a:gd name="T94" fmla="*/ 139 w 866"/>
                  <a:gd name="T95" fmla="*/ 510 h 740"/>
                  <a:gd name="T96" fmla="*/ 182 w 866"/>
                  <a:gd name="T97" fmla="*/ 500 h 740"/>
                  <a:gd name="T98" fmla="*/ 201 w 866"/>
                  <a:gd name="T99" fmla="*/ 475 h 740"/>
                  <a:gd name="T100" fmla="*/ 219 w 866"/>
                  <a:gd name="T101" fmla="*/ 424 h 740"/>
                  <a:gd name="T102" fmla="*/ 224 w 866"/>
                  <a:gd name="T103" fmla="*/ 367 h 740"/>
                  <a:gd name="T104" fmla="*/ 219 w 866"/>
                  <a:gd name="T105" fmla="*/ 32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FFC000"/>
              </a:solidFill>
              <a:ln w="9525" cmpd="sng">
                <a:solidFill>
                  <a:srgbClr val="FFFFFF"/>
                </a:solidFill>
                <a:prstDash val="solid"/>
                <a:round/>
                <a:headEnd/>
                <a:tailEnd/>
              </a:ln>
            </p:spPr>
            <p:txBody>
              <a:bodyPr/>
              <a:lstStyle/>
              <a:p>
                <a:pPr defTabSz="913852"/>
                <a:endParaRPr lang="en-US" sz="1798" dirty="0">
                  <a:solidFill>
                    <a:prstClr val="black"/>
                  </a:solidFill>
                  <a:latin typeface="Calibri" panose="020F0502020204030204"/>
                </a:endParaRPr>
              </a:p>
            </p:txBody>
          </p:sp>
          <p:sp>
            <p:nvSpPr>
              <p:cNvPr id="387" name="Freeform 546"/>
              <p:cNvSpPr>
                <a:spLocks/>
              </p:cNvSpPr>
              <p:nvPr>
                <p:custDataLst>
                  <p:tags r:id="rId371"/>
                </p:custDataLst>
              </p:nvPr>
            </p:nvSpPr>
            <p:spPr bwMode="auto">
              <a:xfrm>
                <a:off x="4873266" y="2940343"/>
                <a:ext cx="477592" cy="335235"/>
              </a:xfrm>
              <a:custGeom>
                <a:avLst/>
                <a:gdLst>
                  <a:gd name="T0" fmla="*/ 648 w 697"/>
                  <a:gd name="T1" fmla="*/ 53 h 500"/>
                  <a:gd name="T2" fmla="*/ 657 w 697"/>
                  <a:gd name="T3" fmla="*/ 161 h 500"/>
                  <a:gd name="T4" fmla="*/ 661 w 697"/>
                  <a:gd name="T5" fmla="*/ 167 h 500"/>
                  <a:gd name="T6" fmla="*/ 677 w 697"/>
                  <a:gd name="T7" fmla="*/ 177 h 500"/>
                  <a:gd name="T8" fmla="*/ 694 w 697"/>
                  <a:gd name="T9" fmla="*/ 189 h 500"/>
                  <a:gd name="T10" fmla="*/ 697 w 697"/>
                  <a:gd name="T11" fmla="*/ 198 h 500"/>
                  <a:gd name="T12" fmla="*/ 694 w 697"/>
                  <a:gd name="T13" fmla="*/ 211 h 500"/>
                  <a:gd name="T14" fmla="*/ 685 w 697"/>
                  <a:gd name="T15" fmla="*/ 217 h 500"/>
                  <a:gd name="T16" fmla="*/ 655 w 697"/>
                  <a:gd name="T17" fmla="*/ 218 h 500"/>
                  <a:gd name="T18" fmla="*/ 605 w 697"/>
                  <a:gd name="T19" fmla="*/ 228 h 500"/>
                  <a:gd name="T20" fmla="*/ 567 w 697"/>
                  <a:gd name="T21" fmla="*/ 250 h 500"/>
                  <a:gd name="T22" fmla="*/ 549 w 697"/>
                  <a:gd name="T23" fmla="*/ 267 h 500"/>
                  <a:gd name="T24" fmla="*/ 539 w 697"/>
                  <a:gd name="T25" fmla="*/ 288 h 500"/>
                  <a:gd name="T26" fmla="*/ 521 w 697"/>
                  <a:gd name="T27" fmla="*/ 302 h 500"/>
                  <a:gd name="T28" fmla="*/ 491 w 697"/>
                  <a:gd name="T29" fmla="*/ 324 h 500"/>
                  <a:gd name="T30" fmla="*/ 455 w 697"/>
                  <a:gd name="T31" fmla="*/ 352 h 500"/>
                  <a:gd name="T32" fmla="*/ 420 w 697"/>
                  <a:gd name="T33" fmla="*/ 370 h 500"/>
                  <a:gd name="T34" fmla="*/ 372 w 697"/>
                  <a:gd name="T35" fmla="*/ 377 h 500"/>
                  <a:gd name="T36" fmla="*/ 344 w 697"/>
                  <a:gd name="T37" fmla="*/ 380 h 500"/>
                  <a:gd name="T38" fmla="*/ 316 w 697"/>
                  <a:gd name="T39" fmla="*/ 396 h 500"/>
                  <a:gd name="T40" fmla="*/ 290 w 697"/>
                  <a:gd name="T41" fmla="*/ 417 h 500"/>
                  <a:gd name="T42" fmla="*/ 265 w 697"/>
                  <a:gd name="T43" fmla="*/ 426 h 500"/>
                  <a:gd name="T44" fmla="*/ 5 w 697"/>
                  <a:gd name="T45" fmla="*/ 496 h 500"/>
                  <a:gd name="T46" fmla="*/ 32 w 697"/>
                  <a:gd name="T47" fmla="*/ 487 h 500"/>
                  <a:gd name="T48" fmla="*/ 85 w 697"/>
                  <a:gd name="T49" fmla="*/ 473 h 500"/>
                  <a:gd name="T50" fmla="*/ 93 w 697"/>
                  <a:gd name="T51" fmla="*/ 459 h 500"/>
                  <a:gd name="T52" fmla="*/ 99 w 697"/>
                  <a:gd name="T53" fmla="*/ 438 h 500"/>
                  <a:gd name="T54" fmla="*/ 119 w 697"/>
                  <a:gd name="T55" fmla="*/ 422 h 500"/>
                  <a:gd name="T56" fmla="*/ 160 w 697"/>
                  <a:gd name="T57" fmla="*/ 399 h 500"/>
                  <a:gd name="T58" fmla="*/ 181 w 697"/>
                  <a:gd name="T59" fmla="*/ 382 h 500"/>
                  <a:gd name="T60" fmla="*/ 192 w 697"/>
                  <a:gd name="T61" fmla="*/ 357 h 500"/>
                  <a:gd name="T62" fmla="*/ 193 w 697"/>
                  <a:gd name="T63" fmla="*/ 316 h 500"/>
                  <a:gd name="T64" fmla="*/ 195 w 697"/>
                  <a:gd name="T65" fmla="*/ 254 h 500"/>
                  <a:gd name="T66" fmla="*/ 192 w 697"/>
                  <a:gd name="T67" fmla="*/ 192 h 500"/>
                  <a:gd name="T68" fmla="*/ 214 w 697"/>
                  <a:gd name="T69" fmla="*/ 189 h 500"/>
                  <a:gd name="T70" fmla="*/ 228 w 697"/>
                  <a:gd name="T71" fmla="*/ 179 h 500"/>
                  <a:gd name="T72" fmla="*/ 241 w 697"/>
                  <a:gd name="T73" fmla="*/ 165 h 500"/>
                  <a:gd name="T74" fmla="*/ 252 w 697"/>
                  <a:gd name="T75" fmla="*/ 152 h 500"/>
                  <a:gd name="T76" fmla="*/ 281 w 697"/>
                  <a:gd name="T77" fmla="*/ 146 h 500"/>
                  <a:gd name="T78" fmla="*/ 314 w 697"/>
                  <a:gd name="T79" fmla="*/ 143 h 500"/>
                  <a:gd name="T80" fmla="*/ 340 w 697"/>
                  <a:gd name="T81" fmla="*/ 131 h 500"/>
                  <a:gd name="T82" fmla="*/ 360 w 697"/>
                  <a:gd name="T83" fmla="*/ 108 h 500"/>
                  <a:gd name="T84" fmla="*/ 388 w 697"/>
                  <a:gd name="T85" fmla="*/ 48 h 500"/>
                  <a:gd name="T86" fmla="*/ 407 w 697"/>
                  <a:gd name="T87" fmla="*/ 12 h 500"/>
                  <a:gd name="T88" fmla="*/ 426 w 697"/>
                  <a:gd name="T89" fmla="*/ 8 h 500"/>
                  <a:gd name="T90" fmla="*/ 449 w 697"/>
                  <a:gd name="T91" fmla="*/ 20 h 500"/>
                  <a:gd name="T92" fmla="*/ 512 w 697"/>
                  <a:gd name="T93" fmla="*/ 18 h 500"/>
                  <a:gd name="T94" fmla="*/ 590 w 697"/>
                  <a:gd name="T95" fmla="*/ 13 h 500"/>
                  <a:gd name="T96" fmla="*/ 597 w 697"/>
                  <a:gd name="T97" fmla="*/ 17 h 500"/>
                  <a:gd name="T98" fmla="*/ 605 w 697"/>
                  <a:gd name="T99" fmla="*/ 36 h 500"/>
                  <a:gd name="T100" fmla="*/ 611 w 697"/>
                  <a:gd name="T101" fmla="*/ 51 h 500"/>
                  <a:gd name="T102" fmla="*/ 618 w 697"/>
                  <a:gd name="T103" fmla="*/ 5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FFC0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88" name="Freeform 547"/>
              <p:cNvSpPr>
                <a:spLocks/>
              </p:cNvSpPr>
              <p:nvPr>
                <p:custDataLst>
                  <p:tags r:id="rId372"/>
                </p:custDataLst>
              </p:nvPr>
            </p:nvSpPr>
            <p:spPr bwMode="auto">
              <a:xfrm>
                <a:off x="5987646" y="1562611"/>
                <a:ext cx="376513" cy="118559"/>
              </a:xfrm>
              <a:custGeom>
                <a:avLst/>
                <a:gdLst>
                  <a:gd name="T0" fmla="*/ 74 w 546"/>
                  <a:gd name="T1" fmla="*/ 19 h 173"/>
                  <a:gd name="T2" fmla="*/ 94 w 546"/>
                  <a:gd name="T3" fmla="*/ 34 h 173"/>
                  <a:gd name="T4" fmla="*/ 110 w 546"/>
                  <a:gd name="T5" fmla="*/ 27 h 173"/>
                  <a:gd name="T6" fmla="*/ 132 w 546"/>
                  <a:gd name="T7" fmla="*/ 27 h 173"/>
                  <a:gd name="T8" fmla="*/ 161 w 546"/>
                  <a:gd name="T9" fmla="*/ 44 h 173"/>
                  <a:gd name="T10" fmla="*/ 209 w 546"/>
                  <a:gd name="T11" fmla="*/ 19 h 173"/>
                  <a:gd name="T12" fmla="*/ 243 w 546"/>
                  <a:gd name="T13" fmla="*/ 19 h 173"/>
                  <a:gd name="T14" fmla="*/ 260 w 546"/>
                  <a:gd name="T15" fmla="*/ 16 h 173"/>
                  <a:gd name="T16" fmla="*/ 269 w 546"/>
                  <a:gd name="T17" fmla="*/ 14 h 173"/>
                  <a:gd name="T18" fmla="*/ 279 w 546"/>
                  <a:gd name="T19" fmla="*/ 11 h 173"/>
                  <a:gd name="T20" fmla="*/ 286 w 546"/>
                  <a:gd name="T21" fmla="*/ 3 h 173"/>
                  <a:gd name="T22" fmla="*/ 321 w 546"/>
                  <a:gd name="T23" fmla="*/ 5 h 173"/>
                  <a:gd name="T24" fmla="*/ 333 w 546"/>
                  <a:gd name="T25" fmla="*/ 12 h 173"/>
                  <a:gd name="T26" fmla="*/ 348 w 546"/>
                  <a:gd name="T27" fmla="*/ 7 h 173"/>
                  <a:gd name="T28" fmla="*/ 353 w 546"/>
                  <a:gd name="T29" fmla="*/ 0 h 173"/>
                  <a:gd name="T30" fmla="*/ 367 w 546"/>
                  <a:gd name="T31" fmla="*/ 7 h 173"/>
                  <a:gd name="T32" fmla="*/ 389 w 546"/>
                  <a:gd name="T33" fmla="*/ 7 h 173"/>
                  <a:gd name="T34" fmla="*/ 436 w 546"/>
                  <a:gd name="T35" fmla="*/ 1 h 173"/>
                  <a:gd name="T36" fmla="*/ 482 w 546"/>
                  <a:gd name="T37" fmla="*/ 6 h 173"/>
                  <a:gd name="T38" fmla="*/ 528 w 546"/>
                  <a:gd name="T39" fmla="*/ 12 h 173"/>
                  <a:gd name="T40" fmla="*/ 545 w 546"/>
                  <a:gd name="T41" fmla="*/ 49 h 173"/>
                  <a:gd name="T42" fmla="*/ 537 w 546"/>
                  <a:gd name="T43" fmla="*/ 60 h 173"/>
                  <a:gd name="T44" fmla="*/ 513 w 546"/>
                  <a:gd name="T45" fmla="*/ 62 h 173"/>
                  <a:gd name="T46" fmla="*/ 483 w 546"/>
                  <a:gd name="T47" fmla="*/ 54 h 173"/>
                  <a:gd name="T48" fmla="*/ 413 w 546"/>
                  <a:gd name="T49" fmla="*/ 44 h 173"/>
                  <a:gd name="T50" fmla="*/ 438 w 546"/>
                  <a:gd name="T51" fmla="*/ 81 h 173"/>
                  <a:gd name="T52" fmla="*/ 471 w 546"/>
                  <a:gd name="T53" fmla="*/ 102 h 173"/>
                  <a:gd name="T54" fmla="*/ 493 w 546"/>
                  <a:gd name="T55" fmla="*/ 119 h 173"/>
                  <a:gd name="T56" fmla="*/ 475 w 546"/>
                  <a:gd name="T57" fmla="*/ 136 h 173"/>
                  <a:gd name="T58" fmla="*/ 449 w 546"/>
                  <a:gd name="T59" fmla="*/ 142 h 173"/>
                  <a:gd name="T60" fmla="*/ 426 w 546"/>
                  <a:gd name="T61" fmla="*/ 141 h 173"/>
                  <a:gd name="T62" fmla="*/ 412 w 546"/>
                  <a:gd name="T63" fmla="*/ 134 h 173"/>
                  <a:gd name="T64" fmla="*/ 399 w 546"/>
                  <a:gd name="T65" fmla="*/ 130 h 173"/>
                  <a:gd name="T66" fmla="*/ 385 w 546"/>
                  <a:gd name="T67" fmla="*/ 121 h 173"/>
                  <a:gd name="T68" fmla="*/ 375 w 546"/>
                  <a:gd name="T69" fmla="*/ 104 h 173"/>
                  <a:gd name="T70" fmla="*/ 365 w 546"/>
                  <a:gd name="T71" fmla="*/ 92 h 173"/>
                  <a:gd name="T72" fmla="*/ 344 w 546"/>
                  <a:gd name="T73" fmla="*/ 84 h 173"/>
                  <a:gd name="T74" fmla="*/ 325 w 546"/>
                  <a:gd name="T75" fmla="*/ 76 h 173"/>
                  <a:gd name="T76" fmla="*/ 303 w 546"/>
                  <a:gd name="T77" fmla="*/ 87 h 173"/>
                  <a:gd name="T78" fmla="*/ 258 w 546"/>
                  <a:gd name="T79" fmla="*/ 134 h 173"/>
                  <a:gd name="T80" fmla="*/ 236 w 546"/>
                  <a:gd name="T81" fmla="*/ 163 h 173"/>
                  <a:gd name="T82" fmla="*/ 220 w 546"/>
                  <a:gd name="T83" fmla="*/ 172 h 173"/>
                  <a:gd name="T84" fmla="*/ 188 w 546"/>
                  <a:gd name="T85" fmla="*/ 167 h 173"/>
                  <a:gd name="T86" fmla="*/ 165 w 546"/>
                  <a:gd name="T87" fmla="*/ 155 h 173"/>
                  <a:gd name="T88" fmla="*/ 113 w 546"/>
                  <a:gd name="T89" fmla="*/ 105 h 173"/>
                  <a:gd name="T90" fmla="*/ 95 w 546"/>
                  <a:gd name="T91" fmla="*/ 91 h 173"/>
                  <a:gd name="T92" fmla="*/ 60 w 546"/>
                  <a:gd name="T93" fmla="*/ 76 h 173"/>
                  <a:gd name="T94" fmla="*/ 16 w 546"/>
                  <a:gd name="T95" fmla="*/ 58 h 173"/>
                  <a:gd name="T96" fmla="*/ 11 w 546"/>
                  <a:gd name="T97" fmla="*/ 34 h 173"/>
                  <a:gd name="T98" fmla="*/ 28 w 546"/>
                  <a:gd name="T99" fmla="*/ 19 h 173"/>
                  <a:gd name="T100" fmla="*/ 47 w 546"/>
                  <a:gd name="T101" fmla="*/ 1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89" name="Freeform 548"/>
              <p:cNvSpPr>
                <a:spLocks/>
              </p:cNvSpPr>
              <p:nvPr>
                <p:custDataLst>
                  <p:tags r:id="rId373"/>
                </p:custDataLst>
              </p:nvPr>
            </p:nvSpPr>
            <p:spPr bwMode="auto">
              <a:xfrm>
                <a:off x="6801320" y="1542170"/>
                <a:ext cx="171832" cy="77676"/>
              </a:xfrm>
              <a:custGeom>
                <a:avLst/>
                <a:gdLst>
                  <a:gd name="T0" fmla="*/ 27 w 246"/>
                  <a:gd name="T1" fmla="*/ 36 h 42"/>
                  <a:gd name="T2" fmla="*/ 36 w 246"/>
                  <a:gd name="T3" fmla="*/ 36 h 42"/>
                  <a:gd name="T4" fmla="*/ 45 w 246"/>
                  <a:gd name="T5" fmla="*/ 35 h 42"/>
                  <a:gd name="T6" fmla="*/ 53 w 246"/>
                  <a:gd name="T7" fmla="*/ 33 h 42"/>
                  <a:gd name="T8" fmla="*/ 59 w 246"/>
                  <a:gd name="T9" fmla="*/ 31 h 42"/>
                  <a:gd name="T10" fmla="*/ 66 w 246"/>
                  <a:gd name="T11" fmla="*/ 30 h 42"/>
                  <a:gd name="T12" fmla="*/ 72 w 246"/>
                  <a:gd name="T13" fmla="*/ 29 h 42"/>
                  <a:gd name="T14" fmla="*/ 80 w 246"/>
                  <a:gd name="T15" fmla="*/ 29 h 42"/>
                  <a:gd name="T16" fmla="*/ 87 w 246"/>
                  <a:gd name="T17" fmla="*/ 30 h 42"/>
                  <a:gd name="T18" fmla="*/ 87 w 246"/>
                  <a:gd name="T19" fmla="*/ 42 h 42"/>
                  <a:gd name="T20" fmla="*/ 154 w 246"/>
                  <a:gd name="T21" fmla="*/ 42 h 42"/>
                  <a:gd name="T22" fmla="*/ 154 w 246"/>
                  <a:gd name="T23" fmla="*/ 39 h 42"/>
                  <a:gd name="T24" fmla="*/ 156 w 246"/>
                  <a:gd name="T25" fmla="*/ 36 h 42"/>
                  <a:gd name="T26" fmla="*/ 159 w 246"/>
                  <a:gd name="T27" fmla="*/ 33 h 42"/>
                  <a:gd name="T28" fmla="*/ 163 w 246"/>
                  <a:gd name="T29" fmla="*/ 31 h 42"/>
                  <a:gd name="T30" fmla="*/ 175 w 246"/>
                  <a:gd name="T31" fmla="*/ 26 h 42"/>
                  <a:gd name="T32" fmla="*/ 190 w 246"/>
                  <a:gd name="T33" fmla="*/ 23 h 42"/>
                  <a:gd name="T34" fmla="*/ 221 w 246"/>
                  <a:gd name="T35" fmla="*/ 17 h 42"/>
                  <a:gd name="T36" fmla="*/ 246 w 246"/>
                  <a:gd name="T37" fmla="*/ 12 h 42"/>
                  <a:gd name="T38" fmla="*/ 212 w 246"/>
                  <a:gd name="T39" fmla="*/ 13 h 42"/>
                  <a:gd name="T40" fmla="*/ 186 w 246"/>
                  <a:gd name="T41" fmla="*/ 14 h 42"/>
                  <a:gd name="T42" fmla="*/ 178 w 246"/>
                  <a:gd name="T43" fmla="*/ 15 h 42"/>
                  <a:gd name="T44" fmla="*/ 171 w 246"/>
                  <a:gd name="T45" fmla="*/ 15 h 42"/>
                  <a:gd name="T46" fmla="*/ 168 w 246"/>
                  <a:gd name="T47" fmla="*/ 14 h 42"/>
                  <a:gd name="T48" fmla="*/ 167 w 246"/>
                  <a:gd name="T49" fmla="*/ 12 h 42"/>
                  <a:gd name="T50" fmla="*/ 159 w 246"/>
                  <a:gd name="T51" fmla="*/ 16 h 42"/>
                  <a:gd name="T52" fmla="*/ 152 w 246"/>
                  <a:gd name="T53" fmla="*/ 17 h 42"/>
                  <a:gd name="T54" fmla="*/ 147 w 246"/>
                  <a:gd name="T55" fmla="*/ 17 h 42"/>
                  <a:gd name="T56" fmla="*/ 141 w 246"/>
                  <a:gd name="T57" fmla="*/ 15 h 42"/>
                  <a:gd name="T58" fmla="*/ 137 w 246"/>
                  <a:gd name="T59" fmla="*/ 12 h 42"/>
                  <a:gd name="T60" fmla="*/ 133 w 246"/>
                  <a:gd name="T61" fmla="*/ 9 h 42"/>
                  <a:gd name="T62" fmla="*/ 129 w 246"/>
                  <a:gd name="T63" fmla="*/ 5 h 42"/>
                  <a:gd name="T64" fmla="*/ 126 w 246"/>
                  <a:gd name="T65" fmla="*/ 0 h 42"/>
                  <a:gd name="T66" fmla="*/ 121 w 246"/>
                  <a:gd name="T67" fmla="*/ 2 h 42"/>
                  <a:gd name="T68" fmla="*/ 113 w 246"/>
                  <a:gd name="T69" fmla="*/ 4 h 42"/>
                  <a:gd name="T70" fmla="*/ 103 w 246"/>
                  <a:gd name="T71" fmla="*/ 5 h 42"/>
                  <a:gd name="T72" fmla="*/ 93 w 246"/>
                  <a:gd name="T73" fmla="*/ 5 h 42"/>
                  <a:gd name="T74" fmla="*/ 74 w 246"/>
                  <a:gd name="T75" fmla="*/ 6 h 42"/>
                  <a:gd name="T76" fmla="*/ 60 w 246"/>
                  <a:gd name="T77" fmla="*/ 6 h 42"/>
                  <a:gd name="T78" fmla="*/ 58 w 246"/>
                  <a:gd name="T79" fmla="*/ 9 h 42"/>
                  <a:gd name="T80" fmla="*/ 56 w 246"/>
                  <a:gd name="T81" fmla="*/ 12 h 42"/>
                  <a:gd name="T82" fmla="*/ 54 w 246"/>
                  <a:gd name="T83" fmla="*/ 15 h 42"/>
                  <a:gd name="T84" fmla="*/ 50 w 246"/>
                  <a:gd name="T85" fmla="*/ 17 h 42"/>
                  <a:gd name="T86" fmla="*/ 42 w 246"/>
                  <a:gd name="T87" fmla="*/ 20 h 42"/>
                  <a:gd name="T88" fmla="*/ 33 w 246"/>
                  <a:gd name="T89" fmla="*/ 22 h 42"/>
                  <a:gd name="T90" fmla="*/ 14 w 246"/>
                  <a:gd name="T91" fmla="*/ 24 h 42"/>
                  <a:gd name="T92" fmla="*/ 0 w 246"/>
                  <a:gd name="T93" fmla="*/ 24 h 42"/>
                  <a:gd name="T94" fmla="*/ 1 w 246"/>
                  <a:gd name="T95" fmla="*/ 27 h 42"/>
                  <a:gd name="T96" fmla="*/ 3 w 246"/>
                  <a:gd name="T97" fmla="*/ 29 h 42"/>
                  <a:gd name="T98" fmla="*/ 5 w 246"/>
                  <a:gd name="T99" fmla="*/ 31 h 42"/>
                  <a:gd name="T100" fmla="*/ 9 w 246"/>
                  <a:gd name="T101" fmla="*/ 33 h 42"/>
                  <a:gd name="T102" fmla="*/ 17 w 246"/>
                  <a:gd name="T103" fmla="*/ 35 h 42"/>
                  <a:gd name="T104" fmla="*/ 27 w 246"/>
                  <a:gd name="T10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90" name="Freeform 549"/>
              <p:cNvSpPr>
                <a:spLocks/>
              </p:cNvSpPr>
              <p:nvPr>
                <p:custDataLst>
                  <p:tags r:id="rId374"/>
                </p:custDataLst>
              </p:nvPr>
            </p:nvSpPr>
            <p:spPr bwMode="auto">
              <a:xfrm>
                <a:off x="7028744" y="1519685"/>
                <a:ext cx="101078" cy="73588"/>
              </a:xfrm>
              <a:custGeom>
                <a:avLst/>
                <a:gdLst>
                  <a:gd name="T0" fmla="*/ 103 w 149"/>
                  <a:gd name="T1" fmla="*/ 0 h 61"/>
                  <a:gd name="T2" fmla="*/ 118 w 149"/>
                  <a:gd name="T3" fmla="*/ 1 h 61"/>
                  <a:gd name="T4" fmla="*/ 134 w 149"/>
                  <a:gd name="T5" fmla="*/ 3 h 61"/>
                  <a:gd name="T6" fmla="*/ 145 w 149"/>
                  <a:gd name="T7" fmla="*/ 5 h 61"/>
                  <a:gd name="T8" fmla="*/ 149 w 149"/>
                  <a:gd name="T9" fmla="*/ 6 h 61"/>
                  <a:gd name="T10" fmla="*/ 149 w 149"/>
                  <a:gd name="T11" fmla="*/ 8 h 61"/>
                  <a:gd name="T12" fmla="*/ 147 w 149"/>
                  <a:gd name="T13" fmla="*/ 10 h 61"/>
                  <a:gd name="T14" fmla="*/ 145 w 149"/>
                  <a:gd name="T15" fmla="*/ 12 h 61"/>
                  <a:gd name="T16" fmla="*/ 141 w 149"/>
                  <a:gd name="T17" fmla="*/ 13 h 61"/>
                  <a:gd name="T18" fmla="*/ 137 w 149"/>
                  <a:gd name="T19" fmla="*/ 14 h 61"/>
                  <a:gd name="T20" fmla="*/ 132 w 149"/>
                  <a:gd name="T21" fmla="*/ 14 h 61"/>
                  <a:gd name="T22" fmla="*/ 127 w 149"/>
                  <a:gd name="T23" fmla="*/ 14 h 61"/>
                  <a:gd name="T24" fmla="*/ 123 w 149"/>
                  <a:gd name="T25" fmla="*/ 12 h 61"/>
                  <a:gd name="T26" fmla="*/ 123 w 149"/>
                  <a:gd name="T27" fmla="*/ 23 h 61"/>
                  <a:gd name="T28" fmla="*/ 123 w 149"/>
                  <a:gd name="T29" fmla="*/ 33 h 61"/>
                  <a:gd name="T30" fmla="*/ 123 w 149"/>
                  <a:gd name="T31" fmla="*/ 41 h 61"/>
                  <a:gd name="T32" fmla="*/ 123 w 149"/>
                  <a:gd name="T33" fmla="*/ 49 h 61"/>
                  <a:gd name="T34" fmla="*/ 116 w 149"/>
                  <a:gd name="T35" fmla="*/ 50 h 61"/>
                  <a:gd name="T36" fmla="*/ 109 w 149"/>
                  <a:gd name="T37" fmla="*/ 51 h 61"/>
                  <a:gd name="T38" fmla="*/ 104 w 149"/>
                  <a:gd name="T39" fmla="*/ 53 h 61"/>
                  <a:gd name="T40" fmla="*/ 100 w 149"/>
                  <a:gd name="T41" fmla="*/ 55 h 61"/>
                  <a:gd name="T42" fmla="*/ 94 w 149"/>
                  <a:gd name="T43" fmla="*/ 57 h 61"/>
                  <a:gd name="T44" fmla="*/ 89 w 149"/>
                  <a:gd name="T45" fmla="*/ 59 h 61"/>
                  <a:gd name="T46" fmla="*/ 83 w 149"/>
                  <a:gd name="T47" fmla="*/ 61 h 61"/>
                  <a:gd name="T48" fmla="*/ 76 w 149"/>
                  <a:gd name="T49" fmla="*/ 61 h 61"/>
                  <a:gd name="T50" fmla="*/ 67 w 149"/>
                  <a:gd name="T51" fmla="*/ 60 h 61"/>
                  <a:gd name="T52" fmla="*/ 53 w 149"/>
                  <a:gd name="T53" fmla="*/ 57 h 61"/>
                  <a:gd name="T54" fmla="*/ 39 w 149"/>
                  <a:gd name="T55" fmla="*/ 54 h 61"/>
                  <a:gd name="T56" fmla="*/ 25 w 149"/>
                  <a:gd name="T57" fmla="*/ 49 h 61"/>
                  <a:gd name="T58" fmla="*/ 12 w 149"/>
                  <a:gd name="T59" fmla="*/ 45 h 61"/>
                  <a:gd name="T60" fmla="*/ 3 w 149"/>
                  <a:gd name="T61" fmla="*/ 41 h 61"/>
                  <a:gd name="T62" fmla="*/ 1 w 149"/>
                  <a:gd name="T63" fmla="*/ 39 h 61"/>
                  <a:gd name="T64" fmla="*/ 0 w 149"/>
                  <a:gd name="T65" fmla="*/ 38 h 61"/>
                  <a:gd name="T66" fmla="*/ 0 w 149"/>
                  <a:gd name="T67" fmla="*/ 37 h 61"/>
                  <a:gd name="T68" fmla="*/ 3 w 149"/>
                  <a:gd name="T69" fmla="*/ 37 h 61"/>
                  <a:gd name="T70" fmla="*/ 19 w 149"/>
                  <a:gd name="T71" fmla="*/ 36 h 61"/>
                  <a:gd name="T72" fmla="*/ 35 w 149"/>
                  <a:gd name="T73" fmla="*/ 35 h 61"/>
                  <a:gd name="T74" fmla="*/ 48 w 149"/>
                  <a:gd name="T75" fmla="*/ 32 h 61"/>
                  <a:gd name="T76" fmla="*/ 60 w 149"/>
                  <a:gd name="T77" fmla="*/ 27 h 61"/>
                  <a:gd name="T78" fmla="*/ 72 w 149"/>
                  <a:gd name="T79" fmla="*/ 22 h 61"/>
                  <a:gd name="T80" fmla="*/ 82 w 149"/>
                  <a:gd name="T81" fmla="*/ 16 h 61"/>
                  <a:gd name="T82" fmla="*/ 93 w 149"/>
                  <a:gd name="T83" fmla="*/ 8 h 61"/>
                  <a:gd name="T84" fmla="*/ 103 w 149"/>
                  <a:gd name="T8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sp>
            <p:nvSpPr>
              <p:cNvPr id="391" name="Freeform 550"/>
              <p:cNvSpPr>
                <a:spLocks/>
              </p:cNvSpPr>
              <p:nvPr>
                <p:custDataLst>
                  <p:tags r:id="rId375"/>
                </p:custDataLst>
              </p:nvPr>
            </p:nvSpPr>
            <p:spPr bwMode="auto">
              <a:xfrm>
                <a:off x="7086863" y="1529905"/>
                <a:ext cx="207209" cy="73588"/>
              </a:xfrm>
              <a:custGeom>
                <a:avLst/>
                <a:gdLst>
                  <a:gd name="T0" fmla="*/ 133 w 299"/>
                  <a:gd name="T1" fmla="*/ 72 h 74"/>
                  <a:gd name="T2" fmla="*/ 154 w 299"/>
                  <a:gd name="T3" fmla="*/ 65 h 74"/>
                  <a:gd name="T4" fmla="*/ 178 w 299"/>
                  <a:gd name="T5" fmla="*/ 54 h 74"/>
                  <a:gd name="T6" fmla="*/ 199 w 299"/>
                  <a:gd name="T7" fmla="*/ 42 h 74"/>
                  <a:gd name="T8" fmla="*/ 207 w 299"/>
                  <a:gd name="T9" fmla="*/ 40 h 74"/>
                  <a:gd name="T10" fmla="*/ 211 w 299"/>
                  <a:gd name="T11" fmla="*/ 46 h 74"/>
                  <a:gd name="T12" fmla="*/ 220 w 299"/>
                  <a:gd name="T13" fmla="*/ 51 h 74"/>
                  <a:gd name="T14" fmla="*/ 243 w 299"/>
                  <a:gd name="T15" fmla="*/ 55 h 74"/>
                  <a:gd name="T16" fmla="*/ 269 w 299"/>
                  <a:gd name="T17" fmla="*/ 55 h 74"/>
                  <a:gd name="T18" fmla="*/ 286 w 299"/>
                  <a:gd name="T19" fmla="*/ 55 h 74"/>
                  <a:gd name="T20" fmla="*/ 293 w 299"/>
                  <a:gd name="T21" fmla="*/ 46 h 74"/>
                  <a:gd name="T22" fmla="*/ 298 w 299"/>
                  <a:gd name="T23" fmla="*/ 31 h 74"/>
                  <a:gd name="T24" fmla="*/ 279 w 299"/>
                  <a:gd name="T25" fmla="*/ 25 h 74"/>
                  <a:gd name="T26" fmla="*/ 244 w 299"/>
                  <a:gd name="T27" fmla="*/ 25 h 74"/>
                  <a:gd name="T28" fmla="*/ 225 w 299"/>
                  <a:gd name="T29" fmla="*/ 25 h 74"/>
                  <a:gd name="T30" fmla="*/ 214 w 299"/>
                  <a:gd name="T31" fmla="*/ 27 h 74"/>
                  <a:gd name="T32" fmla="*/ 204 w 299"/>
                  <a:gd name="T33" fmla="*/ 33 h 74"/>
                  <a:gd name="T34" fmla="*/ 172 w 299"/>
                  <a:gd name="T35" fmla="*/ 37 h 74"/>
                  <a:gd name="T36" fmla="*/ 176 w 299"/>
                  <a:gd name="T37" fmla="*/ 28 h 74"/>
                  <a:gd name="T38" fmla="*/ 180 w 299"/>
                  <a:gd name="T39" fmla="*/ 21 h 74"/>
                  <a:gd name="T40" fmla="*/ 194 w 299"/>
                  <a:gd name="T41" fmla="*/ 13 h 74"/>
                  <a:gd name="T42" fmla="*/ 210 w 299"/>
                  <a:gd name="T43" fmla="*/ 9 h 74"/>
                  <a:gd name="T44" fmla="*/ 225 w 299"/>
                  <a:gd name="T45" fmla="*/ 0 h 74"/>
                  <a:gd name="T46" fmla="*/ 185 w 299"/>
                  <a:gd name="T47" fmla="*/ 3 h 74"/>
                  <a:gd name="T48" fmla="*/ 157 w 299"/>
                  <a:gd name="T49" fmla="*/ 11 h 74"/>
                  <a:gd name="T50" fmla="*/ 134 w 299"/>
                  <a:gd name="T51" fmla="*/ 25 h 74"/>
                  <a:gd name="T52" fmla="*/ 114 w 299"/>
                  <a:gd name="T53" fmla="*/ 40 h 74"/>
                  <a:gd name="T54" fmla="*/ 100 w 299"/>
                  <a:gd name="T55" fmla="*/ 53 h 74"/>
                  <a:gd name="T56" fmla="*/ 87 w 299"/>
                  <a:gd name="T57" fmla="*/ 59 h 74"/>
                  <a:gd name="T58" fmla="*/ 64 w 299"/>
                  <a:gd name="T59" fmla="*/ 63 h 74"/>
                  <a:gd name="T60" fmla="*/ 32 w 299"/>
                  <a:gd name="T61" fmla="*/ 64 h 74"/>
                  <a:gd name="T62" fmla="*/ 12 w 299"/>
                  <a:gd name="T63" fmla="*/ 67 h 74"/>
                  <a:gd name="T64" fmla="*/ 2 w 299"/>
                  <a:gd name="T65" fmla="*/ 70 h 74"/>
                  <a:gd name="T66" fmla="*/ 39 w 299"/>
                  <a:gd name="T67" fmla="*/ 74 h 74"/>
                  <a:gd name="T68" fmla="*/ 102 w 299"/>
                  <a:gd name="T6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FF6600"/>
              </a:solidFill>
              <a:ln w="9525" cap="flat" cmpd="sng">
                <a:solidFill>
                  <a:srgbClr val="FFFFFF"/>
                </a:solidFill>
                <a:prstDash val="solid"/>
                <a:round/>
                <a:headEnd type="none" w="med" len="med"/>
                <a:tailEnd type="none" w="med" len="med"/>
              </a:ln>
              <a:effectLst/>
            </p:spPr>
            <p:txBody>
              <a:bodyPr/>
              <a:lstStyle/>
              <a:p>
                <a:pPr defTabSz="913852"/>
                <a:endParaRPr lang="en-US" sz="1798" dirty="0">
                  <a:solidFill>
                    <a:prstClr val="black"/>
                  </a:solidFill>
                  <a:latin typeface="Calibri" panose="020F0502020204030204"/>
                </a:endParaRPr>
              </a:p>
            </p:txBody>
          </p:sp>
          <p:cxnSp>
            <p:nvCxnSpPr>
              <p:cNvPr id="392" name="Straight Connector 391"/>
              <p:cNvCxnSpPr>
                <a:endCxn id="11" idx="2"/>
              </p:cNvCxnSpPr>
              <p:nvPr/>
            </p:nvCxnSpPr>
            <p:spPr>
              <a:xfrm flipV="1">
                <a:off x="1210477" y="3007251"/>
                <a:ext cx="1113401" cy="72877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93" name="Oval 392"/>
              <p:cNvSpPr/>
              <p:nvPr/>
            </p:nvSpPr>
            <p:spPr>
              <a:xfrm>
                <a:off x="95452" y="3703733"/>
                <a:ext cx="1464057" cy="434460"/>
              </a:xfrm>
              <a:prstGeom prst="ellipse">
                <a:avLst/>
              </a:prstGeom>
              <a:solidFill>
                <a:srgbClr val="FFFF00"/>
              </a:solidFill>
              <a:ln w="9525">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endParaRPr lang="en-US" sz="1798" dirty="0">
                  <a:solidFill>
                    <a:srgbClr val="FFFFFF"/>
                  </a:solidFill>
                  <a:latin typeface="Arial"/>
                </a:endParaRPr>
              </a:p>
            </p:txBody>
          </p:sp>
          <p:sp>
            <p:nvSpPr>
              <p:cNvPr id="394" name="TextBox 393"/>
              <p:cNvSpPr txBox="1"/>
              <p:nvPr/>
            </p:nvSpPr>
            <p:spPr>
              <a:xfrm>
                <a:off x="98432" y="3797317"/>
                <a:ext cx="1513770" cy="32324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defTabSz="913852">
                  <a:lnSpc>
                    <a:spcPts val="900"/>
                  </a:lnSpc>
                  <a:defRPr/>
                </a:pPr>
                <a:r>
                  <a:rPr lang="en-US" sz="900" b="1" dirty="0">
                    <a:solidFill>
                      <a:srgbClr val="FF0000"/>
                    </a:solidFill>
                    <a:effectLst>
                      <a:outerShdw blurRad="38100" dist="38100" dir="2700000" algn="tl">
                        <a:srgbClr val="000000">
                          <a:alpha val="43137"/>
                        </a:srgbClr>
                      </a:outerShdw>
                    </a:effectLst>
                    <a:latin typeface="Arial"/>
                  </a:rPr>
                  <a:t>DCMA International HQ</a:t>
                </a:r>
              </a:p>
              <a:p>
                <a:pPr algn="ctr" defTabSz="913852">
                  <a:lnSpc>
                    <a:spcPts val="900"/>
                  </a:lnSpc>
                  <a:defRPr/>
                </a:pPr>
                <a:r>
                  <a:rPr lang="en-US" sz="900" b="1" dirty="0">
                    <a:solidFill>
                      <a:prstClr val="black"/>
                    </a:solidFill>
                    <a:latin typeface="Arial"/>
                  </a:rPr>
                  <a:t>Ft Gregg-Adams, VA</a:t>
                </a:r>
              </a:p>
            </p:txBody>
          </p:sp>
          <p:sp>
            <p:nvSpPr>
              <p:cNvPr id="395" name="5-Point Star 394"/>
              <p:cNvSpPr/>
              <p:nvPr/>
            </p:nvSpPr>
            <p:spPr>
              <a:xfrm>
                <a:off x="2686340" y="2471369"/>
                <a:ext cx="152360" cy="114300"/>
              </a:xfrm>
              <a:prstGeom prst="star5">
                <a:avLst/>
              </a:prstGeom>
              <a:solidFill>
                <a:srgbClr val="FFFF0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endParaRPr lang="en-US" sz="1798" dirty="0">
                  <a:solidFill>
                    <a:srgbClr val="FFFFFF"/>
                  </a:solidFill>
                  <a:latin typeface="Arial"/>
                </a:endParaRPr>
              </a:p>
            </p:txBody>
          </p:sp>
          <p:cxnSp>
            <p:nvCxnSpPr>
              <p:cNvPr id="396" name="Straight Connector 395"/>
              <p:cNvCxnSpPr>
                <a:stCxn id="395" idx="0"/>
              </p:cNvCxnSpPr>
              <p:nvPr/>
            </p:nvCxnSpPr>
            <p:spPr>
              <a:xfrm flipV="1">
                <a:off x="2762520" y="1989224"/>
                <a:ext cx="336782" cy="48214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97" name="Oval 396"/>
              <p:cNvSpPr/>
              <p:nvPr/>
            </p:nvSpPr>
            <p:spPr>
              <a:xfrm>
                <a:off x="2622115" y="1717202"/>
                <a:ext cx="1156635" cy="283506"/>
              </a:xfrm>
              <a:prstGeom prst="ellipse">
                <a:avLst/>
              </a:prstGeom>
              <a:solidFill>
                <a:srgbClr val="FFFF00"/>
              </a:solidFill>
              <a:ln w="9525">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endParaRPr lang="en-US" sz="1798" dirty="0">
                  <a:solidFill>
                    <a:srgbClr val="FFFFFF"/>
                  </a:solidFill>
                  <a:latin typeface="Arial"/>
                </a:endParaRPr>
              </a:p>
            </p:txBody>
          </p:sp>
          <p:sp>
            <p:nvSpPr>
              <p:cNvPr id="398" name="TextBox 397"/>
              <p:cNvSpPr txBox="1"/>
              <p:nvPr/>
            </p:nvSpPr>
            <p:spPr>
              <a:xfrm>
                <a:off x="2654186" y="1726418"/>
                <a:ext cx="1134343" cy="32348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defTabSz="913852">
                  <a:lnSpc>
                    <a:spcPts val="900"/>
                  </a:lnSpc>
                  <a:defRPr/>
                </a:pPr>
                <a:r>
                  <a:rPr lang="en-US" sz="1000" b="1" dirty="0">
                    <a:solidFill>
                      <a:srgbClr val="FF0000"/>
                    </a:solidFill>
                    <a:effectLst>
                      <a:outerShdw blurRad="38100" dist="38100" dir="2700000" algn="tl">
                        <a:srgbClr val="000000">
                          <a:alpha val="43137"/>
                        </a:srgbClr>
                      </a:outerShdw>
                    </a:effectLst>
                    <a:latin typeface="Arial"/>
                  </a:rPr>
                  <a:t>Americas</a:t>
                </a:r>
              </a:p>
              <a:p>
                <a:pPr algn="ctr" defTabSz="913852">
                  <a:lnSpc>
                    <a:spcPts val="900"/>
                  </a:lnSpc>
                  <a:defRPr/>
                </a:pPr>
                <a:r>
                  <a:rPr lang="en-US" sz="1000" b="1" dirty="0">
                    <a:solidFill>
                      <a:srgbClr val="000000"/>
                    </a:solidFill>
                    <a:latin typeface="Arial"/>
                  </a:rPr>
                  <a:t>Ottawa, ON</a:t>
                </a:r>
              </a:p>
            </p:txBody>
          </p:sp>
          <p:cxnSp>
            <p:nvCxnSpPr>
              <p:cNvPr id="399" name="Straight Connector 398"/>
              <p:cNvCxnSpPr/>
              <p:nvPr/>
            </p:nvCxnSpPr>
            <p:spPr>
              <a:xfrm flipH="1" flipV="1">
                <a:off x="2127968" y="1821920"/>
                <a:ext cx="862699" cy="64854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00" name="TextBox 399"/>
              <p:cNvSpPr txBox="1"/>
              <p:nvPr/>
            </p:nvSpPr>
            <p:spPr>
              <a:xfrm>
                <a:off x="1268796" y="1181485"/>
                <a:ext cx="1180565" cy="831212"/>
              </a:xfrm>
              <a:prstGeom prst="rect">
                <a:avLst/>
              </a:prstGeom>
              <a:solidFill>
                <a:schemeClr val="bg1">
                  <a:lumMod val="95000"/>
                </a:schemeClr>
              </a:solidFill>
              <a:ln>
                <a:solidFill>
                  <a:srgbClr val="002060"/>
                </a:solidFill>
              </a:ln>
              <a:effectLst>
                <a:outerShdw blurRad="50800" dist="38100" dir="2700000" algn="tl" rotWithShape="0">
                  <a:prstClr val="black">
                    <a:alpha val="40000"/>
                  </a:prstClr>
                </a:outerShdw>
              </a:effectLst>
            </p:spPr>
            <p:txBody>
              <a:bodyPr wrap="square" rtlCol="0">
                <a:spAutoFit/>
              </a:bodyPr>
              <a:lstStyle/>
              <a:p>
                <a:pPr defTabSz="913852">
                  <a:defRPr/>
                </a:pPr>
                <a:r>
                  <a:rPr lang="en-US" sz="800" b="1" dirty="0">
                    <a:latin typeface="Arial"/>
                  </a:rPr>
                  <a:t>Canada</a:t>
                </a:r>
                <a:endParaRPr lang="en-US" sz="800" dirty="0">
                  <a:latin typeface="Arial"/>
                </a:endParaRPr>
              </a:p>
              <a:p>
                <a:pPr marL="91386" indent="-91386" defTabSz="913852">
                  <a:buFont typeface="Arial" panose="020B0604020202020204" pitchFamily="34" charset="0"/>
                  <a:buChar char="•"/>
                  <a:defRPr/>
                </a:pPr>
                <a:r>
                  <a:rPr lang="en-US" sz="800" b="1" dirty="0">
                    <a:latin typeface="Arial"/>
                  </a:rPr>
                  <a:t>London, ON</a:t>
                </a:r>
              </a:p>
              <a:p>
                <a:pPr marL="91386" indent="-91386" defTabSz="913852">
                  <a:buFont typeface="Arial" panose="020B0604020202020204" pitchFamily="34" charset="0"/>
                  <a:buChar char="•"/>
                  <a:defRPr/>
                </a:pPr>
                <a:r>
                  <a:rPr lang="en-US" sz="800" b="1" dirty="0">
                    <a:latin typeface="Arial"/>
                  </a:rPr>
                  <a:t>Toronto, ON </a:t>
                </a:r>
              </a:p>
              <a:p>
                <a:pPr marL="91386" indent="-91386" defTabSz="913852">
                  <a:buFont typeface="Arial" panose="020B0604020202020204" pitchFamily="34" charset="0"/>
                  <a:buChar char="•"/>
                  <a:defRPr/>
                </a:pPr>
                <a:r>
                  <a:rPr lang="en-US" sz="800" b="1" dirty="0">
                    <a:latin typeface="Arial"/>
                  </a:rPr>
                  <a:t>Montreal, QC (2)</a:t>
                </a:r>
              </a:p>
              <a:p>
                <a:pPr marL="91386" indent="-91386" defTabSz="913852">
                  <a:buFont typeface="Arial" panose="020B0604020202020204" pitchFamily="34" charset="0"/>
                  <a:buChar char="•"/>
                  <a:defRPr/>
                </a:pPr>
                <a:r>
                  <a:rPr lang="en-US" sz="800" b="1" dirty="0">
                    <a:latin typeface="Arial"/>
                  </a:rPr>
                  <a:t>Vancouver, BC</a:t>
                </a:r>
              </a:p>
              <a:p>
                <a:pPr marL="91386" indent="-91386" defTabSz="913852">
                  <a:buFont typeface="Arial" panose="020B0604020202020204" pitchFamily="34" charset="0"/>
                  <a:buChar char="•"/>
                  <a:defRPr/>
                </a:pPr>
                <a:r>
                  <a:rPr lang="en-US" sz="800" b="1" dirty="0">
                    <a:latin typeface="Arial"/>
                  </a:rPr>
                  <a:t>Abbotsford, BC</a:t>
                </a:r>
              </a:p>
            </p:txBody>
          </p:sp>
          <p:cxnSp>
            <p:nvCxnSpPr>
              <p:cNvPr id="401" name="Straight Connector 400"/>
              <p:cNvCxnSpPr/>
              <p:nvPr/>
            </p:nvCxnSpPr>
            <p:spPr>
              <a:xfrm flipH="1" flipV="1">
                <a:off x="2202445" y="1998123"/>
                <a:ext cx="320112" cy="52272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a:stCxn id="471" idx="7"/>
              </p:cNvCxnSpPr>
              <p:nvPr/>
            </p:nvCxnSpPr>
            <p:spPr>
              <a:xfrm flipV="1">
                <a:off x="969425" y="1997763"/>
                <a:ext cx="496225" cy="39909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03" name="5-Point Star 402"/>
              <p:cNvSpPr/>
              <p:nvPr/>
            </p:nvSpPr>
            <p:spPr>
              <a:xfrm>
                <a:off x="5570430" y="2292445"/>
                <a:ext cx="152360" cy="114300"/>
              </a:xfrm>
              <a:prstGeom prst="star5">
                <a:avLst/>
              </a:prstGeom>
              <a:solidFill>
                <a:srgbClr val="FFFF0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endParaRPr lang="en-US" sz="1798" dirty="0">
                  <a:solidFill>
                    <a:srgbClr val="FFFFFF"/>
                  </a:solidFill>
                  <a:latin typeface="Arial"/>
                </a:endParaRPr>
              </a:p>
            </p:txBody>
          </p:sp>
          <p:cxnSp>
            <p:nvCxnSpPr>
              <p:cNvPr id="404" name="Straight Connector 403"/>
              <p:cNvCxnSpPr>
                <a:stCxn id="403" idx="0"/>
              </p:cNvCxnSpPr>
              <p:nvPr/>
            </p:nvCxnSpPr>
            <p:spPr>
              <a:xfrm flipH="1" flipV="1">
                <a:off x="5440377" y="1682369"/>
                <a:ext cx="206233" cy="6100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05" name="Oval 404"/>
              <p:cNvSpPr/>
              <p:nvPr/>
            </p:nvSpPr>
            <p:spPr>
              <a:xfrm>
                <a:off x="4638002" y="1368169"/>
                <a:ext cx="1379396" cy="376170"/>
              </a:xfrm>
              <a:prstGeom prst="ellipse">
                <a:avLst/>
              </a:prstGeom>
              <a:solidFill>
                <a:srgbClr val="FFFF00"/>
              </a:solidFill>
              <a:ln w="9525">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endParaRPr lang="en-US" sz="1798" dirty="0">
                  <a:solidFill>
                    <a:srgbClr val="FFFFFF"/>
                  </a:solidFill>
                  <a:latin typeface="Arial"/>
                </a:endParaRPr>
              </a:p>
            </p:txBody>
          </p:sp>
          <p:sp>
            <p:nvSpPr>
              <p:cNvPr id="406" name="TextBox 405"/>
              <p:cNvSpPr txBox="1"/>
              <p:nvPr/>
            </p:nvSpPr>
            <p:spPr>
              <a:xfrm flipH="1">
                <a:off x="4662509" y="1345861"/>
                <a:ext cx="1395375"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defTabSz="913852">
                  <a:defRPr/>
                </a:pPr>
                <a:r>
                  <a:rPr lang="en-US" sz="900" b="1" dirty="0">
                    <a:solidFill>
                      <a:srgbClr val="FF0000"/>
                    </a:solidFill>
                    <a:effectLst>
                      <a:outerShdw blurRad="38100" dist="38100" dir="2700000" algn="tl">
                        <a:srgbClr val="000000">
                          <a:alpha val="43137"/>
                        </a:srgbClr>
                      </a:outerShdw>
                    </a:effectLst>
                    <a:latin typeface="Arial"/>
                  </a:rPr>
                  <a:t>Europe</a:t>
                </a:r>
              </a:p>
              <a:p>
                <a:pPr algn="ctr" defTabSz="913852">
                  <a:defRPr/>
                </a:pPr>
                <a:r>
                  <a:rPr lang="en-US" sz="900" b="1" dirty="0">
                    <a:solidFill>
                      <a:srgbClr val="000000"/>
                    </a:solidFill>
                    <a:latin typeface="Arial"/>
                  </a:rPr>
                  <a:t>Wiesbaden, Germany</a:t>
                </a:r>
              </a:p>
            </p:txBody>
          </p:sp>
          <p:cxnSp>
            <p:nvCxnSpPr>
              <p:cNvPr id="407" name="Straight Connector 406"/>
              <p:cNvCxnSpPr/>
              <p:nvPr/>
            </p:nvCxnSpPr>
            <p:spPr>
              <a:xfrm flipH="1">
                <a:off x="4809741" y="2149270"/>
                <a:ext cx="436859" cy="409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08" name="TextBox 407"/>
              <p:cNvSpPr txBox="1"/>
              <p:nvPr/>
            </p:nvSpPr>
            <p:spPr>
              <a:xfrm>
                <a:off x="4015774" y="1769531"/>
                <a:ext cx="1192314" cy="584775"/>
              </a:xfrm>
              <a:prstGeom prst="rect">
                <a:avLst/>
              </a:prstGeom>
              <a:solidFill>
                <a:schemeClr val="bg1">
                  <a:lumMod val="95000"/>
                </a:schemeClr>
              </a:solidFill>
              <a:ln>
                <a:solidFill>
                  <a:srgbClr val="002060"/>
                </a:solidFill>
              </a:ln>
              <a:effectLst>
                <a:outerShdw blurRad="50800" dist="38100" dir="2700000" algn="tl" rotWithShape="0">
                  <a:prstClr val="black">
                    <a:alpha val="40000"/>
                  </a:prstClr>
                </a:outerShdw>
              </a:effectLst>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800" b="1" i="0" u="none" strike="noStrike" cap="none" spc="0" normalizeH="0" baseline="0">
                    <a:ln>
                      <a:noFill/>
                    </a:ln>
                    <a:solidFill>
                      <a:srgbClr val="000000"/>
                    </a:solidFill>
                    <a:effectLst/>
                    <a:uLnTx/>
                    <a:uFillTx/>
                    <a:latin typeface="Arial"/>
                  </a:defRPr>
                </a:lvl1pPr>
              </a:lstStyle>
              <a:p>
                <a:pPr defTabSz="913852"/>
                <a:r>
                  <a:rPr lang="en-US" dirty="0">
                    <a:solidFill>
                      <a:schemeClr val="tx1"/>
                    </a:solidFill>
                  </a:rPr>
                  <a:t>United Kingdom</a:t>
                </a:r>
              </a:p>
              <a:p>
                <a:pPr marL="91386" indent="-91386" defTabSz="913852">
                  <a:buFont typeface="Arial" panose="020B0604020202020204" pitchFamily="34" charset="0"/>
                  <a:buChar char="•"/>
                  <a:defRPr/>
                </a:pPr>
                <a:r>
                  <a:rPr lang="en-US" dirty="0">
                    <a:solidFill>
                      <a:schemeClr val="tx1"/>
                    </a:solidFill>
                  </a:rPr>
                  <a:t>Bristol</a:t>
                </a:r>
              </a:p>
              <a:p>
                <a:pPr marL="91386" indent="-91386" defTabSz="913852">
                  <a:buFont typeface="Arial" panose="020B0604020202020204" pitchFamily="34" charset="0"/>
                  <a:buChar char="•"/>
                  <a:defRPr/>
                </a:pPr>
                <a:r>
                  <a:rPr lang="en-US" dirty="0">
                    <a:solidFill>
                      <a:schemeClr val="tx1"/>
                    </a:solidFill>
                  </a:rPr>
                  <a:t>Huntingdon/Wyton</a:t>
                </a:r>
              </a:p>
              <a:p>
                <a:pPr marL="91386" indent="-91386" defTabSz="913852">
                  <a:buFont typeface="Arial" panose="020B0604020202020204" pitchFamily="34" charset="0"/>
                  <a:buChar char="•"/>
                  <a:defRPr/>
                </a:pPr>
                <a:r>
                  <a:rPr lang="en-US" dirty="0">
                    <a:solidFill>
                      <a:schemeClr val="tx1"/>
                    </a:solidFill>
                  </a:rPr>
                  <a:t>Samlesbury</a:t>
                </a:r>
              </a:p>
            </p:txBody>
          </p:sp>
          <p:cxnSp>
            <p:nvCxnSpPr>
              <p:cNvPr id="409" name="Straight Connector 408"/>
              <p:cNvCxnSpPr/>
              <p:nvPr/>
            </p:nvCxnSpPr>
            <p:spPr>
              <a:xfrm flipV="1">
                <a:off x="4264636" y="2588276"/>
                <a:ext cx="1495445" cy="25381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flipV="1">
                <a:off x="4107380" y="2534571"/>
                <a:ext cx="1652705" cy="693992"/>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a:stCxn id="412" idx="3"/>
                <a:endCxn id="316" idx="31"/>
              </p:cNvCxnSpPr>
              <p:nvPr/>
            </p:nvCxnSpPr>
            <p:spPr>
              <a:xfrm flipV="1">
                <a:off x="4287638" y="3099103"/>
                <a:ext cx="2440647" cy="3681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2" name="TextBox 411"/>
              <p:cNvSpPr txBox="1"/>
              <p:nvPr/>
            </p:nvSpPr>
            <p:spPr>
              <a:xfrm>
                <a:off x="3587052" y="3297984"/>
                <a:ext cx="700586" cy="338554"/>
              </a:xfrm>
              <a:prstGeom prst="rect">
                <a:avLst/>
              </a:prstGeom>
              <a:solidFill>
                <a:schemeClr val="bg1">
                  <a:lumMod val="95000"/>
                </a:schemeClr>
              </a:solidFill>
              <a:ln>
                <a:solidFill>
                  <a:srgbClr val="002060"/>
                </a:solidFill>
              </a:ln>
              <a:effectLst>
                <a:outerShdw blurRad="50800" dist="38100" dir="2700000" algn="tl" rotWithShape="0">
                  <a:prstClr val="black">
                    <a:alpha val="40000"/>
                  </a:prstClr>
                </a:outerShdw>
              </a:effectLst>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800" b="1" i="0" u="sng" strike="noStrike" cap="none" spc="0" normalizeH="0" baseline="0">
                    <a:ln>
                      <a:noFill/>
                    </a:ln>
                    <a:solidFill>
                      <a:srgbClr val="000000"/>
                    </a:solidFill>
                    <a:effectLst/>
                    <a:uLnTx/>
                    <a:uFillTx/>
                    <a:latin typeface="Arial"/>
                  </a:defRPr>
                </a:lvl1pPr>
              </a:lstStyle>
              <a:p>
                <a:pPr defTabSz="913852"/>
                <a:r>
                  <a:rPr lang="en-US" u="none" dirty="0">
                    <a:solidFill>
                      <a:schemeClr val="tx1"/>
                    </a:solidFill>
                  </a:rPr>
                  <a:t>Israel</a:t>
                </a:r>
              </a:p>
              <a:p>
                <a:pPr marL="91386" indent="-91386" defTabSz="913852">
                  <a:buFont typeface="Arial" panose="020B0604020202020204" pitchFamily="34" charset="0"/>
                  <a:buChar char="•"/>
                  <a:defRPr/>
                </a:pPr>
                <a:r>
                  <a:rPr lang="en-US" u="none" dirty="0">
                    <a:solidFill>
                      <a:schemeClr val="tx1"/>
                    </a:solidFill>
                  </a:rPr>
                  <a:t>Herzliya</a:t>
                </a:r>
              </a:p>
            </p:txBody>
          </p:sp>
          <p:sp>
            <p:nvSpPr>
              <p:cNvPr id="413" name="Rectangle 412"/>
              <p:cNvSpPr/>
              <p:nvPr/>
            </p:nvSpPr>
            <p:spPr>
              <a:xfrm>
                <a:off x="3540141" y="2839370"/>
                <a:ext cx="673435" cy="3797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endParaRPr lang="en-US" sz="1798" dirty="0">
                  <a:solidFill>
                    <a:srgbClr val="FFFFFF"/>
                  </a:solidFill>
                  <a:latin typeface="Arial"/>
                </a:endParaRPr>
              </a:p>
            </p:txBody>
          </p:sp>
          <p:sp>
            <p:nvSpPr>
              <p:cNvPr id="414" name="TextBox 413"/>
              <p:cNvSpPr txBox="1"/>
              <p:nvPr/>
            </p:nvSpPr>
            <p:spPr>
              <a:xfrm>
                <a:off x="3853800" y="2744863"/>
                <a:ext cx="626454" cy="461665"/>
              </a:xfrm>
              <a:prstGeom prst="rect">
                <a:avLst/>
              </a:prstGeom>
              <a:solidFill>
                <a:schemeClr val="bg1">
                  <a:lumMod val="95000"/>
                </a:schemeClr>
              </a:solidFill>
              <a:ln>
                <a:solidFill>
                  <a:srgbClr val="002060"/>
                </a:solidFill>
              </a:ln>
              <a:effectLst>
                <a:outerShdw blurRad="50800" dist="38100" dir="2700000" algn="tl" rotWithShape="0">
                  <a:prstClr val="black">
                    <a:alpha val="40000"/>
                  </a:prstClr>
                </a:outerShdw>
              </a:effectLst>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800" b="1" i="0" u="none" strike="noStrike" cap="none" spc="0" normalizeH="0" baseline="0">
                    <a:ln>
                      <a:noFill/>
                    </a:ln>
                    <a:solidFill>
                      <a:srgbClr val="000000"/>
                    </a:solidFill>
                    <a:effectLst/>
                    <a:uLnTx/>
                    <a:uFillTx/>
                    <a:latin typeface="Arial"/>
                  </a:defRPr>
                </a:lvl1pPr>
              </a:lstStyle>
              <a:p>
                <a:pPr defTabSz="913852"/>
                <a:r>
                  <a:rPr lang="en-US" dirty="0">
                    <a:solidFill>
                      <a:schemeClr val="tx1"/>
                    </a:solidFill>
                  </a:rPr>
                  <a:t>Italy</a:t>
                </a:r>
              </a:p>
              <a:p>
                <a:pPr marL="91386" indent="-91386" defTabSz="913852">
                  <a:buFont typeface="Arial" panose="020B0604020202020204" pitchFamily="34" charset="0"/>
                  <a:buChar char="•"/>
                  <a:defRPr/>
                </a:pPr>
                <a:r>
                  <a:rPr lang="en-US" dirty="0">
                    <a:solidFill>
                      <a:schemeClr val="tx1"/>
                    </a:solidFill>
                  </a:rPr>
                  <a:t>Cameri</a:t>
                </a:r>
              </a:p>
              <a:p>
                <a:pPr marL="91386" indent="-91386" defTabSz="913852">
                  <a:buFont typeface="Arial" panose="020B0604020202020204" pitchFamily="34" charset="0"/>
                  <a:buChar char="•"/>
                  <a:defRPr/>
                </a:pPr>
                <a:r>
                  <a:rPr lang="en-US" dirty="0">
                    <a:solidFill>
                      <a:schemeClr val="tx1"/>
                    </a:solidFill>
                  </a:rPr>
                  <a:t>Milan</a:t>
                </a:r>
              </a:p>
            </p:txBody>
          </p:sp>
          <p:cxnSp>
            <p:nvCxnSpPr>
              <p:cNvPr id="415" name="Straight Connector 414"/>
              <p:cNvCxnSpPr/>
              <p:nvPr/>
            </p:nvCxnSpPr>
            <p:spPr>
              <a:xfrm>
                <a:off x="7290077" y="3337009"/>
                <a:ext cx="808539" cy="104408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flipH="1">
                <a:off x="5748915" y="3198075"/>
                <a:ext cx="1434880" cy="142010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17" name="TextBox 416"/>
              <p:cNvSpPr txBox="1"/>
              <p:nvPr/>
            </p:nvSpPr>
            <p:spPr>
              <a:xfrm>
                <a:off x="7347309" y="4235015"/>
                <a:ext cx="1567487" cy="23858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defTabSz="913852">
                  <a:defRPr/>
                </a:pPr>
                <a:endParaRPr lang="en-US" sz="950" b="1" dirty="0">
                  <a:solidFill>
                    <a:srgbClr val="000000"/>
                  </a:solidFill>
                  <a:latin typeface="Arial"/>
                </a:endParaRPr>
              </a:p>
            </p:txBody>
          </p:sp>
          <p:sp>
            <p:nvSpPr>
              <p:cNvPr id="418" name="Rectangle 417"/>
              <p:cNvSpPr/>
              <p:nvPr/>
            </p:nvSpPr>
            <p:spPr>
              <a:xfrm>
                <a:off x="4540168" y="4448899"/>
                <a:ext cx="1208747" cy="338554"/>
              </a:xfrm>
              <a:prstGeom prst="rect">
                <a:avLst/>
              </a:prstGeom>
              <a:solidFill>
                <a:schemeClr val="bg1">
                  <a:lumMod val="95000"/>
                </a:schemeClr>
              </a:solidFill>
              <a:ln>
                <a:solidFill>
                  <a:srgbClr val="002060"/>
                </a:solidFill>
              </a:ln>
              <a:effectLst>
                <a:outerShdw blurRad="50800" dist="38100" dir="2700000" algn="tl" rotWithShape="0">
                  <a:prstClr val="black">
                    <a:alpha val="40000"/>
                  </a:prstClr>
                </a:outerShdw>
              </a:effectLst>
            </p:spPr>
            <p:txBody>
              <a:bodyPr wrap="square" rtlCol="0">
                <a:spAutoFit/>
              </a:bodyPr>
              <a:lstStyle/>
              <a:p>
                <a:pPr defTabSz="913852">
                  <a:defRPr/>
                </a:pPr>
                <a:r>
                  <a:rPr lang="en-US" sz="800" b="1" dirty="0">
                    <a:latin typeface="Calibri" panose="020F0502020204030204"/>
                  </a:rPr>
                  <a:t>Kuwait</a:t>
                </a:r>
              </a:p>
              <a:p>
                <a:pPr marL="91386" indent="-91386" defTabSz="913852">
                  <a:buFont typeface="Arial" panose="020B0604020202020204" pitchFamily="34" charset="0"/>
                  <a:buChar char="•"/>
                  <a:defRPr/>
                </a:pPr>
                <a:r>
                  <a:rPr lang="en-US" sz="800" b="1" dirty="0">
                    <a:latin typeface="Calibri" panose="020F0502020204030204"/>
                  </a:rPr>
                  <a:t>Kuwait City </a:t>
                </a:r>
              </a:p>
            </p:txBody>
          </p:sp>
          <p:cxnSp>
            <p:nvCxnSpPr>
              <p:cNvPr id="419" name="Straight Connector 418"/>
              <p:cNvCxnSpPr>
                <a:stCxn id="425" idx="2"/>
              </p:cNvCxnSpPr>
              <p:nvPr/>
            </p:nvCxnSpPr>
            <p:spPr>
              <a:xfrm flipH="1">
                <a:off x="9252297" y="4373746"/>
                <a:ext cx="227501" cy="29786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a:off x="10168014" y="2187519"/>
                <a:ext cx="0" cy="71063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flipH="1">
                <a:off x="10566034" y="2582870"/>
                <a:ext cx="435476" cy="23038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a:stCxn id="380" idx="4"/>
                <a:endCxn id="429" idx="1"/>
              </p:cNvCxnSpPr>
              <p:nvPr/>
            </p:nvCxnSpPr>
            <p:spPr>
              <a:xfrm flipV="1">
                <a:off x="10104027" y="3422267"/>
                <a:ext cx="487700" cy="444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a:endCxn id="576" idx="35"/>
              </p:cNvCxnSpPr>
              <p:nvPr/>
            </p:nvCxnSpPr>
            <p:spPr>
              <a:xfrm flipV="1">
                <a:off x="10645584" y="6035338"/>
                <a:ext cx="809792" cy="18949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24" name="Oval 423"/>
              <p:cNvSpPr/>
              <p:nvPr/>
            </p:nvSpPr>
            <p:spPr>
              <a:xfrm>
                <a:off x="8755713" y="4679808"/>
                <a:ext cx="867798" cy="388238"/>
              </a:xfrm>
              <a:prstGeom prst="ellipse">
                <a:avLst/>
              </a:prstGeom>
              <a:solidFill>
                <a:srgbClr val="FFFF00"/>
              </a:solidFill>
              <a:ln w="635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endParaRPr lang="en-US" sz="1798" dirty="0">
                  <a:solidFill>
                    <a:srgbClr val="FFFFFF"/>
                  </a:solidFill>
                  <a:latin typeface="Arial"/>
                </a:endParaRPr>
              </a:p>
            </p:txBody>
          </p:sp>
          <p:sp>
            <p:nvSpPr>
              <p:cNvPr id="425" name="5-Point Star 424"/>
              <p:cNvSpPr/>
              <p:nvPr/>
            </p:nvSpPr>
            <p:spPr>
              <a:xfrm>
                <a:off x="9450700" y="4259446"/>
                <a:ext cx="152360" cy="114300"/>
              </a:xfrm>
              <a:prstGeom prst="star5">
                <a:avLst/>
              </a:prstGeom>
              <a:solidFill>
                <a:srgbClr val="FFFF0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endParaRPr lang="en-US" sz="1798" dirty="0">
                  <a:solidFill>
                    <a:srgbClr val="FFFFFF"/>
                  </a:solidFill>
                  <a:latin typeface="Arial"/>
                </a:endParaRPr>
              </a:p>
            </p:txBody>
          </p:sp>
          <p:sp>
            <p:nvSpPr>
              <p:cNvPr id="426" name="TextBox 425"/>
              <p:cNvSpPr txBox="1"/>
              <p:nvPr/>
            </p:nvSpPr>
            <p:spPr>
              <a:xfrm>
                <a:off x="8817920" y="4658842"/>
                <a:ext cx="809837" cy="400110"/>
              </a:xfrm>
              <a:prstGeom prst="rect">
                <a:avLst/>
              </a:prstGeom>
              <a:noFill/>
              <a:effectLst>
                <a:outerShdw blurRad="50800" dist="38100" dir="2700000" algn="tl" rotWithShape="0">
                  <a:prstClr val="black">
                    <a:alpha val="40000"/>
                  </a:prstClr>
                </a:outerShdw>
              </a:effectLst>
            </p:spPr>
            <p:txBody>
              <a:bodyPr wrap="none" rtlCol="0">
                <a:spAutoFit/>
              </a:bodyPr>
              <a:lstStyle/>
              <a:p>
                <a:pPr algn="ctr" defTabSz="913852">
                  <a:defRPr/>
                </a:pPr>
                <a:r>
                  <a:rPr lang="en-US" sz="1000" b="1" dirty="0">
                    <a:solidFill>
                      <a:srgbClr val="FF0000"/>
                    </a:solidFill>
                    <a:latin typeface="Arial"/>
                  </a:rPr>
                  <a:t>Pacific</a:t>
                </a:r>
              </a:p>
              <a:p>
                <a:pPr algn="ctr" defTabSz="913852">
                  <a:defRPr/>
                </a:pPr>
                <a:r>
                  <a:rPr lang="en-US" sz="1000" b="1" dirty="0">
                    <a:solidFill>
                      <a:srgbClr val="000000"/>
                    </a:solidFill>
                    <a:latin typeface="Arial"/>
                  </a:rPr>
                  <a:t>Singapore</a:t>
                </a:r>
              </a:p>
            </p:txBody>
          </p:sp>
          <p:sp>
            <p:nvSpPr>
              <p:cNvPr id="427" name="TextBox 426"/>
              <p:cNvSpPr txBox="1"/>
              <p:nvPr/>
            </p:nvSpPr>
            <p:spPr>
              <a:xfrm>
                <a:off x="9871678" y="2040297"/>
                <a:ext cx="588245" cy="461665"/>
              </a:xfrm>
              <a:prstGeom prst="rect">
                <a:avLst/>
              </a:prstGeom>
              <a:solidFill>
                <a:schemeClr val="bg1">
                  <a:lumMod val="95000"/>
                </a:schemeClr>
              </a:solidFill>
              <a:ln>
                <a:solidFill>
                  <a:srgbClr val="002060"/>
                </a:solidFill>
              </a:ln>
              <a:effectLst>
                <a:outerShdw blurRad="50800" dist="38100" dir="2700000" algn="tl" rotWithShape="0">
                  <a:prstClr val="black">
                    <a:alpha val="40000"/>
                  </a:prstClr>
                </a:outerShdw>
              </a:effectLst>
            </p:spPr>
            <p:txBody>
              <a:bodyPr wrap="square" rtlCol="0">
                <a:spAutoFit/>
              </a:bodyPr>
              <a:lstStyle>
                <a:defPPr>
                  <a:defRPr lang="en-US"/>
                </a:defPPr>
                <a:lvl1pPr lvl="0">
                  <a:defRPr sz="800" b="1">
                    <a:solidFill>
                      <a:schemeClr val="accent2">
                        <a:lumMod val="75000"/>
                      </a:schemeClr>
                    </a:solidFill>
                  </a:defRPr>
                </a:lvl1pPr>
              </a:lstStyle>
              <a:p>
                <a:pPr defTabSz="913852"/>
                <a:r>
                  <a:rPr lang="en-US" dirty="0">
                    <a:solidFill>
                      <a:schemeClr val="tx1"/>
                    </a:solidFill>
                    <a:latin typeface="Calibri" panose="020F0502020204030204"/>
                  </a:rPr>
                  <a:t>Korea</a:t>
                </a:r>
              </a:p>
              <a:p>
                <a:pPr marL="91386" indent="-91386" defTabSz="913852">
                  <a:buFont typeface="Arial" panose="020B0604020202020204" pitchFamily="34" charset="0"/>
                  <a:buChar char="•"/>
                  <a:defRPr/>
                </a:pPr>
                <a:r>
                  <a:rPr lang="en-US" dirty="0">
                    <a:solidFill>
                      <a:schemeClr val="tx1"/>
                    </a:solidFill>
                    <a:latin typeface="Calibri" panose="020F0502020204030204"/>
                  </a:rPr>
                  <a:t>Busan</a:t>
                </a:r>
              </a:p>
              <a:p>
                <a:pPr marL="91386" indent="-91386" defTabSz="913852">
                  <a:buFont typeface="Arial" panose="020B0604020202020204" pitchFamily="34" charset="0"/>
                  <a:buChar char="•"/>
                  <a:defRPr/>
                </a:pPr>
                <a:r>
                  <a:rPr lang="en-US" dirty="0">
                    <a:solidFill>
                      <a:schemeClr val="tx1"/>
                    </a:solidFill>
                    <a:latin typeface="Calibri" panose="020F0502020204030204"/>
                  </a:rPr>
                  <a:t>Daegu</a:t>
                </a:r>
              </a:p>
            </p:txBody>
          </p:sp>
          <p:sp>
            <p:nvSpPr>
              <p:cNvPr id="428" name="TextBox 427"/>
              <p:cNvSpPr txBox="1"/>
              <p:nvPr/>
            </p:nvSpPr>
            <p:spPr>
              <a:xfrm>
                <a:off x="10911354" y="2143479"/>
                <a:ext cx="758531" cy="1077218"/>
              </a:xfrm>
              <a:prstGeom prst="rect">
                <a:avLst/>
              </a:prstGeom>
              <a:solidFill>
                <a:schemeClr val="bg1">
                  <a:lumMod val="95000"/>
                </a:schemeClr>
              </a:solidFill>
              <a:ln>
                <a:solidFill>
                  <a:srgbClr val="002060"/>
                </a:solidFill>
              </a:ln>
              <a:effectLst>
                <a:outerShdw blurRad="50800" dist="38100" dir="2700000" algn="tl" rotWithShape="0">
                  <a:prstClr val="black">
                    <a:alpha val="40000"/>
                  </a:prstClr>
                </a:outerShdw>
              </a:effectLst>
            </p:spPr>
            <p:txBody>
              <a:bodyPr wrap="square" rtlCol="0">
                <a:spAutoFit/>
              </a:bodyPr>
              <a:lstStyle>
                <a:defPPr>
                  <a:defRPr lang="en-US"/>
                </a:defPPr>
                <a:lvl1pPr lvl="0">
                  <a:defRPr sz="800" b="1">
                    <a:solidFill>
                      <a:schemeClr val="accent2">
                        <a:lumMod val="75000"/>
                      </a:schemeClr>
                    </a:solidFill>
                  </a:defRPr>
                </a:lvl1pPr>
              </a:lstStyle>
              <a:p>
                <a:pPr defTabSz="913852"/>
                <a:r>
                  <a:rPr lang="en-US" dirty="0">
                    <a:solidFill>
                      <a:schemeClr val="tx1"/>
                    </a:solidFill>
                    <a:latin typeface="Calibri" panose="020F0502020204030204"/>
                  </a:rPr>
                  <a:t>Japan</a:t>
                </a:r>
              </a:p>
              <a:p>
                <a:pPr marL="91386" indent="-91386" defTabSz="913852">
                  <a:buFont typeface="Arial" panose="020B0604020202020204" pitchFamily="34" charset="0"/>
                  <a:buChar char="•"/>
                  <a:defRPr/>
                </a:pPr>
                <a:r>
                  <a:rPr lang="en-US" dirty="0">
                    <a:solidFill>
                      <a:schemeClr val="tx1"/>
                    </a:solidFill>
                    <a:latin typeface="Calibri" panose="020F0502020204030204"/>
                  </a:rPr>
                  <a:t>Atsugi</a:t>
                </a:r>
              </a:p>
              <a:p>
                <a:pPr marL="91386" indent="-91386" defTabSz="913852">
                  <a:buFont typeface="Arial" panose="020B0604020202020204" pitchFamily="34" charset="0"/>
                  <a:buChar char="•"/>
                  <a:defRPr/>
                </a:pPr>
                <a:r>
                  <a:rPr lang="en-US" dirty="0">
                    <a:solidFill>
                      <a:schemeClr val="tx1"/>
                    </a:solidFill>
                    <a:latin typeface="Calibri" panose="020F0502020204030204"/>
                  </a:rPr>
                  <a:t>Komaki</a:t>
                </a:r>
              </a:p>
              <a:p>
                <a:pPr marL="91386" indent="-91386" defTabSz="913852">
                  <a:buFont typeface="Arial" panose="020B0604020202020204" pitchFamily="34" charset="0"/>
                  <a:buChar char="•"/>
                  <a:defRPr/>
                </a:pPr>
                <a:r>
                  <a:rPr lang="en-US" dirty="0">
                    <a:solidFill>
                      <a:schemeClr val="tx1"/>
                    </a:solidFill>
                    <a:latin typeface="Calibri" panose="020F0502020204030204"/>
                  </a:rPr>
                  <a:t>Iwakuni</a:t>
                </a:r>
              </a:p>
              <a:p>
                <a:pPr marL="91386" indent="-91386" defTabSz="913852">
                  <a:buFont typeface="Arial" panose="020B0604020202020204" pitchFamily="34" charset="0"/>
                  <a:buChar char="•"/>
                  <a:defRPr/>
                </a:pPr>
                <a:r>
                  <a:rPr lang="en-US" dirty="0">
                    <a:solidFill>
                      <a:schemeClr val="tx1"/>
                    </a:solidFill>
                    <a:latin typeface="Calibri" panose="020F0502020204030204"/>
                  </a:rPr>
                  <a:t>Kisarazu</a:t>
                </a:r>
              </a:p>
              <a:p>
                <a:pPr marL="91386" indent="-91386" defTabSz="913852">
                  <a:buFont typeface="Arial" panose="020B0604020202020204" pitchFamily="34" charset="0"/>
                  <a:buChar char="•"/>
                  <a:defRPr/>
                </a:pPr>
                <a:r>
                  <a:rPr lang="en-US" dirty="0">
                    <a:solidFill>
                      <a:schemeClr val="tx1"/>
                    </a:solidFill>
                    <a:latin typeface="Calibri" panose="020F0502020204030204"/>
                  </a:rPr>
                  <a:t>Mizuho</a:t>
                </a:r>
              </a:p>
              <a:p>
                <a:pPr marL="91386" indent="-91386" defTabSz="913852">
                  <a:buFont typeface="Arial" panose="020B0604020202020204" pitchFamily="34" charset="0"/>
                  <a:buChar char="•"/>
                  <a:defRPr/>
                </a:pPr>
                <a:r>
                  <a:rPr lang="en-US" dirty="0">
                    <a:solidFill>
                      <a:schemeClr val="tx1"/>
                    </a:solidFill>
                    <a:latin typeface="Calibri" panose="020F0502020204030204"/>
                  </a:rPr>
                  <a:t>Nagoya</a:t>
                </a:r>
              </a:p>
              <a:p>
                <a:pPr marL="91386" indent="-91386" defTabSz="913852">
                  <a:buFont typeface="Arial" panose="020B0604020202020204" pitchFamily="34" charset="0"/>
                  <a:buChar char="•"/>
                  <a:defRPr/>
                </a:pPr>
                <a:r>
                  <a:rPr lang="en-US" dirty="0">
                    <a:solidFill>
                      <a:schemeClr val="tx1"/>
                    </a:solidFill>
                    <a:latin typeface="Calibri" panose="020F0502020204030204"/>
                  </a:rPr>
                  <a:t>Okinawa</a:t>
                </a:r>
              </a:p>
            </p:txBody>
          </p:sp>
          <p:sp>
            <p:nvSpPr>
              <p:cNvPr id="429" name="TextBox 428"/>
              <p:cNvSpPr txBox="1"/>
              <p:nvPr/>
            </p:nvSpPr>
            <p:spPr>
              <a:xfrm>
                <a:off x="10591727" y="3252990"/>
                <a:ext cx="740392" cy="338554"/>
              </a:xfrm>
              <a:prstGeom prst="rect">
                <a:avLst/>
              </a:prstGeom>
              <a:solidFill>
                <a:schemeClr val="bg1">
                  <a:lumMod val="95000"/>
                </a:schemeClr>
              </a:solidFill>
              <a:ln>
                <a:solidFill>
                  <a:srgbClr val="002060"/>
                </a:solidFill>
              </a:ln>
              <a:effectLst>
                <a:outerShdw blurRad="50800" dist="38100" dir="2700000" algn="tl" rotWithShape="0">
                  <a:prstClr val="black">
                    <a:alpha val="40000"/>
                  </a:prstClr>
                </a:outerShdw>
              </a:effectLst>
            </p:spPr>
            <p:txBody>
              <a:bodyPr wrap="square" rtlCol="0">
                <a:spAutoFit/>
              </a:bodyPr>
              <a:lstStyle>
                <a:defPPr>
                  <a:defRPr lang="en-US"/>
                </a:defPPr>
                <a:lvl1pPr lvl="0">
                  <a:defRPr sz="800" b="1">
                    <a:solidFill>
                      <a:schemeClr val="accent2">
                        <a:lumMod val="75000"/>
                      </a:schemeClr>
                    </a:solidFill>
                  </a:defRPr>
                </a:lvl1pPr>
              </a:lstStyle>
              <a:p>
                <a:pPr defTabSz="913852"/>
                <a:r>
                  <a:rPr lang="en-US" dirty="0">
                    <a:solidFill>
                      <a:schemeClr val="tx1"/>
                    </a:solidFill>
                    <a:latin typeface="Calibri" panose="020F0502020204030204"/>
                  </a:rPr>
                  <a:t>Taiwan </a:t>
                </a:r>
              </a:p>
              <a:p>
                <a:pPr marL="91386" indent="-91386" defTabSz="913852">
                  <a:buFont typeface="Arial" panose="020B0604020202020204" pitchFamily="34" charset="0"/>
                  <a:buChar char="•"/>
                  <a:defRPr/>
                </a:pPr>
                <a:r>
                  <a:rPr lang="en-US" dirty="0">
                    <a:solidFill>
                      <a:schemeClr val="tx1"/>
                    </a:solidFill>
                    <a:latin typeface="Calibri" panose="020F0502020204030204"/>
                  </a:rPr>
                  <a:t>Taichung</a:t>
                </a:r>
              </a:p>
            </p:txBody>
          </p:sp>
          <p:sp>
            <p:nvSpPr>
              <p:cNvPr id="430" name="Rectangle 429"/>
              <p:cNvSpPr/>
              <p:nvPr/>
            </p:nvSpPr>
            <p:spPr>
              <a:xfrm>
                <a:off x="9631858" y="5897572"/>
                <a:ext cx="870234" cy="3958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endParaRPr lang="en-US" sz="1798" dirty="0">
                  <a:solidFill>
                    <a:srgbClr val="FFFFFF"/>
                  </a:solidFill>
                  <a:latin typeface="Arial"/>
                </a:endParaRPr>
              </a:p>
            </p:txBody>
          </p:sp>
          <p:sp>
            <p:nvSpPr>
              <p:cNvPr id="431" name="Rectangle 430"/>
              <p:cNvSpPr/>
              <p:nvPr/>
            </p:nvSpPr>
            <p:spPr>
              <a:xfrm>
                <a:off x="9788528" y="6033574"/>
                <a:ext cx="992717" cy="338554"/>
              </a:xfrm>
              <a:prstGeom prst="rect">
                <a:avLst/>
              </a:prstGeom>
              <a:solidFill>
                <a:schemeClr val="bg1">
                  <a:lumMod val="95000"/>
                </a:schemeClr>
              </a:solidFill>
              <a:ln>
                <a:solidFill>
                  <a:srgbClr val="002060"/>
                </a:solidFill>
              </a:ln>
              <a:effectLst>
                <a:outerShdw blurRad="50800" dist="38100" dir="2700000" algn="tl" rotWithShape="0">
                  <a:prstClr val="black">
                    <a:alpha val="40000"/>
                  </a:prstClr>
                </a:outerShdw>
              </a:effectLst>
            </p:spPr>
            <p:txBody>
              <a:bodyPr wrap="square" rtlCol="0">
                <a:spAutoFit/>
              </a:bodyPr>
              <a:lstStyle/>
              <a:p>
                <a:pPr defTabSz="913852">
                  <a:defRPr/>
                </a:pPr>
                <a:r>
                  <a:rPr lang="en-US" sz="800" b="1" dirty="0">
                    <a:latin typeface="Calibri" panose="020F0502020204030204"/>
                  </a:rPr>
                  <a:t>New Zealand</a:t>
                </a:r>
              </a:p>
              <a:p>
                <a:pPr marL="91386" indent="-91386" defTabSz="913852">
                  <a:buFont typeface="Arial" panose="020B0604020202020204" pitchFamily="34" charset="0"/>
                  <a:buChar char="•"/>
                  <a:defRPr/>
                </a:pPr>
                <a:r>
                  <a:rPr lang="en-US" sz="800" b="1" dirty="0">
                    <a:latin typeface="Calibri" panose="020F0502020204030204"/>
                  </a:rPr>
                  <a:t>Christchurch</a:t>
                </a:r>
              </a:p>
            </p:txBody>
          </p:sp>
          <p:sp>
            <p:nvSpPr>
              <p:cNvPr id="432" name="Rectangle 431"/>
              <p:cNvSpPr/>
              <p:nvPr/>
            </p:nvSpPr>
            <p:spPr>
              <a:xfrm>
                <a:off x="171849" y="5050011"/>
                <a:ext cx="185780" cy="167618"/>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endParaRPr lang="en-US" sz="1798" dirty="0">
                  <a:solidFill>
                    <a:prstClr val="white"/>
                  </a:solidFill>
                  <a:latin typeface="Calibri" panose="020F0502020204030204"/>
                </a:endParaRPr>
              </a:p>
            </p:txBody>
          </p:sp>
          <p:sp>
            <p:nvSpPr>
              <p:cNvPr id="433" name="Rectangle 432"/>
              <p:cNvSpPr/>
              <p:nvPr/>
            </p:nvSpPr>
            <p:spPr>
              <a:xfrm>
                <a:off x="175668" y="5353828"/>
                <a:ext cx="185780" cy="167618"/>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endParaRPr lang="en-US" sz="1798" dirty="0">
                  <a:solidFill>
                    <a:prstClr val="white"/>
                  </a:solidFill>
                  <a:latin typeface="Calibri" panose="020F0502020204030204"/>
                </a:endParaRPr>
              </a:p>
            </p:txBody>
          </p:sp>
          <p:sp>
            <p:nvSpPr>
              <p:cNvPr id="434" name="Rectangle 433"/>
              <p:cNvSpPr/>
              <p:nvPr/>
            </p:nvSpPr>
            <p:spPr>
              <a:xfrm>
                <a:off x="175669" y="5353828"/>
                <a:ext cx="111204" cy="16761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endParaRPr lang="en-US" sz="1798" dirty="0">
                  <a:solidFill>
                    <a:prstClr val="white"/>
                  </a:solidFill>
                  <a:latin typeface="Calibri" panose="020F0502020204030204"/>
                </a:endParaRPr>
              </a:p>
            </p:txBody>
          </p:sp>
          <p:sp>
            <p:nvSpPr>
              <p:cNvPr id="435" name="Rectangle 434"/>
              <p:cNvSpPr/>
              <p:nvPr/>
            </p:nvSpPr>
            <p:spPr>
              <a:xfrm>
                <a:off x="175669" y="5644138"/>
                <a:ext cx="185780" cy="167618"/>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endParaRPr lang="en-US" sz="1798" dirty="0">
                  <a:solidFill>
                    <a:prstClr val="white"/>
                  </a:solidFill>
                  <a:latin typeface="Calibri" panose="020F0502020204030204"/>
                </a:endParaRPr>
              </a:p>
            </p:txBody>
          </p:sp>
          <p:sp>
            <p:nvSpPr>
              <p:cNvPr id="436" name="TextBox 435"/>
              <p:cNvSpPr txBox="1"/>
              <p:nvPr/>
            </p:nvSpPr>
            <p:spPr>
              <a:xfrm>
                <a:off x="353816" y="4953120"/>
                <a:ext cx="873161" cy="938961"/>
              </a:xfrm>
              <a:prstGeom prst="rect">
                <a:avLst/>
              </a:prstGeom>
              <a:noFill/>
            </p:spPr>
            <p:txBody>
              <a:bodyPr wrap="none" rtlCol="0">
                <a:spAutoFit/>
              </a:bodyPr>
              <a:lstStyle/>
              <a:p>
                <a:pPr defTabSz="913852">
                  <a:lnSpc>
                    <a:spcPts val="2198"/>
                  </a:lnSpc>
                </a:pPr>
                <a:r>
                  <a:rPr lang="en-US" sz="1400" b="1" dirty="0">
                    <a:solidFill>
                      <a:prstClr val="black"/>
                    </a:solidFill>
                    <a:effectLst>
                      <a:outerShdw blurRad="38100" dist="38100" dir="2700000" algn="tl">
                        <a:srgbClr val="000000">
                          <a:alpha val="43137"/>
                        </a:srgbClr>
                      </a:outerShdw>
                    </a:effectLst>
                    <a:latin typeface="Calibri" panose="020F0502020204030204"/>
                  </a:rPr>
                  <a:t>Americas</a:t>
                </a:r>
              </a:p>
              <a:p>
                <a:pPr defTabSz="913852">
                  <a:lnSpc>
                    <a:spcPts val="2198"/>
                  </a:lnSpc>
                </a:pPr>
                <a:r>
                  <a:rPr lang="en-US" sz="1400" b="1" dirty="0">
                    <a:solidFill>
                      <a:prstClr val="black"/>
                    </a:solidFill>
                    <a:effectLst>
                      <a:outerShdw blurRad="38100" dist="38100" dir="2700000" algn="tl">
                        <a:srgbClr val="000000">
                          <a:alpha val="43137"/>
                        </a:srgbClr>
                      </a:outerShdw>
                    </a:effectLst>
                    <a:latin typeface="Calibri" panose="020F0502020204030204"/>
                  </a:rPr>
                  <a:t>Europe</a:t>
                </a:r>
              </a:p>
              <a:p>
                <a:pPr defTabSz="913852">
                  <a:lnSpc>
                    <a:spcPts val="2198"/>
                  </a:lnSpc>
                </a:pPr>
                <a:r>
                  <a:rPr lang="en-US" sz="1400" b="1" dirty="0">
                    <a:solidFill>
                      <a:prstClr val="black"/>
                    </a:solidFill>
                    <a:effectLst>
                      <a:outerShdw blurRad="38100" dist="38100" dir="2700000" algn="tl">
                        <a:srgbClr val="000000">
                          <a:alpha val="43137"/>
                        </a:srgbClr>
                      </a:outerShdw>
                    </a:effectLst>
                    <a:latin typeface="Calibri" panose="020F0502020204030204"/>
                  </a:rPr>
                  <a:t>Pacific</a:t>
                </a:r>
              </a:p>
            </p:txBody>
          </p:sp>
        </p:grpSp>
        <p:sp>
          <p:nvSpPr>
            <p:cNvPr id="8" name="Rectangle 7"/>
            <p:cNvSpPr/>
            <p:nvPr/>
          </p:nvSpPr>
          <p:spPr>
            <a:xfrm>
              <a:off x="8422177" y="5024281"/>
              <a:ext cx="1046769" cy="707702"/>
            </a:xfrm>
            <a:prstGeom prst="rect">
              <a:avLst/>
            </a:prstGeom>
            <a:solidFill>
              <a:schemeClr val="bg1">
                <a:lumMod val="95000"/>
              </a:schemeClr>
            </a:solidFill>
            <a:ln>
              <a:solidFill>
                <a:srgbClr val="002060"/>
              </a:solidFill>
            </a:ln>
            <a:effectLst>
              <a:outerShdw blurRad="50800" dist="38100" dir="2700000" algn="tl" rotWithShape="0">
                <a:prstClr val="black">
                  <a:alpha val="40000"/>
                </a:prstClr>
              </a:outerShdw>
            </a:effectLst>
          </p:spPr>
          <p:txBody>
            <a:bodyPr wrap="square" rtlCol="0">
              <a:spAutoFit/>
            </a:bodyPr>
            <a:lstStyle/>
            <a:p>
              <a:pPr defTabSz="913852"/>
              <a:r>
                <a:rPr lang="en-US" sz="800" b="1" dirty="0">
                  <a:latin typeface="Arial"/>
                </a:rPr>
                <a:t>Australia</a:t>
              </a:r>
              <a:endParaRPr lang="en-US" sz="800" b="1" i="1" dirty="0">
                <a:latin typeface="Arial"/>
              </a:endParaRPr>
            </a:p>
            <a:p>
              <a:pPr marL="171348" indent="-171348" defTabSz="913852">
                <a:buFont typeface="Arial" panose="020B0604020202020204" pitchFamily="34" charset="0"/>
                <a:buChar char="•"/>
              </a:pPr>
              <a:r>
                <a:rPr lang="en-US" sz="800" b="1" dirty="0">
                  <a:latin typeface="Arial"/>
                </a:rPr>
                <a:t>Melbourne</a:t>
              </a:r>
            </a:p>
            <a:p>
              <a:pPr marL="171348" indent="-171348" defTabSz="913852">
                <a:buFont typeface="Arial" panose="020B0604020202020204" pitchFamily="34" charset="0"/>
                <a:buChar char="•"/>
              </a:pPr>
              <a:r>
                <a:rPr lang="en-US" sz="800" b="1" dirty="0">
                  <a:latin typeface="Arial"/>
                </a:rPr>
                <a:t>Nowra</a:t>
              </a:r>
            </a:p>
            <a:p>
              <a:pPr marL="171348" indent="-171348" defTabSz="913852">
                <a:buFont typeface="Arial" panose="020B0604020202020204" pitchFamily="34" charset="0"/>
                <a:buChar char="•"/>
              </a:pPr>
              <a:r>
                <a:rPr lang="en-US" sz="800" b="1" dirty="0">
                  <a:latin typeface="Arial"/>
                </a:rPr>
                <a:t>Williamtown</a:t>
              </a:r>
            </a:p>
            <a:p>
              <a:pPr marL="171348" indent="-171348" defTabSz="913852">
                <a:buFont typeface="Arial" panose="020B0604020202020204" pitchFamily="34" charset="0"/>
                <a:buChar char="•"/>
              </a:pPr>
              <a:r>
                <a:rPr lang="en-US" sz="800" b="1" dirty="0">
                  <a:latin typeface="Arial"/>
                </a:rPr>
                <a:t>Amberly</a:t>
              </a:r>
            </a:p>
          </p:txBody>
        </p:sp>
        <p:cxnSp>
          <p:nvCxnSpPr>
            <p:cNvPr id="9" name="Straight Connector 8"/>
            <p:cNvCxnSpPr>
              <a:cxnSpLocks/>
              <a:stCxn id="8" idx="3"/>
            </p:cNvCxnSpPr>
            <p:nvPr/>
          </p:nvCxnSpPr>
          <p:spPr>
            <a:xfrm>
              <a:off x="9468947" y="5378134"/>
              <a:ext cx="1678404" cy="424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flipV="1">
              <a:off x="6220173" y="2435546"/>
              <a:ext cx="393589" cy="12466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5-Point Star 10"/>
            <p:cNvSpPr/>
            <p:nvPr/>
          </p:nvSpPr>
          <p:spPr>
            <a:xfrm>
              <a:off x="2281346" y="2518301"/>
              <a:ext cx="224667" cy="192547"/>
            </a:xfrm>
            <a:prstGeom prst="star5">
              <a:avLst/>
            </a:prstGeom>
            <a:solidFill>
              <a:srgbClr val="FF660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endParaRPr lang="en-US" sz="1798" dirty="0">
                <a:solidFill>
                  <a:srgbClr val="FFFFFF"/>
                </a:solidFill>
                <a:latin typeface="Arial"/>
              </a:endParaRPr>
            </a:p>
          </p:txBody>
        </p:sp>
        <p:sp>
          <p:nvSpPr>
            <p:cNvPr id="12" name="TextBox 11"/>
            <p:cNvSpPr txBox="1"/>
            <p:nvPr/>
          </p:nvSpPr>
          <p:spPr>
            <a:xfrm>
              <a:off x="6656491" y="2217909"/>
              <a:ext cx="700222" cy="338378"/>
            </a:xfrm>
            <a:prstGeom prst="rect">
              <a:avLst/>
            </a:prstGeom>
            <a:solidFill>
              <a:schemeClr val="bg1">
                <a:lumMod val="95000"/>
              </a:schemeClr>
            </a:solidFill>
            <a:ln>
              <a:solidFill>
                <a:srgbClr val="002060"/>
              </a:solidFill>
            </a:ln>
            <a:effectLst>
              <a:outerShdw blurRad="50800" dist="38100" dir="2700000" algn="tl" rotWithShape="0">
                <a:prstClr val="black">
                  <a:alpha val="40000"/>
                </a:prstClr>
              </a:outerShdw>
            </a:effectLst>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800" b="1" i="0" u="sng" strike="noStrike" cap="none" spc="0" normalizeH="0" baseline="0">
                  <a:ln>
                    <a:noFill/>
                  </a:ln>
                  <a:solidFill>
                    <a:srgbClr val="000000"/>
                  </a:solidFill>
                  <a:effectLst/>
                  <a:uLnTx/>
                  <a:uFillTx/>
                  <a:latin typeface="Arial"/>
                </a:defRPr>
              </a:lvl1pPr>
            </a:lstStyle>
            <a:p>
              <a:pPr defTabSz="913852"/>
              <a:r>
                <a:rPr lang="en-US" u="none" dirty="0">
                  <a:solidFill>
                    <a:schemeClr val="tx1"/>
                  </a:solidFill>
                </a:rPr>
                <a:t>Greece</a:t>
              </a:r>
            </a:p>
            <a:p>
              <a:pPr marL="91386" indent="-91386" defTabSz="913852">
                <a:buFont typeface="Arial" panose="020B0604020202020204" pitchFamily="34" charset="0"/>
                <a:buChar char="•"/>
                <a:defRPr/>
              </a:pPr>
              <a:r>
                <a:rPr lang="en-US" u="none" dirty="0">
                  <a:solidFill>
                    <a:schemeClr val="tx1"/>
                  </a:solidFill>
                </a:rPr>
                <a:t>Athens</a:t>
              </a:r>
            </a:p>
          </p:txBody>
        </p:sp>
        <p:sp>
          <p:nvSpPr>
            <p:cNvPr id="13" name="Rectangle 12"/>
            <p:cNvSpPr/>
            <p:nvPr/>
          </p:nvSpPr>
          <p:spPr>
            <a:xfrm>
              <a:off x="5603655" y="6342996"/>
              <a:ext cx="856325" cy="246221"/>
            </a:xfrm>
            <a:prstGeom prst="rect">
              <a:avLst/>
            </a:prstGeom>
          </p:spPr>
          <p:txBody>
            <a:bodyPr wrap="none">
              <a:spAutoFit/>
            </a:bodyPr>
            <a:lstStyle/>
            <a:p>
              <a:r>
                <a:rPr lang="en-US" sz="900" dirty="0">
                  <a:solidFill>
                    <a:srgbClr val="FF0000"/>
                  </a:solidFill>
                </a:rPr>
                <a:t> </a:t>
              </a:r>
              <a:r>
                <a:rPr lang="en-US" sz="1000" dirty="0">
                  <a:solidFill>
                    <a:srgbClr val="FF0000"/>
                  </a:solidFill>
                </a:rPr>
                <a:t>Unclassified</a:t>
              </a:r>
              <a:r>
                <a:rPr lang="en-US" sz="900" dirty="0">
                  <a:solidFill>
                    <a:srgbClr val="FF0000"/>
                  </a:solidFill>
                </a:rPr>
                <a:t> </a:t>
              </a:r>
            </a:p>
          </p:txBody>
        </p:sp>
        <p:sp>
          <p:nvSpPr>
            <p:cNvPr id="15" name="Rectangle 14"/>
            <p:cNvSpPr/>
            <p:nvPr/>
          </p:nvSpPr>
          <p:spPr>
            <a:xfrm>
              <a:off x="7423618" y="4080197"/>
              <a:ext cx="1208113" cy="338379"/>
            </a:xfrm>
            <a:prstGeom prst="rect">
              <a:avLst/>
            </a:prstGeom>
            <a:solidFill>
              <a:schemeClr val="bg1">
                <a:lumMod val="95000"/>
              </a:schemeClr>
            </a:solidFill>
            <a:ln>
              <a:solidFill>
                <a:srgbClr val="002060"/>
              </a:solidFill>
            </a:ln>
            <a:effectLst>
              <a:outerShdw blurRad="50800" dist="38100" dir="2700000" algn="tl" rotWithShape="0">
                <a:prstClr val="black">
                  <a:alpha val="40000"/>
                </a:prstClr>
              </a:outerShdw>
            </a:effectLst>
          </p:spPr>
          <p:txBody>
            <a:bodyPr wrap="square" rtlCol="0">
              <a:spAutoFit/>
            </a:bodyPr>
            <a:lstStyle/>
            <a:p>
              <a:pPr defTabSz="913852">
                <a:defRPr/>
              </a:pPr>
              <a:r>
                <a:rPr lang="en-US" sz="800" b="1" dirty="0">
                  <a:latin typeface="Calibri" panose="020F0502020204030204"/>
                </a:rPr>
                <a:t>Saudi Arabia</a:t>
              </a:r>
            </a:p>
            <a:p>
              <a:pPr marL="91386" indent="-91386" defTabSz="913852">
                <a:buFont typeface="Arial" panose="020B0604020202020204" pitchFamily="34" charset="0"/>
                <a:buChar char="•"/>
                <a:defRPr/>
              </a:pPr>
              <a:r>
                <a:rPr lang="en-US" sz="800" b="1" dirty="0">
                  <a:latin typeface="Calibri" panose="020F0502020204030204"/>
                </a:rPr>
                <a:t>Riyadh </a:t>
              </a:r>
            </a:p>
          </p:txBody>
        </p:sp>
        <p:sp>
          <p:nvSpPr>
            <p:cNvPr id="16" name="TextBox 15"/>
            <p:cNvSpPr txBox="1"/>
            <p:nvPr/>
          </p:nvSpPr>
          <p:spPr>
            <a:xfrm>
              <a:off x="624039" y="6136147"/>
              <a:ext cx="942641" cy="215388"/>
            </a:xfrm>
            <a:prstGeom prst="rect">
              <a:avLst/>
            </a:prstGeom>
            <a:noFill/>
          </p:spPr>
          <p:txBody>
            <a:bodyPr wrap="none" rtlCol="0">
              <a:spAutoFit/>
            </a:bodyPr>
            <a:lstStyle/>
            <a:p>
              <a:r>
                <a:rPr lang="en-US" sz="800" b="1" dirty="0"/>
                <a:t>Effective 4 JUN 23</a:t>
              </a:r>
            </a:p>
          </p:txBody>
        </p:sp>
        <p:cxnSp>
          <p:nvCxnSpPr>
            <p:cNvPr id="17" name="Straight Connector 16"/>
            <p:cNvCxnSpPr>
              <a:stCxn id="486" idx="12"/>
            </p:cNvCxnSpPr>
            <p:nvPr/>
          </p:nvCxnSpPr>
          <p:spPr>
            <a:xfrm flipV="1">
              <a:off x="1006165" y="1513042"/>
              <a:ext cx="256372" cy="46199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36A2CEF-2CE9-20E7-08FD-99D2F13BE4A7}"/>
              </a:ext>
              <a:ext uri="{C183D7F6-B498-43B3-948B-1728B52AA6E4}">
                <adec:decorative xmlns:adec="http://schemas.microsoft.com/office/drawing/2017/decorative" val="1"/>
              </a:ext>
            </a:extLst>
          </p:cNvPr>
          <p:cNvSpPr txBox="1"/>
          <p:nvPr/>
        </p:nvSpPr>
        <p:spPr>
          <a:xfrm>
            <a:off x="5023834" y="25037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3696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820A522-6B54-4D34-AC86-31513DF2172F}" type="slidenum">
              <a:rPr lang="en-US" smtClean="0"/>
              <a:pPr/>
              <a:t>9</a:t>
            </a:fld>
            <a:endParaRPr lang="en-US" dirty="0"/>
          </a:p>
        </p:txBody>
      </p:sp>
      <p:sp>
        <p:nvSpPr>
          <p:cNvPr id="36" name="Text Placeholder 4"/>
          <p:cNvSpPr>
            <a:spLocks noGrp="1"/>
          </p:cNvSpPr>
          <p:nvPr>
            <p:ph type="body" sz="quarter" idx="11"/>
          </p:nvPr>
        </p:nvSpPr>
        <p:spPr>
          <a:xfrm>
            <a:off x="4484576" y="-5230"/>
            <a:ext cx="3236913" cy="206375"/>
          </a:xfrm>
        </p:spPr>
        <p:txBody>
          <a:bodyPr/>
          <a:lstStyle/>
          <a:p>
            <a:r>
              <a:rPr lang="en-US" b="0" dirty="0"/>
              <a:t>Unclassified</a:t>
            </a:r>
          </a:p>
        </p:txBody>
      </p:sp>
      <p:sp>
        <p:nvSpPr>
          <p:cNvPr id="4" name="Text Placeholder 3"/>
          <p:cNvSpPr>
            <a:spLocks noGrp="1"/>
          </p:cNvSpPr>
          <p:nvPr>
            <p:ph type="title" idx="4294967295"/>
          </p:nvPr>
        </p:nvSpPr>
        <p:spPr>
          <a:xfrm>
            <a:off x="3805238" y="0"/>
            <a:ext cx="8161337" cy="612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2800" b="1" i="0" u="none" strike="noStrike" kern="1200" cap="none" spc="0" normalizeH="0" baseline="0" noProof="0" dirty="0">
                <a:ln>
                  <a:noFill/>
                </a:ln>
                <a:solidFill>
                  <a:srgbClr val="101129"/>
                </a:solidFill>
                <a:effectLst/>
                <a:uLnTx/>
                <a:uFillTx/>
                <a:latin typeface="+mn-lt"/>
                <a:ea typeface="+mn-ea"/>
                <a:cs typeface="+mn-cs"/>
              </a:rPr>
              <a:t> Contract Management Office (CMO)</a:t>
            </a:r>
          </a:p>
        </p:txBody>
      </p:sp>
      <p:sp>
        <p:nvSpPr>
          <p:cNvPr id="5" name="Text Placeholder 4">
            <a:extLst>
              <a:ext uri="{C183D7F6-B498-43B3-948B-1728B52AA6E4}">
                <adec:decorative xmlns:adec="http://schemas.microsoft.com/office/drawing/2017/decorative" val="1"/>
              </a:ext>
            </a:extLst>
          </p:cNvPr>
          <p:cNvSpPr>
            <a:spLocks noGrp="1"/>
          </p:cNvSpPr>
          <p:nvPr>
            <p:ph type="body" sz="quarter" idx="11"/>
          </p:nvPr>
        </p:nvSpPr>
        <p:spPr/>
        <p:txBody>
          <a:bodyPr/>
          <a:lstStyle/>
          <a:p>
            <a:r>
              <a:rPr lang="en-US" b="0" dirty="0"/>
              <a:t>Unclassified</a:t>
            </a:r>
          </a:p>
        </p:txBody>
      </p:sp>
      <p:grpSp>
        <p:nvGrpSpPr>
          <p:cNvPr id="7" name="Group 6" descr="Graph depecting CMO mandatory structure   to flexible  structure based on workload.  mandatory structure must have a QAR group, Engineering /Manufacturing Group and a Contracts Group Flexible structure would be a QA team, Engineering Team, Manufacturing team and Contracts team"/>
          <p:cNvGrpSpPr/>
          <p:nvPr/>
        </p:nvGrpSpPr>
        <p:grpSpPr>
          <a:xfrm>
            <a:off x="-133129" y="1160373"/>
            <a:ext cx="10825311" cy="3327945"/>
            <a:chOff x="-261546" y="1330702"/>
            <a:chExt cx="10825311" cy="3327945"/>
          </a:xfrm>
        </p:grpSpPr>
        <p:cxnSp>
          <p:nvCxnSpPr>
            <p:cNvPr id="8" name="Straight Connector 7"/>
            <p:cNvCxnSpPr>
              <a:endCxn id="15" idx="0"/>
            </p:cNvCxnSpPr>
            <p:nvPr/>
          </p:nvCxnSpPr>
          <p:spPr>
            <a:xfrm>
              <a:off x="9347753" y="2475224"/>
              <a:ext cx="3" cy="1588101"/>
            </a:xfrm>
            <a:prstGeom prst="line">
              <a:avLst/>
            </a:prstGeom>
            <a:noFill/>
            <a:ln w="28575" cap="flat" cmpd="sng" algn="ctr">
              <a:solidFill>
                <a:srgbClr val="002060"/>
              </a:solidFill>
              <a:prstDash val="solid"/>
            </a:ln>
            <a:effectLst/>
          </p:spPr>
        </p:cxnSp>
        <p:cxnSp>
          <p:nvCxnSpPr>
            <p:cNvPr id="9" name="Straight Connector 8"/>
            <p:cNvCxnSpPr/>
            <p:nvPr/>
          </p:nvCxnSpPr>
          <p:spPr>
            <a:xfrm>
              <a:off x="7262072" y="3890995"/>
              <a:ext cx="10609" cy="457195"/>
            </a:xfrm>
            <a:prstGeom prst="line">
              <a:avLst/>
            </a:prstGeom>
            <a:noFill/>
            <a:ln w="28575" cap="flat" cmpd="sng" algn="ctr">
              <a:solidFill>
                <a:srgbClr val="002060"/>
              </a:solidFill>
              <a:prstDash val="solid"/>
            </a:ln>
            <a:effectLst/>
          </p:spPr>
        </p:cxnSp>
        <p:sp>
          <p:nvSpPr>
            <p:cNvPr id="10" name="TextBox 9"/>
            <p:cNvSpPr txBox="1"/>
            <p:nvPr/>
          </p:nvSpPr>
          <p:spPr>
            <a:xfrm>
              <a:off x="-9363" y="2244392"/>
              <a:ext cx="1880867" cy="276999"/>
            </a:xfrm>
            <a:prstGeom prst="rect">
              <a:avLst/>
            </a:prstGeom>
            <a:noFill/>
          </p:spPr>
          <p:txBody>
            <a:bodyPr wrap="square" rtlCol="0">
              <a:spAutoFit/>
            </a:bodyPr>
            <a:lstStyle/>
            <a:p>
              <a:pPr algn="ctr">
                <a:defRPr/>
              </a:pPr>
              <a:r>
                <a:rPr lang="en-US" sz="1200" b="1" kern="0" dirty="0">
                  <a:solidFill>
                    <a:srgbClr val="000000"/>
                  </a:solidFill>
                </a:rPr>
                <a:t>Mandatory Structure</a:t>
              </a:r>
            </a:p>
          </p:txBody>
        </p:sp>
        <p:sp>
          <p:nvSpPr>
            <p:cNvPr id="11" name="TextBox 10"/>
            <p:cNvSpPr txBox="1"/>
            <p:nvPr/>
          </p:nvSpPr>
          <p:spPr>
            <a:xfrm>
              <a:off x="-261546" y="3703647"/>
              <a:ext cx="2385233" cy="461665"/>
            </a:xfrm>
            <a:prstGeom prst="rect">
              <a:avLst/>
            </a:prstGeom>
            <a:noFill/>
          </p:spPr>
          <p:txBody>
            <a:bodyPr wrap="square" rtlCol="0">
              <a:spAutoFit/>
            </a:bodyPr>
            <a:lstStyle/>
            <a:p>
              <a:pPr algn="ctr">
                <a:defRPr/>
              </a:pPr>
              <a:r>
                <a:rPr lang="en-US" sz="1200" b="1" kern="0" dirty="0">
                  <a:solidFill>
                    <a:srgbClr val="000000"/>
                  </a:solidFill>
                </a:rPr>
                <a:t>Flexible ─  Based </a:t>
              </a:r>
            </a:p>
            <a:p>
              <a:pPr algn="ctr">
                <a:defRPr/>
              </a:pPr>
              <a:r>
                <a:rPr lang="en-US" sz="1200" b="1" kern="0" dirty="0">
                  <a:solidFill>
                    <a:srgbClr val="000000"/>
                  </a:solidFill>
                </a:rPr>
                <a:t>on workload</a:t>
              </a:r>
            </a:p>
          </p:txBody>
        </p:sp>
        <p:cxnSp>
          <p:nvCxnSpPr>
            <p:cNvPr id="12" name="Straight Arrow Connector 11"/>
            <p:cNvCxnSpPr/>
            <p:nvPr/>
          </p:nvCxnSpPr>
          <p:spPr>
            <a:xfrm>
              <a:off x="1012499" y="2706057"/>
              <a:ext cx="472845" cy="240587"/>
            </a:xfrm>
            <a:prstGeom prst="straightConnector1">
              <a:avLst/>
            </a:prstGeom>
            <a:noFill/>
            <a:ln w="28575" cap="flat" cmpd="sng" algn="ctr">
              <a:solidFill>
                <a:srgbClr val="000000"/>
              </a:solidFill>
              <a:prstDash val="solid"/>
              <a:tailEnd type="arrow"/>
            </a:ln>
            <a:effectLst/>
          </p:spPr>
        </p:cxnSp>
        <p:cxnSp>
          <p:nvCxnSpPr>
            <p:cNvPr id="13" name="Straight Arrow Connector 12"/>
            <p:cNvCxnSpPr/>
            <p:nvPr/>
          </p:nvCxnSpPr>
          <p:spPr>
            <a:xfrm>
              <a:off x="1033031" y="4199042"/>
              <a:ext cx="472845" cy="240587"/>
            </a:xfrm>
            <a:prstGeom prst="straightConnector1">
              <a:avLst/>
            </a:prstGeom>
            <a:noFill/>
            <a:ln w="28575" cap="flat" cmpd="sng" algn="ctr">
              <a:solidFill>
                <a:srgbClr val="000000"/>
              </a:solidFill>
              <a:prstDash val="solid"/>
              <a:tailEnd type="arrow"/>
            </a:ln>
            <a:effectLst/>
          </p:spPr>
        </p:cxnSp>
        <p:sp>
          <p:nvSpPr>
            <p:cNvPr id="14" name="Rectangle 13"/>
            <p:cNvSpPr/>
            <p:nvPr/>
          </p:nvSpPr>
          <p:spPr>
            <a:xfrm>
              <a:off x="4022336" y="4063324"/>
              <a:ext cx="1874982" cy="559182"/>
            </a:xfrm>
            <a:prstGeom prst="rect">
              <a:avLst/>
            </a:prstGeom>
            <a:solidFill>
              <a:srgbClr val="072C55"/>
            </a:solidFill>
            <a:ln w="25400" cap="flat" cmpd="sng" algn="ctr">
              <a:solidFill>
                <a:srgbClr val="C00000"/>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15" name="Rectangle 14"/>
            <p:cNvSpPr/>
            <p:nvPr/>
          </p:nvSpPr>
          <p:spPr>
            <a:xfrm>
              <a:off x="8410265" y="4063324"/>
              <a:ext cx="1874982" cy="559182"/>
            </a:xfrm>
            <a:prstGeom prst="rect">
              <a:avLst/>
            </a:prstGeom>
            <a:solidFill>
              <a:srgbClr val="072C55"/>
            </a:solidFill>
            <a:ln w="25400" cap="flat" cmpd="sng" algn="ctr">
              <a:solidFill>
                <a:srgbClr val="C00000"/>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16" name="Freeform 15"/>
            <p:cNvSpPr/>
            <p:nvPr/>
          </p:nvSpPr>
          <p:spPr>
            <a:xfrm>
              <a:off x="8044604" y="2691279"/>
              <a:ext cx="2519161" cy="944931"/>
            </a:xfrm>
            <a:custGeom>
              <a:avLst/>
              <a:gdLst>
                <a:gd name="connsiteX0" fmla="*/ 0 w 1889863"/>
                <a:gd name="connsiteY0" fmla="*/ 0 h 944931"/>
                <a:gd name="connsiteX1" fmla="*/ 1889863 w 1889863"/>
                <a:gd name="connsiteY1" fmla="*/ 0 h 944931"/>
                <a:gd name="connsiteX2" fmla="*/ 1889863 w 1889863"/>
                <a:gd name="connsiteY2" fmla="*/ 944931 h 944931"/>
                <a:gd name="connsiteX3" fmla="*/ 0 w 1889863"/>
                <a:gd name="connsiteY3" fmla="*/ 944931 h 944931"/>
                <a:gd name="connsiteX4" fmla="*/ 0 w 1889863"/>
                <a:gd name="connsiteY4" fmla="*/ 0 h 944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9863" h="944931">
                  <a:moveTo>
                    <a:pt x="0" y="0"/>
                  </a:moveTo>
                  <a:lnTo>
                    <a:pt x="1889863" y="0"/>
                  </a:lnTo>
                  <a:lnTo>
                    <a:pt x="1889863" y="944931"/>
                  </a:lnTo>
                  <a:lnTo>
                    <a:pt x="0" y="944931"/>
                  </a:lnTo>
                  <a:lnTo>
                    <a:pt x="0" y="0"/>
                  </a:lnTo>
                  <a:close/>
                </a:path>
              </a:pathLst>
            </a:custGeom>
            <a:solidFill>
              <a:srgbClr val="072C55"/>
            </a:solidFill>
            <a:ln w="25400" cap="flat" cmpd="sng" algn="ctr">
              <a:solidFill>
                <a:srgbClr val="C000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rgbClr val="FFFFFF"/>
                  </a:solidFill>
                  <a:latin typeface="Arial"/>
                  <a:ea typeface="+mn-ea"/>
                  <a:cs typeface="+mn-cs"/>
                </a:rPr>
                <a:t>Contracts Group</a:t>
              </a:r>
            </a:p>
          </p:txBody>
        </p:sp>
        <p:sp>
          <p:nvSpPr>
            <p:cNvPr id="17" name="Rectangle 16"/>
            <p:cNvSpPr/>
            <p:nvPr/>
          </p:nvSpPr>
          <p:spPr>
            <a:xfrm>
              <a:off x="6291509" y="4063324"/>
              <a:ext cx="1874982" cy="559182"/>
            </a:xfrm>
            <a:prstGeom prst="rect">
              <a:avLst/>
            </a:prstGeom>
            <a:solidFill>
              <a:srgbClr val="072C55"/>
            </a:solidFill>
            <a:ln w="25400" cap="flat" cmpd="sng" algn="ctr">
              <a:solidFill>
                <a:srgbClr val="C00000"/>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cxnSp>
          <p:nvCxnSpPr>
            <p:cNvPr id="18" name="Straight Connector 17"/>
            <p:cNvCxnSpPr/>
            <p:nvPr/>
          </p:nvCxnSpPr>
          <p:spPr>
            <a:xfrm>
              <a:off x="4997430" y="3882447"/>
              <a:ext cx="0" cy="164592"/>
            </a:xfrm>
            <a:prstGeom prst="line">
              <a:avLst/>
            </a:prstGeom>
            <a:noFill/>
            <a:ln w="28575" cap="flat" cmpd="sng" algn="ctr">
              <a:solidFill>
                <a:srgbClr val="002060"/>
              </a:solidFill>
              <a:prstDash val="solid"/>
            </a:ln>
            <a:effectLst/>
          </p:spPr>
        </p:cxnSp>
        <p:grpSp>
          <p:nvGrpSpPr>
            <p:cNvPr id="19" name="Group 18"/>
            <p:cNvGrpSpPr/>
            <p:nvPr/>
          </p:nvGrpSpPr>
          <p:grpSpPr>
            <a:xfrm>
              <a:off x="1706483" y="1330702"/>
              <a:ext cx="8578763" cy="3327945"/>
              <a:chOff x="1280196" y="1143025"/>
              <a:chExt cx="6435748" cy="3327945"/>
            </a:xfrm>
          </p:grpSpPr>
          <p:cxnSp>
            <p:nvCxnSpPr>
              <p:cNvPr id="20" name="Straight Connector 19"/>
              <p:cNvCxnSpPr/>
              <p:nvPr/>
            </p:nvCxnSpPr>
            <p:spPr>
              <a:xfrm>
                <a:off x="2155445" y="2287546"/>
                <a:ext cx="0" cy="1598088"/>
              </a:xfrm>
              <a:prstGeom prst="line">
                <a:avLst/>
              </a:prstGeom>
              <a:noFill/>
              <a:ln w="28575" cap="flat" cmpd="sng" algn="ctr">
                <a:solidFill>
                  <a:srgbClr val="002060"/>
                </a:solidFill>
                <a:prstDash val="solid"/>
              </a:ln>
              <a:effectLst/>
            </p:spPr>
          </p:cxnSp>
          <p:cxnSp>
            <p:nvCxnSpPr>
              <p:cNvPr id="21" name="Straight Connector 20"/>
              <p:cNvCxnSpPr/>
              <p:nvPr/>
            </p:nvCxnSpPr>
            <p:spPr>
              <a:xfrm>
                <a:off x="4602541" y="2087668"/>
                <a:ext cx="0" cy="1619681"/>
              </a:xfrm>
              <a:prstGeom prst="line">
                <a:avLst/>
              </a:prstGeom>
              <a:noFill/>
              <a:ln w="28575" cap="flat" cmpd="sng" algn="ctr">
                <a:solidFill>
                  <a:srgbClr val="002060"/>
                </a:solidFill>
                <a:prstDash val="solid"/>
              </a:ln>
              <a:effectLst/>
            </p:spPr>
          </p:cxnSp>
          <p:sp>
            <p:nvSpPr>
              <p:cNvPr id="22" name="Rectangle 21"/>
              <p:cNvSpPr/>
              <p:nvPr/>
            </p:nvSpPr>
            <p:spPr>
              <a:xfrm>
                <a:off x="1428056" y="3875647"/>
                <a:ext cx="1406603" cy="559182"/>
              </a:xfrm>
              <a:prstGeom prst="rect">
                <a:avLst/>
              </a:prstGeom>
              <a:solidFill>
                <a:srgbClr val="072C55"/>
              </a:solidFill>
              <a:ln w="25400" cap="flat" cmpd="sng" algn="ctr">
                <a:solidFill>
                  <a:srgbClr val="C00000"/>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grpSp>
            <p:nvGrpSpPr>
              <p:cNvPr id="23" name="Group 22"/>
              <p:cNvGrpSpPr/>
              <p:nvPr/>
            </p:nvGrpSpPr>
            <p:grpSpPr>
              <a:xfrm>
                <a:off x="1280196" y="2505456"/>
                <a:ext cx="1889863" cy="954085"/>
                <a:chOff x="1615427" y="1334360"/>
                <a:chExt cx="1889863" cy="954085"/>
              </a:xfrm>
            </p:grpSpPr>
            <p:sp>
              <p:nvSpPr>
                <p:cNvPr id="32" name="Rectangle 31"/>
                <p:cNvSpPr/>
                <p:nvPr/>
              </p:nvSpPr>
              <p:spPr>
                <a:xfrm>
                  <a:off x="1615427" y="1343514"/>
                  <a:ext cx="1889863" cy="944931"/>
                </a:xfrm>
                <a:prstGeom prst="rect">
                  <a:avLst/>
                </a:prstGeom>
                <a:solidFill>
                  <a:srgbClr val="072C55"/>
                </a:solidFill>
                <a:ln w="25400" cap="flat" cmpd="sng" algn="ctr">
                  <a:solidFill>
                    <a:srgbClr val="C00000"/>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33" name="Rectangle 32"/>
                <p:cNvSpPr/>
                <p:nvPr/>
              </p:nvSpPr>
              <p:spPr>
                <a:xfrm>
                  <a:off x="1615427" y="1334360"/>
                  <a:ext cx="1889863" cy="944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rgbClr val="FFFFFF"/>
                      </a:solidFill>
                      <a:latin typeface="Arial"/>
                      <a:ea typeface="+mn-ea"/>
                      <a:cs typeface="+mn-cs"/>
                    </a:rPr>
                    <a:t>Quality </a:t>
                  </a:r>
                </a:p>
                <a:p>
                  <a:pPr lvl="0" algn="ctr" defTabSz="711200">
                    <a:lnSpc>
                      <a:spcPct val="90000"/>
                    </a:lnSpc>
                    <a:spcBef>
                      <a:spcPct val="0"/>
                    </a:spcBef>
                    <a:spcAft>
                      <a:spcPct val="35000"/>
                    </a:spcAft>
                  </a:pPr>
                  <a:r>
                    <a:rPr lang="en-US" sz="1600" b="1" kern="1200" dirty="0">
                      <a:solidFill>
                        <a:srgbClr val="FFFFFF"/>
                      </a:solidFill>
                      <a:latin typeface="Arial"/>
                      <a:ea typeface="+mn-ea"/>
                      <a:cs typeface="+mn-cs"/>
                    </a:rPr>
                    <a:t>Assurance Group</a:t>
                  </a:r>
                </a:p>
              </p:txBody>
            </p:sp>
          </p:grpSp>
          <p:sp>
            <p:nvSpPr>
              <p:cNvPr id="24" name="Freeform 23"/>
              <p:cNvSpPr/>
              <p:nvPr/>
            </p:nvSpPr>
            <p:spPr>
              <a:xfrm>
                <a:off x="3657610" y="2503601"/>
                <a:ext cx="1889863" cy="944931"/>
              </a:xfrm>
              <a:custGeom>
                <a:avLst/>
                <a:gdLst>
                  <a:gd name="connsiteX0" fmla="*/ 0 w 1889863"/>
                  <a:gd name="connsiteY0" fmla="*/ 0 h 944931"/>
                  <a:gd name="connsiteX1" fmla="*/ 1889863 w 1889863"/>
                  <a:gd name="connsiteY1" fmla="*/ 0 h 944931"/>
                  <a:gd name="connsiteX2" fmla="*/ 1889863 w 1889863"/>
                  <a:gd name="connsiteY2" fmla="*/ 944931 h 944931"/>
                  <a:gd name="connsiteX3" fmla="*/ 0 w 1889863"/>
                  <a:gd name="connsiteY3" fmla="*/ 944931 h 944931"/>
                  <a:gd name="connsiteX4" fmla="*/ 0 w 1889863"/>
                  <a:gd name="connsiteY4" fmla="*/ 0 h 944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9863" h="944931">
                    <a:moveTo>
                      <a:pt x="0" y="0"/>
                    </a:moveTo>
                    <a:lnTo>
                      <a:pt x="1889863" y="0"/>
                    </a:lnTo>
                    <a:lnTo>
                      <a:pt x="1889863" y="944931"/>
                    </a:lnTo>
                    <a:lnTo>
                      <a:pt x="0" y="944931"/>
                    </a:lnTo>
                    <a:lnTo>
                      <a:pt x="0" y="0"/>
                    </a:lnTo>
                    <a:close/>
                  </a:path>
                </a:pathLst>
              </a:custGeom>
              <a:solidFill>
                <a:srgbClr val="072C55"/>
              </a:solidFill>
              <a:ln w="25400" cap="flat" cmpd="sng" algn="ctr">
                <a:solidFill>
                  <a:srgbClr val="C000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rgbClr val="FFFFFF"/>
                    </a:solidFill>
                    <a:latin typeface="Arial"/>
                    <a:ea typeface="+mn-ea"/>
                    <a:cs typeface="+mn-cs"/>
                  </a:rPr>
                  <a:t>Engineering/</a:t>
                </a:r>
              </a:p>
              <a:p>
                <a:pPr lvl="0" algn="ctr" defTabSz="711200">
                  <a:lnSpc>
                    <a:spcPct val="90000"/>
                  </a:lnSpc>
                  <a:spcBef>
                    <a:spcPct val="0"/>
                  </a:spcBef>
                  <a:spcAft>
                    <a:spcPct val="35000"/>
                  </a:spcAft>
                </a:pPr>
                <a:r>
                  <a:rPr lang="en-US" sz="1600" b="1" kern="1200" dirty="0">
                    <a:solidFill>
                      <a:srgbClr val="FFFFFF"/>
                    </a:solidFill>
                    <a:latin typeface="Arial"/>
                    <a:ea typeface="+mn-ea"/>
                    <a:cs typeface="+mn-cs"/>
                  </a:rPr>
                  <a:t>Manufacturing</a:t>
                </a:r>
              </a:p>
              <a:p>
                <a:pPr lvl="0" algn="ctr" defTabSz="711200">
                  <a:lnSpc>
                    <a:spcPct val="90000"/>
                  </a:lnSpc>
                  <a:spcBef>
                    <a:spcPct val="0"/>
                  </a:spcBef>
                  <a:spcAft>
                    <a:spcPct val="35000"/>
                  </a:spcAft>
                </a:pPr>
                <a:r>
                  <a:rPr lang="en-US" sz="1600" b="1" kern="1200" dirty="0">
                    <a:solidFill>
                      <a:srgbClr val="FFFFFF"/>
                    </a:solidFill>
                    <a:latin typeface="Arial"/>
                    <a:ea typeface="+mn-ea"/>
                    <a:cs typeface="+mn-cs"/>
                  </a:rPr>
                  <a:t>Group</a:t>
                </a:r>
              </a:p>
            </p:txBody>
          </p:sp>
          <p:sp>
            <p:nvSpPr>
              <p:cNvPr id="25" name="Freeform 24"/>
              <p:cNvSpPr/>
              <p:nvPr/>
            </p:nvSpPr>
            <p:spPr>
              <a:xfrm>
                <a:off x="3657610" y="1143025"/>
                <a:ext cx="1889863" cy="944931"/>
              </a:xfrm>
              <a:custGeom>
                <a:avLst/>
                <a:gdLst>
                  <a:gd name="connsiteX0" fmla="*/ 0 w 1889863"/>
                  <a:gd name="connsiteY0" fmla="*/ 0 h 944931"/>
                  <a:gd name="connsiteX1" fmla="*/ 1889863 w 1889863"/>
                  <a:gd name="connsiteY1" fmla="*/ 0 h 944931"/>
                  <a:gd name="connsiteX2" fmla="*/ 1889863 w 1889863"/>
                  <a:gd name="connsiteY2" fmla="*/ 944931 h 944931"/>
                  <a:gd name="connsiteX3" fmla="*/ 0 w 1889863"/>
                  <a:gd name="connsiteY3" fmla="*/ 944931 h 944931"/>
                  <a:gd name="connsiteX4" fmla="*/ 0 w 1889863"/>
                  <a:gd name="connsiteY4" fmla="*/ 0 h 944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9863" h="944931">
                    <a:moveTo>
                      <a:pt x="0" y="0"/>
                    </a:moveTo>
                    <a:lnTo>
                      <a:pt x="1889863" y="0"/>
                    </a:lnTo>
                    <a:lnTo>
                      <a:pt x="1889863" y="944931"/>
                    </a:lnTo>
                    <a:lnTo>
                      <a:pt x="0" y="944931"/>
                    </a:lnTo>
                    <a:lnTo>
                      <a:pt x="0" y="0"/>
                    </a:lnTo>
                    <a:close/>
                  </a:path>
                </a:pathLst>
              </a:custGeom>
              <a:solidFill>
                <a:srgbClr val="072C55"/>
              </a:solidFill>
              <a:ln w="25400" cap="flat" cmpd="sng" algn="ctr">
                <a:solidFill>
                  <a:srgbClr val="C000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rgbClr val="FFFFFF"/>
                    </a:solidFill>
                    <a:latin typeface="Arial"/>
                    <a:ea typeface="+mn-ea"/>
                    <a:cs typeface="+mn-cs"/>
                  </a:rPr>
                  <a:t>Commander/</a:t>
                </a:r>
              </a:p>
              <a:p>
                <a:pPr lvl="0" algn="ctr" defTabSz="711200">
                  <a:lnSpc>
                    <a:spcPct val="90000"/>
                  </a:lnSpc>
                  <a:spcBef>
                    <a:spcPct val="0"/>
                  </a:spcBef>
                  <a:spcAft>
                    <a:spcPct val="35000"/>
                  </a:spcAft>
                </a:pPr>
                <a:r>
                  <a:rPr lang="en-US" sz="1600" b="1" kern="1200" dirty="0">
                    <a:solidFill>
                      <a:srgbClr val="FFFFFF"/>
                    </a:solidFill>
                    <a:latin typeface="Arial"/>
                    <a:ea typeface="+mn-ea"/>
                    <a:cs typeface="+mn-cs"/>
                  </a:rPr>
                  <a:t>Director</a:t>
                </a:r>
              </a:p>
            </p:txBody>
          </p:sp>
          <p:sp>
            <p:nvSpPr>
              <p:cNvPr id="26" name="TextBox 25"/>
              <p:cNvSpPr txBox="1"/>
              <p:nvPr/>
            </p:nvSpPr>
            <p:spPr>
              <a:xfrm>
                <a:off x="1403994" y="4009305"/>
                <a:ext cx="1374244" cy="338554"/>
              </a:xfrm>
              <a:prstGeom prst="rect">
                <a:avLst/>
              </a:prstGeom>
              <a:noFill/>
            </p:spPr>
            <p:txBody>
              <a:bodyPr wrap="square" rtlCol="0">
                <a:spAutoFit/>
              </a:bodyPr>
              <a:lstStyle/>
              <a:p>
                <a:pPr algn="ctr"/>
                <a:r>
                  <a:rPr lang="en-US" sz="1600" dirty="0">
                    <a:solidFill>
                      <a:schemeClr val="bg1"/>
                    </a:solidFill>
                  </a:rPr>
                  <a:t>QA Team</a:t>
                </a:r>
              </a:p>
            </p:txBody>
          </p:sp>
          <p:sp>
            <p:nvSpPr>
              <p:cNvPr id="27" name="TextBox 26"/>
              <p:cNvSpPr txBox="1"/>
              <p:nvPr/>
            </p:nvSpPr>
            <p:spPr>
              <a:xfrm>
                <a:off x="3017537" y="4009305"/>
                <a:ext cx="1442471" cy="338554"/>
              </a:xfrm>
              <a:prstGeom prst="rect">
                <a:avLst/>
              </a:prstGeom>
              <a:noFill/>
            </p:spPr>
            <p:txBody>
              <a:bodyPr wrap="square" rtlCol="0">
                <a:spAutoFit/>
              </a:bodyPr>
              <a:lstStyle/>
              <a:p>
                <a:pPr algn="ctr"/>
                <a:r>
                  <a:rPr lang="en-US" sz="1600" dirty="0">
                    <a:solidFill>
                      <a:schemeClr val="bg1"/>
                    </a:solidFill>
                  </a:rPr>
                  <a:t>Engineering Team</a:t>
                </a:r>
              </a:p>
            </p:txBody>
          </p:sp>
          <p:sp>
            <p:nvSpPr>
              <p:cNvPr id="28" name="TextBox 27"/>
              <p:cNvSpPr txBox="1"/>
              <p:nvPr/>
            </p:nvSpPr>
            <p:spPr>
              <a:xfrm>
                <a:off x="4693980" y="4009305"/>
                <a:ext cx="1523922" cy="338554"/>
              </a:xfrm>
              <a:prstGeom prst="rect">
                <a:avLst/>
              </a:prstGeom>
              <a:noFill/>
            </p:spPr>
            <p:txBody>
              <a:bodyPr wrap="square" rtlCol="0">
                <a:spAutoFit/>
              </a:bodyPr>
              <a:lstStyle/>
              <a:p>
                <a:pPr algn="ctr"/>
                <a:r>
                  <a:rPr lang="en-US" sz="1600" dirty="0">
                    <a:solidFill>
                      <a:schemeClr val="bg1"/>
                    </a:solidFill>
                  </a:rPr>
                  <a:t>Manufacturing Team</a:t>
                </a:r>
              </a:p>
            </p:txBody>
          </p:sp>
          <p:sp>
            <p:nvSpPr>
              <p:cNvPr id="29" name="TextBox 28"/>
              <p:cNvSpPr txBox="1"/>
              <p:nvPr/>
            </p:nvSpPr>
            <p:spPr>
              <a:xfrm>
                <a:off x="6309341" y="3886195"/>
                <a:ext cx="1406603" cy="584775"/>
              </a:xfrm>
              <a:prstGeom prst="rect">
                <a:avLst/>
              </a:prstGeom>
              <a:noFill/>
            </p:spPr>
            <p:txBody>
              <a:bodyPr wrap="square" rtlCol="0">
                <a:spAutoFit/>
              </a:bodyPr>
              <a:lstStyle/>
              <a:p>
                <a:pPr algn="ctr"/>
                <a:r>
                  <a:rPr lang="en-US" sz="1600" dirty="0">
                    <a:solidFill>
                      <a:schemeClr val="bg1"/>
                    </a:solidFill>
                  </a:rPr>
                  <a:t>Contracts </a:t>
                </a:r>
              </a:p>
              <a:p>
                <a:pPr algn="ctr"/>
                <a:r>
                  <a:rPr lang="en-US" sz="1600" dirty="0">
                    <a:solidFill>
                      <a:schemeClr val="bg1"/>
                    </a:solidFill>
                  </a:rPr>
                  <a:t>Team</a:t>
                </a:r>
              </a:p>
            </p:txBody>
          </p:sp>
          <p:cxnSp>
            <p:nvCxnSpPr>
              <p:cNvPr id="30" name="Straight Connector 29"/>
              <p:cNvCxnSpPr/>
              <p:nvPr/>
            </p:nvCxnSpPr>
            <p:spPr>
              <a:xfrm>
                <a:off x="3738772" y="3706645"/>
                <a:ext cx="1709200" cy="0"/>
              </a:xfrm>
              <a:prstGeom prst="line">
                <a:avLst/>
              </a:prstGeom>
              <a:noFill/>
              <a:ln w="28575" cap="flat" cmpd="sng" algn="ctr">
                <a:solidFill>
                  <a:srgbClr val="002060"/>
                </a:solidFill>
                <a:prstDash val="solid"/>
              </a:ln>
              <a:effectLst/>
            </p:spPr>
          </p:cxnSp>
          <p:cxnSp>
            <p:nvCxnSpPr>
              <p:cNvPr id="31" name="Straight Connector 30"/>
              <p:cNvCxnSpPr/>
              <p:nvPr/>
            </p:nvCxnSpPr>
            <p:spPr>
              <a:xfrm>
                <a:off x="2155445" y="2287546"/>
                <a:ext cx="4857198" cy="0"/>
              </a:xfrm>
              <a:prstGeom prst="line">
                <a:avLst/>
              </a:prstGeom>
              <a:noFill/>
              <a:ln w="28575" cap="flat" cmpd="sng" algn="ctr">
                <a:solidFill>
                  <a:srgbClr val="002060"/>
                </a:solidFill>
                <a:prstDash val="solid"/>
              </a:ln>
              <a:effectLst/>
            </p:spPr>
          </p:cxnSp>
        </p:grpSp>
      </p:grpSp>
      <p:sp>
        <p:nvSpPr>
          <p:cNvPr id="34" name="TextBox 33"/>
          <p:cNvSpPr txBox="1"/>
          <p:nvPr/>
        </p:nvSpPr>
        <p:spPr>
          <a:xfrm>
            <a:off x="541876" y="4793693"/>
            <a:ext cx="5793646" cy="2492990"/>
          </a:xfrm>
          <a:prstGeom prst="rect">
            <a:avLst/>
          </a:prstGeom>
          <a:noFill/>
        </p:spPr>
        <p:txBody>
          <a:bodyPr wrap="square">
            <a:spAutoFit/>
          </a:bodyPr>
          <a:lstStyle/>
          <a:p>
            <a:pPr marL="342900" indent="-342900">
              <a:lnSpc>
                <a:spcPct val="150000"/>
              </a:lnSpc>
              <a:buFont typeface="Arial" pitchFamily="34" charset="0"/>
              <a:buChar char="•"/>
              <a:defRPr/>
            </a:pPr>
            <a:r>
              <a:rPr lang="en-US" sz="1600" kern="0" dirty="0">
                <a:solidFill>
                  <a:srgbClr val="000000"/>
                </a:solidFill>
              </a:rPr>
              <a:t>Full service on-site support</a:t>
            </a:r>
          </a:p>
          <a:p>
            <a:pPr marL="800100" lvl="1" indent="-342900">
              <a:buSzPct val="50000"/>
              <a:buFont typeface="Courier New" pitchFamily="49" charset="0"/>
              <a:buChar char="o"/>
              <a:defRPr/>
            </a:pPr>
            <a:r>
              <a:rPr lang="en-US" sz="1600" kern="0" dirty="0">
                <a:solidFill>
                  <a:srgbClr val="000000"/>
                </a:solidFill>
              </a:rPr>
              <a:t>Can be either co-located with major contractor or geographically oriented </a:t>
            </a:r>
          </a:p>
          <a:p>
            <a:pPr marL="342900" indent="-342900">
              <a:lnSpc>
                <a:spcPct val="150000"/>
              </a:lnSpc>
              <a:buFont typeface="Arial" pitchFamily="34" charset="0"/>
              <a:buChar char="•"/>
              <a:defRPr/>
            </a:pPr>
            <a:r>
              <a:rPr lang="en-US" sz="1600" kern="0" dirty="0">
                <a:solidFill>
                  <a:srgbClr val="000000"/>
                </a:solidFill>
              </a:rPr>
              <a:t>On-site eyes and ears of the customers</a:t>
            </a:r>
          </a:p>
          <a:p>
            <a:pPr marL="342900" indent="-342900">
              <a:lnSpc>
                <a:spcPct val="150000"/>
              </a:lnSpc>
              <a:buFont typeface="Arial" pitchFamily="34" charset="0"/>
              <a:buChar char="•"/>
              <a:defRPr/>
            </a:pPr>
            <a:r>
              <a:rPr lang="en-US" sz="1600" kern="0" dirty="0">
                <a:solidFill>
                  <a:srgbClr val="000000"/>
                </a:solidFill>
              </a:rPr>
              <a:t>Accept products for military services</a:t>
            </a:r>
          </a:p>
          <a:p>
            <a:pPr marL="342900" indent="-342900">
              <a:buFont typeface="Arial" pitchFamily="34" charset="0"/>
              <a:buChar char="•"/>
              <a:defRPr/>
            </a:pPr>
            <a:endParaRPr lang="en-US" sz="1600" kern="0" dirty="0">
              <a:solidFill>
                <a:srgbClr val="000000"/>
              </a:solidFill>
            </a:endParaRPr>
          </a:p>
          <a:p>
            <a:pPr marL="342900" indent="-342900">
              <a:buFont typeface="Arial" pitchFamily="34" charset="0"/>
              <a:buChar char="•"/>
              <a:defRPr/>
            </a:pPr>
            <a:endParaRPr lang="en-US" kern="0" dirty="0">
              <a:solidFill>
                <a:srgbClr val="000000"/>
              </a:solidFill>
            </a:endParaRPr>
          </a:p>
          <a:p>
            <a:pPr marL="342900" indent="-342900">
              <a:buFont typeface="Arial" pitchFamily="34" charset="0"/>
              <a:buChar char="•"/>
              <a:defRPr/>
            </a:pPr>
            <a:endParaRPr lang="en-US" kern="0" dirty="0">
              <a:solidFill>
                <a:srgbClr val="000000"/>
              </a:solidFill>
            </a:endParaRPr>
          </a:p>
        </p:txBody>
      </p:sp>
      <p:sp>
        <p:nvSpPr>
          <p:cNvPr id="35" name="TextBox 34"/>
          <p:cNvSpPr txBox="1"/>
          <p:nvPr/>
        </p:nvSpPr>
        <p:spPr>
          <a:xfrm>
            <a:off x="6125225" y="4905311"/>
            <a:ext cx="5841137" cy="1477328"/>
          </a:xfrm>
          <a:prstGeom prst="rect">
            <a:avLst/>
          </a:prstGeom>
          <a:noFill/>
        </p:spPr>
        <p:txBody>
          <a:bodyPr wrap="square" rtlCol="0">
            <a:spAutoFit/>
          </a:bodyPr>
          <a:lstStyle/>
          <a:p>
            <a:pPr marL="342900" indent="-342900">
              <a:buFont typeface="Arial" pitchFamily="34" charset="0"/>
              <a:buChar char="•"/>
              <a:defRPr/>
            </a:pPr>
            <a:r>
              <a:rPr lang="en-US" sz="1600" kern="0" dirty="0">
                <a:solidFill>
                  <a:srgbClr val="000000"/>
                </a:solidFill>
              </a:rPr>
              <a:t>Provide business systems insight and ensure compliance</a:t>
            </a:r>
          </a:p>
          <a:p>
            <a:pPr marL="342900" indent="-342900">
              <a:lnSpc>
                <a:spcPct val="150000"/>
              </a:lnSpc>
              <a:buFont typeface="Arial" pitchFamily="34" charset="0"/>
              <a:buChar char="•"/>
              <a:defRPr/>
            </a:pPr>
            <a:r>
              <a:rPr lang="en-US" sz="1600" kern="0" dirty="0">
                <a:solidFill>
                  <a:srgbClr val="000000"/>
                </a:solidFill>
              </a:rPr>
              <a:t>Analyze contractor performance capability</a:t>
            </a:r>
          </a:p>
          <a:p>
            <a:pPr marL="342900" indent="-342900">
              <a:buFont typeface="Arial" pitchFamily="34" charset="0"/>
              <a:buChar char="•"/>
              <a:defRPr/>
            </a:pPr>
            <a:r>
              <a:rPr lang="en-US" sz="1600" kern="0" dirty="0">
                <a:solidFill>
                  <a:srgbClr val="000000"/>
                </a:solidFill>
              </a:rPr>
              <a:t>Assess contractor progress and authorize payments</a:t>
            </a:r>
          </a:p>
          <a:p>
            <a:pPr marL="342900" indent="-342900">
              <a:buFont typeface="Arial" pitchFamily="34" charset="0"/>
              <a:buChar char="•"/>
              <a:defRPr/>
            </a:pPr>
            <a:endParaRPr lang="en-US" sz="1600" kern="0" dirty="0">
              <a:solidFill>
                <a:srgbClr val="000000"/>
              </a:solidFill>
            </a:endParaRPr>
          </a:p>
          <a:p>
            <a:pPr>
              <a:defRPr/>
            </a:pPr>
            <a:endParaRPr lang="en-US" kern="0" dirty="0">
              <a:solidFill>
                <a:srgbClr val="000000"/>
              </a:solidFill>
            </a:endParaRPr>
          </a:p>
        </p:txBody>
      </p:sp>
    </p:spTree>
    <p:extLst>
      <p:ext uri="{BB962C8B-B14F-4D97-AF65-F5344CB8AC3E}">
        <p14:creationId xmlns:p14="http://schemas.microsoft.com/office/powerpoint/2010/main" val="40739339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E969729B1E8140B4F60CCA176007B4" ma:contentTypeVersion="2" ma:contentTypeDescription="Create a new document." ma:contentTypeScope="" ma:versionID="c6dac1681671fae1813797646ea076dc">
  <xsd:schema xmlns:xsd="http://www.w3.org/2001/XMLSchema" xmlns:xs="http://www.w3.org/2001/XMLSchema" xmlns:p="http://schemas.microsoft.com/office/2006/metadata/properties" xmlns:ns2="7b1cb800-dbaa-4317-9758-6dd07141f9a8" targetNamespace="http://schemas.microsoft.com/office/2006/metadata/properties" ma:root="true" ma:fieldsID="2a986411bf47faacc7fb74b38b83e930" ns2:_="">
    <xsd:import namespace="7b1cb800-dbaa-4317-9758-6dd07141f9a8"/>
    <xsd:element name="properties">
      <xsd:complexType>
        <xsd:sequence>
          <xsd:element name="documentManagement">
            <xsd:complexType>
              <xsd:all>
                <xsd:element ref="ns2:Requester"/>
                <xsd:element ref="ns2:Date_x0020_Uploaded_x0020__x0028_SAA_x0029_"/>
                <xsd:element ref="ns2:Date_x0020_Requested_x0020__x0028_SAA_x0029_"/>
                <xsd:element ref="ns2:Approved_x0020__x0028_Director_x0029_" minOccurs="0"/>
                <xsd:element ref="ns2:Expirary_x0020_Date_x0020__x0028_Director_x0029_" minOccurs="0"/>
                <xsd:element ref="ns2:Notes0" minOccurs="0"/>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1cb800-dbaa-4317-9758-6dd07141f9a8" elementFormDefault="qualified">
    <xsd:import namespace="http://schemas.microsoft.com/office/2006/documentManagement/types"/>
    <xsd:import namespace="http://schemas.microsoft.com/office/infopath/2007/PartnerControls"/>
    <xsd:element name="Requester" ma:index="8" ma:displayName="Requester (SAA)" ma:format="Dropdown" ma:internalName="Requester">
      <xsd:simpleType>
        <xsd:restriction base="dms:Choice">
          <xsd:enumeration value="RB"/>
          <xsd:enumeration value="BR"/>
          <xsd:enumeration value="FG"/>
          <xsd:enumeration value="VR"/>
          <xsd:enumeration value="BDS"/>
          <xsd:enumeration value="RM"/>
          <xsd:enumeration value="RP"/>
          <xsd:enumeration value="CS (Chris)"/>
          <xsd:enumeration value="KG"/>
          <xsd:enumeration value="JK"/>
          <xsd:enumeration value="SL"/>
          <xsd:enumeration value="BC"/>
          <xsd:enumeration value="TG"/>
          <xsd:enumeration value="ST"/>
          <xsd:enumeration value="CS (Chad)"/>
        </xsd:restriction>
      </xsd:simpleType>
    </xsd:element>
    <xsd:element name="Date_x0020_Uploaded_x0020__x0028_SAA_x0029_" ma:index="9" ma:displayName="Date Uploaded (SAA)" ma:default="[today]" ma:format="DateOnly" ma:internalName="Date_x0020_Uploaded_x0020__x0028_SAA_x0029_">
      <xsd:simpleType>
        <xsd:restriction base="dms:DateTime"/>
      </xsd:simpleType>
    </xsd:element>
    <xsd:element name="Date_x0020_Requested_x0020__x0028_SAA_x0029_" ma:index="10" ma:displayName="Date Requested (SAA)" ma:format="DateOnly" ma:internalName="Date_x0020_Requested_x0020__x0028_SAA_x0029_">
      <xsd:simpleType>
        <xsd:restriction base="dms:DateTime"/>
      </xsd:simpleType>
    </xsd:element>
    <xsd:element name="Approved_x0020__x0028_Director_x0029_" ma:index="11" nillable="true" ma:displayName="Approved (Director)" ma:format="Dropdown" ma:internalName="Approved_x0020__x0028_Director_x0029_">
      <xsd:simpleType>
        <xsd:restriction base="dms:Choice">
          <xsd:enumeration value="Yes"/>
          <xsd:enumeration value="No"/>
        </xsd:restriction>
      </xsd:simpleType>
    </xsd:element>
    <xsd:element name="Expirary_x0020_Date_x0020__x0028_Director_x0029_" ma:index="12" nillable="true" ma:displayName="Expire Date (Director)" ma:format="DateOnly" ma:internalName="Expirary_x0020_Date_x0020__x0028_Director_x0029_">
      <xsd:simpleType>
        <xsd:restriction base="dms:DateTime"/>
      </xsd:simpleType>
    </xsd:element>
    <xsd:element name="Notes0" ma:index="13" nillable="true" ma:displayName="Notes" ma:internalName="Notes0">
      <xsd:simpleType>
        <xsd:restriction base="dms:Note">
          <xsd:maxLength value="255"/>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xpirary_x0020_Date_x0020__x0028_Director_x0029_ xmlns="7b1cb800-dbaa-4317-9758-6dd07141f9a8">2024-11-06T00:00:00+00:00</Expirary_x0020_Date_x0020__x0028_Director_x0029_>
    <Date_x0020_Uploaded_x0020__x0028_SAA_x0029_ xmlns="7b1cb800-dbaa-4317-9758-6dd07141f9a8">2024-10-18T00:00:00+00:00</Date_x0020_Uploaded_x0020__x0028_SAA_x0029_>
    <Date_x0020_Requested_x0020__x0028_SAA_x0029_ xmlns="7b1cb800-dbaa-4317-9758-6dd07141f9a8">2024-10-28T00:00:00+00:00</Date_x0020_Requested_x0020__x0028_SAA_x0029_>
    <Requester xmlns="7b1cb800-dbaa-4317-9758-6dd07141f9a8">RM</Requester>
    <Approved_x0020__x0028_Director_x0029_ xmlns="7b1cb800-dbaa-4317-9758-6dd07141f9a8">Yes</Approved_x0020__x0028_Director_x0029_>
    <Notes0 xmlns="7b1cb800-dbaa-4317-9758-6dd07141f9a8">G2G. Thank you Rick.
Updated IAW Connie's suggestions.  Tailored more to the new SB. with the addition of Chads Post award slide input. </Notes0>
  </documentManagement>
</p:properties>
</file>

<file path=customXml/itemProps1.xml><?xml version="1.0" encoding="utf-8"?>
<ds:datastoreItem xmlns:ds="http://schemas.openxmlformats.org/officeDocument/2006/customXml" ds:itemID="{5A508AC6-3402-4966-81F3-E261662A69A3}">
  <ds:schemaRefs>
    <ds:schemaRef ds:uri="http://schemas.microsoft.com/sharepoint/v3/contenttype/forms"/>
  </ds:schemaRefs>
</ds:datastoreItem>
</file>

<file path=customXml/itemProps2.xml><?xml version="1.0" encoding="utf-8"?>
<ds:datastoreItem xmlns:ds="http://schemas.openxmlformats.org/officeDocument/2006/customXml" ds:itemID="{3ADA4FA0-C8C9-40A3-AEB2-3FCB1A5CE0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1cb800-dbaa-4317-9758-6dd07141f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A07583-AFBE-41D0-9245-D2FC6CC91256}">
  <ds:schemaRefs>
    <ds:schemaRef ds:uri="http://schemas.microsoft.com/office/2006/metadata/properties"/>
    <ds:schemaRef ds:uri="7b1cb800-dbaa-4317-9758-6dd07141f9a8"/>
    <ds:schemaRef ds:uri="http://schemas.microsoft.com/office/2006/documentManagement/types"/>
    <ds:schemaRef ds:uri="http://schemas.openxmlformats.org/package/2006/metadata/core-properties"/>
    <ds:schemaRef ds:uri="http://purl.org/dc/dcmitype/"/>
    <ds:schemaRef ds:uri="http://www.w3.org/XML/1998/namespace"/>
    <ds:schemaRef ds:uri="http://purl.org/dc/elements/1.1/"/>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10518</TotalTime>
  <Words>2821</Words>
  <Application>Microsoft Office PowerPoint</Application>
  <PresentationFormat>Widescreen</PresentationFormat>
  <Paragraphs>514</Paragraphs>
  <Slides>21</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Arial Narrow</vt:lpstr>
      <vt:lpstr>Calibri</vt:lpstr>
      <vt:lpstr>Calibri Light</vt:lpstr>
      <vt:lpstr>Courier New</vt:lpstr>
      <vt:lpstr>Sydnie</vt:lpstr>
      <vt:lpstr>Symbol</vt:lpstr>
      <vt:lpstr>Times New Roman</vt:lpstr>
      <vt:lpstr>Wingdings</vt:lpstr>
      <vt:lpstr>Office Theme</vt:lpstr>
      <vt:lpstr>DCMA Small Business Overview Brief and Tools</vt:lpstr>
      <vt:lpstr>Agenda</vt:lpstr>
      <vt:lpstr>PowerPoint Presentation</vt:lpstr>
      <vt:lpstr>PowerPoint Presentation</vt:lpstr>
      <vt:lpstr>Defense Acquisition Community</vt:lpstr>
      <vt:lpstr>Organizational Leadership Chart</vt:lpstr>
      <vt:lpstr>Presence in the U.S.</vt:lpstr>
      <vt:lpstr>Unclassified                       International Presence</vt:lpstr>
      <vt:lpstr> Contract Management Office (CMO)</vt:lpstr>
      <vt:lpstr>DCMA Acquisition Workforce</vt:lpstr>
      <vt:lpstr>PowerPoint Presentation</vt:lpstr>
      <vt:lpstr>PowerPoint Presentation</vt:lpstr>
      <vt:lpstr>PowerPoint Presentation</vt:lpstr>
      <vt:lpstr>PowerPoint Presentation</vt:lpstr>
      <vt:lpstr>PowerPoint Presentation</vt:lpstr>
      <vt:lpstr> Tool/Video Orientation: DCMA Award Management Team (AMT) From Paper to Product: We Are DCMA/What DCMA Does How to Find Us </vt:lpstr>
      <vt:lpstr>DCMA Award Management Team (AMT) </vt:lpstr>
      <vt:lpstr>From Paper to Product: We Are DCMA</vt:lpstr>
      <vt:lpstr>What DCMA Does</vt:lpstr>
      <vt:lpstr>PowerPoint Presentation</vt:lpstr>
      <vt:lpstr>PowerPoint Presentation</vt:lpstr>
    </vt:vector>
  </TitlesOfParts>
  <Company>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Hilton, Chad (Contractor)</dc:creator>
  <cp:lastModifiedBy>Hahn, Vicki M CIV DLA SMALL BUSINESS PROG (USA)</cp:lastModifiedBy>
  <cp:revision>320</cp:revision>
  <dcterms:created xsi:type="dcterms:W3CDTF">2021-01-07T19:04:28Z</dcterms:created>
  <dcterms:modified xsi:type="dcterms:W3CDTF">2024-11-22T17:08:25Z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0x010100ACE969729B1E8140B4F60CCA176007B4</vt:lpwstr>
  </property>
</Properties>
</file>