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4"/>
    <p:sldMasterId id="2147483672" r:id="rId5"/>
    <p:sldMasterId id="2147483697" r:id="rId6"/>
    <p:sldMasterId id="2147483699" r:id="rId7"/>
    <p:sldMasterId id="2147483701" r:id="rId8"/>
    <p:sldMasterId id="2147483703" r:id="rId9"/>
    <p:sldMasterId id="2147483706" r:id="rId10"/>
  </p:sldMasterIdLst>
  <p:notesMasterIdLst>
    <p:notesMasterId r:id="rId37"/>
  </p:notesMasterIdLst>
  <p:handoutMasterIdLst>
    <p:handoutMasterId r:id="rId38"/>
  </p:handoutMasterIdLst>
  <p:sldIdLst>
    <p:sldId id="293" r:id="rId11"/>
    <p:sldId id="294" r:id="rId12"/>
    <p:sldId id="295" r:id="rId13"/>
    <p:sldId id="321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298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nder, Martin G CIV DLA OFFICE OF DIRECTOR (US)" initials="BMGCDOOD(" lastIdx="8" clrIdx="0">
    <p:extLst>
      <p:ext uri="{19B8F6BF-5375-455C-9EA6-DF929625EA0E}">
        <p15:presenceInfo xmlns:p15="http://schemas.microsoft.com/office/powerpoint/2012/main" userId="S::martin.binder@dla.mil::2b3a7270-961d-440a-a828-380e9af95ad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76A3"/>
    <a:srgbClr val="002F8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8300" autoAdjust="0"/>
  </p:normalViewPr>
  <p:slideViewPr>
    <p:cSldViewPr snapToGrid="0">
      <p:cViewPr varScale="1">
        <p:scale>
          <a:sx n="68" d="100"/>
          <a:sy n="68" d="100"/>
        </p:scale>
        <p:origin x="1229" y="67"/>
      </p:cViewPr>
      <p:guideLst/>
    </p:cSldViewPr>
  </p:slideViewPr>
  <p:outlineViewPr>
    <p:cViewPr>
      <p:scale>
        <a:sx n="33" d="100"/>
        <a:sy n="33" d="100"/>
      </p:scale>
      <p:origin x="0" y="-3138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8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commentAuthors" Target="commentAuthors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7B1CE-3B17-4955-8832-F2CBB02D3529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2E227-8179-4484-9A99-BCCB14DE4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74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743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743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C30E3-DE1F-4117-9557-DA92E6C8B57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" y="274320"/>
            <a:ext cx="6400800" cy="4800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28600" y="5120640"/>
            <a:ext cx="6400800" cy="37490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69680"/>
            <a:ext cx="29718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69679"/>
            <a:ext cx="29718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A5C0E-4909-4CFA-9D5C-28EC43D03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4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spcBef>
        <a:spcPts val="1200"/>
      </a:spcBef>
      <a:buFont typeface="Arial" panose="020B0604020202020204" pitchFamily="34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4350" indent="-171450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852488" indent="-171450" algn="l" defTabSz="914400" rtl="0" eaLnBrk="1" latinLnBrk="0" hangingPunct="1">
      <a:spcBef>
        <a:spcPts val="6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201738" indent="-171450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541463" indent="-171450" algn="l" defTabSz="914400" rtl="0" eaLnBrk="1" latinLnBrk="0" hangingPunct="1">
      <a:spcBef>
        <a:spcPts val="6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" y="274638"/>
            <a:ext cx="6400800" cy="4800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/>
              <a:t>There is a </a:t>
            </a:r>
            <a:r>
              <a:rPr lang="en-US" sz="1400" dirty="0" err="1"/>
              <a:t>cFolders</a:t>
            </a:r>
            <a:r>
              <a:rPr lang="en-US" sz="1400" dirty="0"/>
              <a:t> link on the DIBBS homepage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A5C0E-4909-4CFA-9D5C-28EC43D03F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78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" y="274638"/>
            <a:ext cx="6400800" cy="4800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/>
              <a:t>Click on material number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A5C0E-4909-4CFA-9D5C-28EC43D03F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01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" y="274638"/>
            <a:ext cx="6400800" cy="4800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Click on drawings.</a:t>
            </a:r>
          </a:p>
          <a:p>
            <a:r>
              <a:rPr lang="en-US" sz="1400" dirty="0"/>
              <a:t>From this screen you can also see non-government solicitations</a:t>
            </a:r>
          </a:p>
          <a:p>
            <a:r>
              <a:rPr lang="en-US" sz="1400" dirty="0"/>
              <a:t>A government spec will give you a link to Assist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A5C0E-4909-4CFA-9D5C-28EC43D03F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57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" y="274638"/>
            <a:ext cx="6400800" cy="4800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Lists all the drawings with metadata</a:t>
            </a:r>
          </a:p>
          <a:p>
            <a:r>
              <a:rPr lang="en-US" sz="1400" dirty="0"/>
              <a:t>Click on Document Number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A5C0E-4909-4CFA-9D5C-28EC43D03F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15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" y="274638"/>
            <a:ext cx="6400800" cy="4800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/>
              <a:t>Pulls up the individual file, click to download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A5C0E-4909-4CFA-9D5C-28EC43D03F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34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" y="274638"/>
            <a:ext cx="6400800" cy="4800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Here’s what happens if you don’t have access</a:t>
            </a:r>
          </a:p>
          <a:p>
            <a:r>
              <a:rPr lang="en-US" sz="1400" b="1" dirty="0"/>
              <a:t>Lock </a:t>
            </a:r>
            <a:r>
              <a:rPr lang="en-US" sz="1400" dirty="0"/>
              <a:t>next to what permission you are missing, hyperlinked so you can click for more information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A5C0E-4909-4CFA-9D5C-28EC43D03F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62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" y="274638"/>
            <a:ext cx="6400800" cy="4800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/>
              <a:t>This License Agreement requires a certificate of destruction and an NDA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A5C0E-4909-4CFA-9D5C-28EC43D03F2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63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" y="274638"/>
            <a:ext cx="6400800" cy="4800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/>
              <a:t>Turn around should be around 3 days to get you into Solicitation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A5C0E-4909-4CFA-9D5C-28EC43D03F2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68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" y="274638"/>
            <a:ext cx="6400800" cy="4800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DOD requirement is Joint Certification Program (JCP) to access export control TDPs</a:t>
            </a:r>
          </a:p>
          <a:p>
            <a:r>
              <a:rPr lang="en-US" sz="1400" dirty="0"/>
              <a:t>DLA has added an additional requirement to view export control TDPs called Enhanced JCP (EJCP)</a:t>
            </a:r>
          </a:p>
          <a:p>
            <a:r>
              <a:rPr lang="en-US" sz="1400" dirty="0"/>
              <a:t>Hyperlink on </a:t>
            </a:r>
            <a:r>
              <a:rPr lang="en-US" sz="1400" dirty="0" err="1"/>
              <a:t>cFolders</a:t>
            </a:r>
            <a:r>
              <a:rPr lang="en-US" sz="1400" dirty="0"/>
              <a:t> takes you here but here is the direct link.</a:t>
            </a:r>
          </a:p>
          <a:p>
            <a:r>
              <a:rPr lang="en-US" sz="1400" dirty="0"/>
              <a:t>If you have JCP certification but still see this screen or an empty drawing your need enhanced JCP (EJCP).</a:t>
            </a:r>
          </a:p>
          <a:p>
            <a:r>
              <a:rPr lang="en-US" sz="1400" dirty="0"/>
              <a:t>J344 data custodian email with question.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A5C0E-4909-4CFA-9D5C-28EC43D03F2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046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" y="274638"/>
            <a:ext cx="6400800" cy="4800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Back to DIBBS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1400" dirty="0"/>
              <a:t>There's a FAQ/Online Help area with useful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A5C0E-4909-4CFA-9D5C-28EC43D03F2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523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" y="274638"/>
            <a:ext cx="6400800" cy="4800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Most useful part, links to document viewers you might need</a:t>
            </a:r>
          </a:p>
          <a:p>
            <a:r>
              <a:rPr lang="en-US" sz="1400" dirty="0"/>
              <a:t>C4 is the most common type you may not be able to open, common file type for old Army drawings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A5C0E-4909-4CFA-9D5C-28EC43D03F2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0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" y="274638"/>
            <a:ext cx="6400800" cy="4800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There are various ways to search for solicitations</a:t>
            </a:r>
          </a:p>
          <a:p>
            <a:r>
              <a:rPr lang="en-US" sz="1400" dirty="0"/>
              <a:t>One of the ways to search is by clicking on the “RFQ search”. Let’s walk through this process…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A5C0E-4909-4CFA-9D5C-28EC43D03F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26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" y="274638"/>
            <a:ext cx="6400800" cy="4800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Within the RFQ area you can search by different categories. </a:t>
            </a:r>
          </a:p>
          <a:p>
            <a:r>
              <a:rPr lang="en-US" sz="1400" dirty="0"/>
              <a:t>The most direct search results will come from searching by the solicitation number.</a:t>
            </a:r>
          </a:p>
          <a:p>
            <a:r>
              <a:rPr lang="en-US" sz="1400" dirty="0"/>
              <a:t>If your organization supplies a specific stock class or NSN that would be another great way to find open solicitations. Let’s look at an NSN search…NSN 1005012522820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A5C0E-4909-4CFA-9D5C-28EC43D03F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61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" y="274638"/>
            <a:ext cx="6400800" cy="4800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/>
              <a:t>Here are the results for an NSN search, if a solicitation has technical data there will be a link to </a:t>
            </a:r>
            <a:r>
              <a:rPr lang="en-US" sz="1400" dirty="0" err="1"/>
              <a:t>cFolders</a:t>
            </a:r>
            <a:r>
              <a:rPr lang="en-US" sz="1400" dirty="0"/>
              <a:t> within the search results. (as you see above). Let’s click on the </a:t>
            </a:r>
            <a:r>
              <a:rPr lang="en-US" sz="1400" dirty="0" err="1"/>
              <a:t>cFolders</a:t>
            </a:r>
            <a:r>
              <a:rPr lang="en-US" sz="1400" dirty="0"/>
              <a:t> link and take a look at the tech docs…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A5C0E-4909-4CFA-9D5C-28EC43D03F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92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" y="274638"/>
            <a:ext cx="6400800" cy="4800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err="1"/>
              <a:t>cFolders</a:t>
            </a:r>
            <a:r>
              <a:rPr lang="en-US" sz="2800" dirty="0"/>
              <a:t> is a separate system from DIBBS</a:t>
            </a:r>
          </a:p>
          <a:p>
            <a:pPr lvl="1"/>
            <a:r>
              <a:rPr lang="en-US" sz="2800" dirty="0" err="1"/>
              <a:t>cFolders</a:t>
            </a:r>
            <a:r>
              <a:rPr lang="en-US" sz="2800" dirty="0"/>
              <a:t> accounts is created automatically when a DIBBS account is created</a:t>
            </a:r>
          </a:p>
          <a:p>
            <a:pPr lvl="1"/>
            <a:r>
              <a:rPr lang="en-US" sz="2800" dirty="0"/>
              <a:t>First time you log in you will have to setup your password.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A5C0E-4909-4CFA-9D5C-28EC43D03F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77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" y="274638"/>
            <a:ext cx="6400800" cy="4800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Pop-up to enter your user ID and password</a:t>
            </a:r>
          </a:p>
          <a:p>
            <a:r>
              <a:rPr lang="en-US" dirty="0"/>
              <a:t>Need to log in at least once every 30 days to keep your account active. Slide 24 has POC information with who to contact if your account becomes locked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A5C0E-4909-4CFA-9D5C-28EC43D03F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50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" y="274638"/>
            <a:ext cx="6400800" cy="4800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Main </a:t>
            </a:r>
            <a:r>
              <a:rPr lang="en-US" sz="1400" dirty="0" err="1"/>
              <a:t>cFolders</a:t>
            </a:r>
            <a:r>
              <a:rPr lang="en-US" sz="1400" dirty="0"/>
              <a:t> page</a:t>
            </a:r>
          </a:p>
          <a:p>
            <a:r>
              <a:rPr lang="en-US" sz="1400" dirty="0"/>
              <a:t>Click to search by solicitation number #</a:t>
            </a:r>
          </a:p>
          <a:p>
            <a:r>
              <a:rPr lang="en-US" sz="1400" dirty="0"/>
              <a:t>Download link will take you to Download page.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A5C0E-4909-4CFA-9D5C-28EC43D03F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73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" y="274638"/>
            <a:ext cx="6400800" cy="4800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Recent security enhancement.</a:t>
            </a:r>
          </a:p>
          <a:p>
            <a:r>
              <a:rPr lang="en-US" sz="1400" dirty="0"/>
              <a:t>You will need to know the full solicitation number.  </a:t>
            </a:r>
          </a:p>
          <a:p>
            <a:r>
              <a:rPr lang="en-US" sz="1400" dirty="0"/>
              <a:t>You </a:t>
            </a:r>
            <a:r>
              <a:rPr lang="en-US" sz="1400" b="1" dirty="0"/>
              <a:t>can’t</a:t>
            </a:r>
            <a:r>
              <a:rPr lang="en-US" sz="1400" dirty="0"/>
              <a:t> search with wild cards or solely by NIIN.</a:t>
            </a:r>
          </a:p>
          <a:p>
            <a:r>
              <a:rPr lang="en-US" sz="1400" dirty="0"/>
              <a:t>For LTCs you may need to enter the “Project Number”.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A5C0E-4909-4CFA-9D5C-28EC43D03F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30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" y="274638"/>
            <a:ext cx="6400800" cy="4800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Always check the message at the top for important information or changes.</a:t>
            </a:r>
          </a:p>
          <a:p>
            <a:r>
              <a:rPr lang="en-US" sz="1400" dirty="0"/>
              <a:t>Current message, can’t view any of the drawings in a TDP unless you have permission to view all of them.</a:t>
            </a:r>
          </a:p>
          <a:p>
            <a:r>
              <a:rPr lang="en-US" sz="1400" dirty="0"/>
              <a:t>Can just click under the download button but I’ll walk through all the screens.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A5C0E-4909-4CFA-9D5C-28EC43D03F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07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" y="3657600"/>
            <a:ext cx="4114800" cy="1097280"/>
          </a:xfrm>
        </p:spPr>
        <p:txBody>
          <a:bodyPr anchor="ctr" anchorCtr="1">
            <a:normAutofit/>
          </a:bodyPr>
          <a:lstStyle>
            <a:lvl1pPr algn="ctr">
              <a:defRPr sz="32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" y="4754880"/>
            <a:ext cx="4114800" cy="1097280"/>
          </a:xfrm>
        </p:spPr>
        <p:txBody>
          <a:bodyPr anchor="t" anchorCtr="1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92240" y="6492240"/>
            <a:ext cx="18288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031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6DA034-8790-47DB-B313-2AB7FC923C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9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Pupose &amp; Agenda CU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853BCF8-512E-442D-B61C-D4E03E6E78DF}"/>
              </a:ext>
            </a:extLst>
          </p:cNvPr>
          <p:cNvSpPr/>
          <p:nvPr userDrawn="1"/>
        </p:nvSpPr>
        <p:spPr>
          <a:xfrm>
            <a:off x="4284022" y="3624380"/>
            <a:ext cx="4582344" cy="13091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889E486-61F3-74BE-7173-9113F843B71E}"/>
              </a:ext>
            </a:extLst>
          </p:cNvPr>
          <p:cNvSpPr/>
          <p:nvPr userDrawn="1"/>
        </p:nvSpPr>
        <p:spPr>
          <a:xfrm>
            <a:off x="4284022" y="3267900"/>
            <a:ext cx="4582344" cy="3485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313B9D-B6A8-3E8C-EC62-6247625051DA}"/>
              </a:ext>
            </a:extLst>
          </p:cNvPr>
          <p:cNvSpPr/>
          <p:nvPr userDrawn="1"/>
        </p:nvSpPr>
        <p:spPr>
          <a:xfrm>
            <a:off x="4284022" y="1403503"/>
            <a:ext cx="4582344" cy="3485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2676FE-A481-F504-037E-8182A27E5E58}"/>
              </a:ext>
            </a:extLst>
          </p:cNvPr>
          <p:cNvSpPr txBox="1"/>
          <p:nvPr userDrawn="1"/>
        </p:nvSpPr>
        <p:spPr>
          <a:xfrm>
            <a:off x="5975358" y="1382632"/>
            <a:ext cx="1199670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88" b="1">
                <a:solidFill>
                  <a:schemeClr val="bg1"/>
                </a:solidFill>
              </a:rPr>
              <a:t>Purpose:</a:t>
            </a:r>
          </a:p>
        </p:txBody>
      </p:sp>
      <p:sp>
        <p:nvSpPr>
          <p:cNvPr id="2" name="Text Placeholder 28">
            <a:extLst>
              <a:ext uri="{FF2B5EF4-FFF2-40B4-BE49-F238E27FC236}">
                <a16:creationId xmlns:a16="http://schemas.microsoft.com/office/drawing/2014/main" id="{F127D036-1FE9-59C6-0F37-B804C64196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26428" y="716954"/>
            <a:ext cx="3739939" cy="37679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71">
                <a:solidFill>
                  <a:srgbClr val="C9AD62"/>
                </a:solidFill>
                <a:latin typeface="Raleway Black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1">
            <a:extLst>
              <a:ext uri="{FF2B5EF4-FFF2-40B4-BE49-F238E27FC236}">
                <a16:creationId xmlns:a16="http://schemas.microsoft.com/office/drawing/2014/main" id="{934A65DC-326B-E6F0-5816-F32C91AD1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9560" y="276597"/>
            <a:ext cx="6716806" cy="376799"/>
          </a:xfrm>
          <a:prstGeom prst="rect">
            <a:avLst/>
          </a:prstGeom>
        </p:spPr>
        <p:txBody>
          <a:bodyPr/>
          <a:lstStyle>
            <a:lvl1pPr algn="r">
              <a:defRPr sz="194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9DB60A-42AE-DDD4-9B8A-34E3BD84F212}"/>
              </a:ext>
            </a:extLst>
          </p:cNvPr>
          <p:cNvSpPr/>
          <p:nvPr userDrawn="1"/>
        </p:nvSpPr>
        <p:spPr>
          <a:xfrm>
            <a:off x="4284021" y="5162011"/>
            <a:ext cx="319011" cy="26644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FBD181-EB4E-AF05-2B25-1DBC856A938C}"/>
              </a:ext>
            </a:extLst>
          </p:cNvPr>
          <p:cNvSpPr txBox="1"/>
          <p:nvPr userDrawn="1"/>
        </p:nvSpPr>
        <p:spPr>
          <a:xfrm>
            <a:off x="4573554" y="5167464"/>
            <a:ext cx="965344" cy="472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35"/>
              <a:t>Information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E35B26-5028-2142-6035-76A0EDCE6FCF}"/>
              </a:ext>
            </a:extLst>
          </p:cNvPr>
          <p:cNvSpPr txBox="1"/>
          <p:nvPr userDrawn="1"/>
        </p:nvSpPr>
        <p:spPr>
          <a:xfrm>
            <a:off x="4284022" y="5713460"/>
            <a:ext cx="4582344" cy="472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35" dirty="0"/>
              <a:t>The overall classification of this presentation is:</a:t>
            </a:r>
          </a:p>
          <a:p>
            <a:pPr algn="ctr"/>
            <a:r>
              <a:rPr lang="en-US" sz="1235" b="1" dirty="0">
                <a:solidFill>
                  <a:srgbClr val="00B050"/>
                </a:solidFill>
              </a:rPr>
              <a:t>Unclassified Controlled Information (CUI)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626EF5-744D-7C77-7ECB-0EA6FD3FF807}"/>
              </a:ext>
            </a:extLst>
          </p:cNvPr>
          <p:cNvSpPr txBox="1"/>
          <p:nvPr userDrawn="1"/>
        </p:nvSpPr>
        <p:spPr>
          <a:xfrm>
            <a:off x="8320359" y="5177807"/>
            <a:ext cx="587284" cy="2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35"/>
              <a:t>Other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C578B2-3380-A9AD-D7DB-A0D310A19A09}"/>
              </a:ext>
            </a:extLst>
          </p:cNvPr>
          <p:cNvSpPr/>
          <p:nvPr userDrawn="1"/>
        </p:nvSpPr>
        <p:spPr>
          <a:xfrm>
            <a:off x="4284022" y="1752074"/>
            <a:ext cx="4582344" cy="13091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0EAFB2F-149E-0559-08FC-192CE92C3784}"/>
              </a:ext>
            </a:extLst>
          </p:cNvPr>
          <p:cNvSpPr/>
          <p:nvPr userDrawn="1"/>
        </p:nvSpPr>
        <p:spPr>
          <a:xfrm>
            <a:off x="5599409" y="5172587"/>
            <a:ext cx="319011" cy="26644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336493-53DD-6D12-72EA-27C763DDFF6A}"/>
              </a:ext>
            </a:extLst>
          </p:cNvPr>
          <p:cNvSpPr txBox="1"/>
          <p:nvPr userDrawn="1"/>
        </p:nvSpPr>
        <p:spPr>
          <a:xfrm>
            <a:off x="5877508" y="5182930"/>
            <a:ext cx="956089" cy="2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35"/>
              <a:t>Guidance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CC2F697-A0A9-8A98-B11F-90BC1A4A9041}"/>
              </a:ext>
            </a:extLst>
          </p:cNvPr>
          <p:cNvSpPr/>
          <p:nvPr userDrawn="1"/>
        </p:nvSpPr>
        <p:spPr>
          <a:xfrm>
            <a:off x="6857884" y="5172587"/>
            <a:ext cx="319011" cy="26644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A2908D-D113-2F89-8EE3-D8690592C1A0}"/>
              </a:ext>
            </a:extLst>
          </p:cNvPr>
          <p:cNvSpPr txBox="1"/>
          <p:nvPr userDrawn="1"/>
        </p:nvSpPr>
        <p:spPr>
          <a:xfrm>
            <a:off x="7146326" y="5182930"/>
            <a:ext cx="803078" cy="2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35"/>
              <a:t>Decision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6056261-293F-80E0-548F-08F121B0E9A1}"/>
              </a:ext>
            </a:extLst>
          </p:cNvPr>
          <p:cNvSpPr/>
          <p:nvPr userDrawn="1"/>
        </p:nvSpPr>
        <p:spPr>
          <a:xfrm>
            <a:off x="8029665" y="5182930"/>
            <a:ext cx="319011" cy="26644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7A2C510C-92A8-232A-FEAC-1A88DFBF8ADC}"/>
              </a:ext>
            </a:extLst>
          </p:cNvPr>
          <p:cNvSpPr txBox="1"/>
          <p:nvPr userDrawn="1"/>
        </p:nvSpPr>
        <p:spPr>
          <a:xfrm>
            <a:off x="6014682" y="3250609"/>
            <a:ext cx="1121022" cy="363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88" b="1">
                <a:solidFill>
                  <a:schemeClr val="bg1"/>
                </a:solidFill>
              </a:rPr>
              <a:t>Agenda</a:t>
            </a:r>
            <a:r>
              <a:rPr lang="en-US" sz="1765" b="1">
                <a:solidFill>
                  <a:schemeClr val="bg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03712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8">
            <a:extLst>
              <a:ext uri="{FF2B5EF4-FFF2-40B4-BE49-F238E27FC236}">
                <a16:creationId xmlns:a16="http://schemas.microsoft.com/office/drawing/2014/main" id="{23A9B41E-E955-7D9F-D4CE-C23C2A7A9E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26428" y="716954"/>
            <a:ext cx="3739939" cy="37679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71">
                <a:solidFill>
                  <a:srgbClr val="C9AD62"/>
                </a:solidFill>
                <a:latin typeface="Raleway Black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1">
            <a:extLst>
              <a:ext uri="{FF2B5EF4-FFF2-40B4-BE49-F238E27FC236}">
                <a16:creationId xmlns:a16="http://schemas.microsoft.com/office/drawing/2014/main" id="{794DD37D-14FA-654C-687D-87AE016DFB7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2149560" y="276597"/>
            <a:ext cx="6716806" cy="376799"/>
          </a:xfrm>
          <a:prstGeom prst="rect">
            <a:avLst/>
          </a:prstGeom>
        </p:spPr>
        <p:txBody>
          <a:bodyPr/>
          <a:lstStyle>
            <a:lvl1pPr algn="r">
              <a:defRPr sz="194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D07850F-EE1F-B139-1D79-7132F1A42CD6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6236103" y="6437746"/>
            <a:ext cx="2707063" cy="36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9">
                <a:solidFill>
                  <a:srgbClr val="C9AD62"/>
                </a:solidFill>
                <a:latin typeface="Raleway Black" pitchFamily="2" charset="0"/>
              </a:defRPr>
            </a:lvl1pPr>
          </a:lstStyle>
          <a:p>
            <a:fld id="{165700FE-BCEC-4E84-BA78-D55E132666CC}" type="slidenum">
              <a:rPr lang="en-US" sz="882" smtClean="0"/>
              <a:pPr/>
              <a:t>‹#›</a:t>
            </a:fld>
            <a:r>
              <a:rPr lang="en-US"/>
              <a:t> of xx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AD4CEE-3E77-95F0-0241-20928CC52301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37091" y="6569877"/>
            <a:ext cx="5398821" cy="235001"/>
            <a:chOff x="155370" y="7445873"/>
            <a:chExt cx="6118664" cy="26633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29D5BFE-CB1C-47D3-A113-E806DD45990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089167" y="7445873"/>
              <a:ext cx="2184867" cy="26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034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27" b="1" i="0" u="none" strike="noStrike" kern="1200" cap="all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Warfighter Always</a:t>
              </a:r>
              <a:endParaRPr lang="en-US" sz="927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3B7B9A0-A956-26B8-662E-67C104F4AA1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55370" y="7453494"/>
              <a:ext cx="4216837" cy="258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034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2" b="1" i="0" u="none" strike="noStrike" kern="1200" spc="0" normalizeH="0" baseline="0" noProof="0">
                  <a:ln>
                    <a:noFill/>
                  </a:ln>
                  <a:solidFill>
                    <a:srgbClr val="C9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PEOP</a:t>
              </a:r>
              <a:r>
                <a:rPr kumimoji="0" lang="en-US" sz="882" b="1" i="0" u="none" strike="noStrike" kern="1200" spc="0" normalizeH="0" baseline="0" noProof="0">
                  <a:ln>
                    <a:noFill/>
                  </a:ln>
                  <a:solidFill>
                    <a:srgbClr val="CA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          PRECISION          </a:t>
              </a:r>
              <a:r>
                <a:rPr lang="en-US" sz="882" b="1">
                  <a:solidFill>
                    <a:srgbClr val="CAAD62"/>
                  </a:solidFill>
                </a:rPr>
                <a:t>P</a:t>
              </a:r>
              <a:r>
                <a:rPr kumimoji="0" lang="en-US" sz="882" b="1" i="0" u="none" strike="noStrike" kern="1200" spc="0" normalizeH="0" baseline="0" noProof="0">
                  <a:ln>
                    <a:noFill/>
                  </a:ln>
                  <a:solidFill>
                    <a:srgbClr val="CA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OSTURE          PARTNERSHIPS</a:t>
              </a:r>
              <a:endParaRPr lang="en-US" sz="882">
                <a:solidFill>
                  <a:srgbClr val="CAAD62"/>
                </a:solidFill>
              </a:endParaRPr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99CA3BB8-7D67-479D-538E-E457BC49998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867033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88"/>
            </a:p>
          </p:txBody>
        </p:sp>
        <p:sp>
          <p:nvSpPr>
            <p:cNvPr id="19" name="Star: 5 Points 18">
              <a:extLst>
                <a:ext uri="{FF2B5EF4-FFF2-40B4-BE49-F238E27FC236}">
                  <a16:creationId xmlns:a16="http://schemas.microsoft.com/office/drawing/2014/main" id="{79CFC711-1440-6C53-2D3D-4F6C30D531A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908674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88"/>
            </a:p>
          </p:txBody>
        </p:sp>
        <p:sp>
          <p:nvSpPr>
            <p:cNvPr id="20" name="Star: 5 Points 19">
              <a:extLst>
                <a:ext uri="{FF2B5EF4-FFF2-40B4-BE49-F238E27FC236}">
                  <a16:creationId xmlns:a16="http://schemas.microsoft.com/office/drawing/2014/main" id="{E6AD96E3-AB76-C66C-9C2F-46E93A66154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2866394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88"/>
            </a:p>
          </p:txBody>
        </p:sp>
      </p:grpSp>
    </p:spTree>
    <p:extLst>
      <p:ext uri="{BB962C8B-B14F-4D97-AF65-F5344CB8AC3E}">
        <p14:creationId xmlns:p14="http://schemas.microsoft.com/office/powerpoint/2010/main" val="1886992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Content Slide_CU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8D6F8CFD-E831-0944-5A93-6E7A2C89BBCB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5126428" y="716954"/>
            <a:ext cx="3739939" cy="37679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71">
                <a:solidFill>
                  <a:srgbClr val="C9AD62"/>
                </a:solidFill>
                <a:latin typeface="Raleway Black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1">
            <a:extLst>
              <a:ext uri="{FF2B5EF4-FFF2-40B4-BE49-F238E27FC236}">
                <a16:creationId xmlns:a16="http://schemas.microsoft.com/office/drawing/2014/main" id="{53F21022-D87F-E441-A23C-9B4EE4DCAB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title"/>
          </p:nvPr>
        </p:nvSpPr>
        <p:spPr>
          <a:xfrm>
            <a:off x="2149560" y="276597"/>
            <a:ext cx="6716806" cy="376799"/>
          </a:xfrm>
          <a:prstGeom prst="rect">
            <a:avLst/>
          </a:prstGeom>
        </p:spPr>
        <p:txBody>
          <a:bodyPr/>
          <a:lstStyle>
            <a:lvl1pPr algn="r">
              <a:defRPr sz="194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478774-2AB7-7AEC-4EA9-4DA66B5AB1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312433" y="79582"/>
            <a:ext cx="488775" cy="15886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025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6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CUI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E83D8E2-2488-235C-AFE3-2FA5D9B10CF8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6236103" y="6437746"/>
            <a:ext cx="2707063" cy="36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9">
                <a:solidFill>
                  <a:srgbClr val="C9AD62"/>
                </a:solidFill>
                <a:latin typeface="Raleway Black" pitchFamily="2" charset="0"/>
              </a:defRPr>
            </a:lvl1pPr>
          </a:lstStyle>
          <a:p>
            <a:fld id="{165700FE-BCEC-4E84-BA78-D55E132666CC}" type="slidenum">
              <a:rPr lang="en-US" sz="882" smtClean="0"/>
              <a:pPr/>
              <a:t>‹#›</a:t>
            </a:fld>
            <a:r>
              <a:rPr lang="en-US"/>
              <a:t> of xx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0B68FA1-92E3-8462-AAC1-112F1EA85906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37091" y="6396426"/>
            <a:ext cx="5398821" cy="408471"/>
            <a:chOff x="155370" y="7249274"/>
            <a:chExt cx="6118664" cy="46293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FE9A48-BFDE-B1A1-EC0B-ADDE27BCB51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887423" y="7249274"/>
              <a:ext cx="553945" cy="18004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3025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6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CUI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BAE05E5-3E43-823D-0C10-C2CFCBB8066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089167" y="7445873"/>
              <a:ext cx="2184867" cy="266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034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27" b="1" i="0" u="none" strike="noStrike" kern="1200" cap="all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Warfighter Always</a:t>
              </a:r>
              <a:endParaRPr lang="en-US" sz="927">
                <a:solidFill>
                  <a:schemeClr val="bg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F86ACC1-1F94-1E5A-065D-3ED478D477F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55370" y="7453494"/>
              <a:ext cx="4216837" cy="258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034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2" b="1" i="0" u="none" strike="noStrike" kern="1200" spc="0" normalizeH="0" baseline="0" noProof="0">
                  <a:ln>
                    <a:noFill/>
                  </a:ln>
                  <a:solidFill>
                    <a:srgbClr val="C9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PEOP</a:t>
              </a:r>
              <a:r>
                <a:rPr kumimoji="0" lang="en-US" sz="882" b="1" i="0" u="none" strike="noStrike" kern="1200" spc="0" normalizeH="0" baseline="0" noProof="0">
                  <a:ln>
                    <a:noFill/>
                  </a:ln>
                  <a:solidFill>
                    <a:srgbClr val="CA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          PRECISION          </a:t>
              </a:r>
              <a:r>
                <a:rPr lang="en-US" sz="882" b="1">
                  <a:solidFill>
                    <a:srgbClr val="CAAD62"/>
                  </a:solidFill>
                </a:rPr>
                <a:t>P</a:t>
              </a:r>
              <a:r>
                <a:rPr kumimoji="0" lang="en-US" sz="882" b="1" i="0" u="none" strike="noStrike" kern="1200" spc="0" normalizeH="0" baseline="0" noProof="0">
                  <a:ln>
                    <a:noFill/>
                  </a:ln>
                  <a:solidFill>
                    <a:srgbClr val="CA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OSTURE          PARTNERSHIPS</a:t>
              </a:r>
              <a:endParaRPr lang="en-US" sz="882">
                <a:solidFill>
                  <a:srgbClr val="CAAD62"/>
                </a:solidFill>
              </a:endParaRPr>
            </a:p>
          </p:txBody>
        </p:sp>
        <p:sp>
          <p:nvSpPr>
            <p:cNvPr id="14" name="Star: 5 Points 13">
              <a:extLst>
                <a:ext uri="{FF2B5EF4-FFF2-40B4-BE49-F238E27FC236}">
                  <a16:creationId xmlns:a16="http://schemas.microsoft.com/office/drawing/2014/main" id="{92DF3345-37FE-4759-0E7D-9B6475A261A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867033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88"/>
            </a:p>
          </p:txBody>
        </p:sp>
        <p:sp>
          <p:nvSpPr>
            <p:cNvPr id="15" name="Star: 5 Points 14">
              <a:extLst>
                <a:ext uri="{FF2B5EF4-FFF2-40B4-BE49-F238E27FC236}">
                  <a16:creationId xmlns:a16="http://schemas.microsoft.com/office/drawing/2014/main" id="{59A38822-1D3D-7762-F578-5E4EF3157F1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908674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88"/>
            </a:p>
          </p:txBody>
        </p:sp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738DAE09-D2DD-EE87-FF86-C1959876080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2866394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88"/>
            </a:p>
          </p:txBody>
        </p:sp>
      </p:grpSp>
    </p:spTree>
    <p:extLst>
      <p:ext uri="{BB962C8B-B14F-4D97-AF65-F5344CB8AC3E}">
        <p14:creationId xmlns:p14="http://schemas.microsoft.com/office/powerpoint/2010/main" val="3562118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6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5DAE35-72F5-6B64-8214-AA3B64C6C7F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071135" y="1685167"/>
            <a:ext cx="3001731" cy="367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09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_Transpa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D3D843-835D-5E9A-776A-20E00CDC7AB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071135" y="1685167"/>
            <a:ext cx="3001731" cy="367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72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03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040"/>
            <a:ext cx="8229600" cy="47548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92240" y="6492875"/>
            <a:ext cx="1828800" cy="3651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4239378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63040"/>
            <a:ext cx="4023360" cy="47548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463040"/>
            <a:ext cx="4023360" cy="47548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1846394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40"/>
            <a:ext cx="4023360" cy="823912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00036"/>
            <a:ext cx="4023360" cy="39319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463040"/>
            <a:ext cx="4023360" cy="823912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300036"/>
            <a:ext cx="4023360" cy="39319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3580375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57600" y="1463040"/>
            <a:ext cx="5029200" cy="47548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286000"/>
            <a:ext cx="3017520" cy="39319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57200" y="1463040"/>
            <a:ext cx="3017520" cy="822960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2820759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l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2698" y="1453896"/>
            <a:ext cx="4038604" cy="477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2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" y="3657600"/>
            <a:ext cx="4114800" cy="1097280"/>
          </a:xfrm>
        </p:spPr>
        <p:txBody>
          <a:bodyPr anchor="ctr" anchorCtr="1">
            <a:normAutofit/>
          </a:bodyPr>
          <a:lstStyle>
            <a:lvl1pPr algn="ctr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" y="4754880"/>
            <a:ext cx="4114800" cy="1097280"/>
          </a:xfrm>
        </p:spPr>
        <p:txBody>
          <a:bodyPr anchor="t" anchorCtr="1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92240" y="6492240"/>
            <a:ext cx="18288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031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6DA034-8790-47DB-B313-2AB7FC923C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34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85-711C-4ACB-A7CC-5B3DA8A0BA68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5D4F-14F8-40F5-86C0-9E3EF6F9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89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054E146-EB08-4BCE-A32A-33F48C2424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254" y="1744576"/>
            <a:ext cx="8017990" cy="47548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182880" y="3657600"/>
            <a:ext cx="41148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182880" y="4754880"/>
            <a:ext cx="4114800" cy="109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9B3A61-23A8-4322-BB29-A2EBBE0A5EEE}"/>
              </a:ext>
            </a:extLst>
          </p:cNvPr>
          <p:cNvSpPr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7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-1512" y="6499456"/>
            <a:ext cx="9144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Warfighter Always</a:t>
            </a:r>
            <a:endParaRPr lang="en-US" sz="1200" dirty="0"/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C55F3408-9519-4806-8143-5F8651E554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2" y="0"/>
            <a:ext cx="9158714" cy="173906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7178E8D-EBDB-43AC-A929-12697DCBC837}"/>
              </a:ext>
            </a:extLst>
          </p:cNvPr>
          <p:cNvSpPr txBox="1"/>
          <p:nvPr userDrawn="1"/>
        </p:nvSpPr>
        <p:spPr>
          <a:xfrm>
            <a:off x="4556232" y="701748"/>
            <a:ext cx="4465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Nation’s Combat Logistics Support Agency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A928C8-4F19-4E5C-8442-1C270B915D95}"/>
              </a:ext>
            </a:extLst>
          </p:cNvPr>
          <p:cNvSpPr txBox="1"/>
          <p:nvPr userDrawn="1"/>
        </p:nvSpPr>
        <p:spPr>
          <a:xfrm>
            <a:off x="1233130" y="929518"/>
            <a:ext cx="1574470" cy="21544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</a:effectLst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Established 1961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09107B0-5DCF-4937-BBC0-71439CFA840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458" y="194231"/>
            <a:ext cx="545032" cy="678463"/>
          </a:xfrm>
          <a:prstGeom prst="rect">
            <a:avLst/>
          </a:prstGeom>
        </p:spPr>
      </p:pic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1BFBEBCE-3BA8-4353-B31F-A556D47162B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88" y="212751"/>
            <a:ext cx="659585" cy="65958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0113F2A-C43A-42D4-8B48-95DA2D4D86FA}"/>
              </a:ext>
            </a:extLst>
          </p:cNvPr>
          <p:cNvSpPr txBox="1"/>
          <p:nvPr userDrawn="1"/>
        </p:nvSpPr>
        <p:spPr>
          <a:xfrm>
            <a:off x="1114508" y="779641"/>
            <a:ext cx="1811714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0" b="1" dirty="0">
                <a:solidFill>
                  <a:srgbClr val="002060"/>
                </a:solidFill>
              </a:rPr>
              <a:t>DEFENSE LOGISTICS AGENCY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417B46-6253-4B12-A090-40A060506881}"/>
              </a:ext>
            </a:extLst>
          </p:cNvPr>
          <p:cNvSpPr txBox="1"/>
          <p:nvPr userDrawn="1"/>
        </p:nvSpPr>
        <p:spPr>
          <a:xfrm>
            <a:off x="1130150" y="50788"/>
            <a:ext cx="17668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Baskerville Old Face" panose="02020602080505020303" pitchFamily="18" charset="0"/>
                <a:ea typeface="BatangChe" panose="020B0503020000020004" pitchFamily="49" charset="-127"/>
              </a:rPr>
              <a:t>DLA</a:t>
            </a:r>
          </a:p>
        </p:txBody>
      </p:sp>
    </p:spTree>
    <p:extLst>
      <p:ext uri="{BB962C8B-B14F-4D97-AF65-F5344CB8AC3E}">
        <p14:creationId xmlns:p14="http://schemas.microsoft.com/office/powerpoint/2010/main" val="425636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9B3A61-23A8-4322-BB29-A2EBBE0A5EEE}"/>
              </a:ext>
            </a:extLst>
          </p:cNvPr>
          <p:cNvSpPr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Warfighter Always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40"/>
            <a:ext cx="8229600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92240" y="649224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9224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F70353F-5ECB-4B50-B3EA-C871EA4E3F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9B3A61-23A8-4322-BB29-A2EBBE0A5EEE}"/>
              </a:ext>
            </a:extLst>
          </p:cNvPr>
          <p:cNvSpPr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7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CC288D-5F05-4221-A44B-781460D0FBA3}"/>
              </a:ext>
            </a:extLst>
          </p:cNvPr>
          <p:cNvSpPr txBox="1"/>
          <p:nvPr userDrawn="1"/>
        </p:nvSpPr>
        <p:spPr>
          <a:xfrm>
            <a:off x="-1512" y="6499456"/>
            <a:ext cx="9144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Warfighter Always</a:t>
            </a:r>
            <a:endParaRPr lang="en-US" sz="1200" dirty="0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6C553B62-DAAF-4DAD-A4F3-87E23D1BA8F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3" y="-11575"/>
            <a:ext cx="9168083" cy="1168346"/>
          </a:xfrm>
          <a:prstGeom prst="rect">
            <a:avLst/>
          </a:prstGeom>
        </p:spPr>
      </p:pic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A6646983-4BCF-4F98-B356-CFA772F2A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5307292-38BF-4B5C-AE99-4953EB0ED82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36" y="132828"/>
            <a:ext cx="483467" cy="601826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9FE87EE1-BF16-41DC-B66C-F206E45ED29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57" y="142041"/>
            <a:ext cx="585080" cy="58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9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6" r:id="rId3"/>
    <p:sldLayoutId id="2147483677" r:id="rId4"/>
    <p:sldLayoutId id="2147483681" r:id="rId5"/>
    <p:sldLayoutId id="2147483694" r:id="rId6"/>
  </p:sldLayoutIdLst>
  <p:hf hdr="0" ft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054E146-EB08-4BCE-A32A-33F48C2424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6010" y="1737360"/>
            <a:ext cx="8017990" cy="47548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325253-B71B-4FFE-8D76-5338A935DA2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244" cy="17676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F80933-4319-45A8-8E9A-2810618134A6}"/>
              </a:ext>
            </a:extLst>
          </p:cNvPr>
          <p:cNvSpPr txBox="1"/>
          <p:nvPr userDrawn="1"/>
        </p:nvSpPr>
        <p:spPr>
          <a:xfrm>
            <a:off x="4419600" y="880421"/>
            <a:ext cx="4465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Nation’s Combat Logistics Support Agency</a:t>
            </a: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182880" y="3657600"/>
            <a:ext cx="41148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182880" y="4754880"/>
            <a:ext cx="4114800" cy="109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9B3A61-23A8-4322-BB29-A2EBBE0A5EEE}"/>
              </a:ext>
            </a:extLst>
          </p:cNvPr>
          <p:cNvSpPr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7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Warfighter Always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7D0B00-137F-49FB-A420-185BD67CB9E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50692">
            <a:off x="8006207" y="201966"/>
            <a:ext cx="1031777" cy="77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3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29422EEE-B03C-C434-D819-C70910909F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451"/>
            <a:ext cx="9144000" cy="51430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388A482-2CF7-AA61-AFD8-9F0514F07DB7}"/>
              </a:ext>
            </a:extLst>
          </p:cNvPr>
          <p:cNvSpPr>
            <a:spLocks/>
          </p:cNvSpPr>
          <p:nvPr userDrawn="1"/>
        </p:nvSpPr>
        <p:spPr>
          <a:xfrm>
            <a:off x="0" y="557276"/>
            <a:ext cx="9134264" cy="5113191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95000"/>
                  <a:alpha val="54000"/>
                </a:schemeClr>
              </a:gs>
              <a:gs pos="100000">
                <a:schemeClr val="bg1">
                  <a:lumMod val="75000"/>
                  <a:alpha val="19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99B57A-977E-57DC-83A5-0643185043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36" y="-16136"/>
            <a:ext cx="9153736" cy="6874136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706934B-33E6-66EA-C606-A0C0AA77E9CC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963867" y="600165"/>
            <a:ext cx="1586737" cy="776242"/>
            <a:chOff x="1187093" y="4410699"/>
            <a:chExt cx="1967348" cy="96243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BB0AFAF-B0A7-7455-8356-9D17E794A86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69250" y="4410699"/>
              <a:ext cx="785191" cy="962439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1CC8467C-9139-E8A3-AED9-57C689C1F31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093" y="4441928"/>
              <a:ext cx="841276" cy="841276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5499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hf hdr="0" ftr="0" dt="0"/>
  <p:txStyles>
    <p:titleStyle>
      <a:lvl1pPr algn="ctr" defTabSz="914446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5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5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5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8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72">
          <p15:clr>
            <a:srgbClr val="F26B43"/>
          </p15:clr>
        </p15:guide>
        <p15:guide id="2" pos="326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8D2F5E4-3C51-8553-80E8-AFF530D493F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27">
            <a:extLst>
              <a:ext uri="{FF2B5EF4-FFF2-40B4-BE49-F238E27FC236}">
                <a16:creationId xmlns:a16="http://schemas.microsoft.com/office/drawing/2014/main" id="{B1A78B5C-908B-2FEA-39E6-D706B35C6A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0" y="473891"/>
            <a:ext cx="9144000" cy="822960"/>
          </a:xfrm>
          <a:custGeom>
            <a:avLst/>
            <a:gdLst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1412802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22829"/>
              <a:gd name="connsiteX1" fmla="*/ 9117825 w 9117825"/>
              <a:gd name="connsiteY1" fmla="*/ 0 h 1422829"/>
              <a:gd name="connsiteX2" fmla="*/ 9117825 w 9117825"/>
              <a:gd name="connsiteY2" fmla="*/ 724825 h 1422829"/>
              <a:gd name="connsiteX3" fmla="*/ 0 w 9117825"/>
              <a:gd name="connsiteY3" fmla="*/ 1412802 h 1422829"/>
              <a:gd name="connsiteX4" fmla="*/ 0 w 9117825"/>
              <a:gd name="connsiteY4" fmla="*/ 0 h 1422829"/>
              <a:gd name="connsiteX0" fmla="*/ 0 w 9117825"/>
              <a:gd name="connsiteY0" fmla="*/ 0 h 1426217"/>
              <a:gd name="connsiteX1" fmla="*/ 9117825 w 9117825"/>
              <a:gd name="connsiteY1" fmla="*/ 0 h 1426217"/>
              <a:gd name="connsiteX2" fmla="*/ 9117825 w 9117825"/>
              <a:gd name="connsiteY2" fmla="*/ 724825 h 1426217"/>
              <a:gd name="connsiteX3" fmla="*/ 0 w 9117825"/>
              <a:gd name="connsiteY3" fmla="*/ 1412802 h 1426217"/>
              <a:gd name="connsiteX4" fmla="*/ 0 w 9117825"/>
              <a:gd name="connsiteY4" fmla="*/ 0 h 1426217"/>
              <a:gd name="connsiteX0" fmla="*/ 0 w 9117825"/>
              <a:gd name="connsiteY0" fmla="*/ 0 h 1432832"/>
              <a:gd name="connsiteX1" fmla="*/ 9117825 w 9117825"/>
              <a:gd name="connsiteY1" fmla="*/ 0 h 1432832"/>
              <a:gd name="connsiteX2" fmla="*/ 9117825 w 9117825"/>
              <a:gd name="connsiteY2" fmla="*/ 724825 h 1432832"/>
              <a:gd name="connsiteX3" fmla="*/ 0 w 9117825"/>
              <a:gd name="connsiteY3" fmla="*/ 1412802 h 1432832"/>
              <a:gd name="connsiteX4" fmla="*/ 0 w 9117825"/>
              <a:gd name="connsiteY4" fmla="*/ 0 h 1432832"/>
              <a:gd name="connsiteX0" fmla="*/ 0 w 9117825"/>
              <a:gd name="connsiteY0" fmla="*/ 0 h 1430499"/>
              <a:gd name="connsiteX1" fmla="*/ 9117825 w 9117825"/>
              <a:gd name="connsiteY1" fmla="*/ 0 h 1430499"/>
              <a:gd name="connsiteX2" fmla="*/ 9117825 w 9117825"/>
              <a:gd name="connsiteY2" fmla="*/ 724825 h 1430499"/>
              <a:gd name="connsiteX3" fmla="*/ 0 w 9117825"/>
              <a:gd name="connsiteY3" fmla="*/ 1412802 h 1430499"/>
              <a:gd name="connsiteX4" fmla="*/ 0 w 9117825"/>
              <a:gd name="connsiteY4" fmla="*/ 0 h 1430499"/>
              <a:gd name="connsiteX0" fmla="*/ 0 w 9117825"/>
              <a:gd name="connsiteY0" fmla="*/ 0 h 1431392"/>
              <a:gd name="connsiteX1" fmla="*/ 9117825 w 9117825"/>
              <a:gd name="connsiteY1" fmla="*/ 0 h 1431392"/>
              <a:gd name="connsiteX2" fmla="*/ 9117825 w 9117825"/>
              <a:gd name="connsiteY2" fmla="*/ 724825 h 1431392"/>
              <a:gd name="connsiteX3" fmla="*/ 0 w 9117825"/>
              <a:gd name="connsiteY3" fmla="*/ 1412802 h 1431392"/>
              <a:gd name="connsiteX4" fmla="*/ 0 w 9117825"/>
              <a:gd name="connsiteY4" fmla="*/ 0 h 143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7825" h="1431392">
                <a:moveTo>
                  <a:pt x="0" y="0"/>
                </a:moveTo>
                <a:lnTo>
                  <a:pt x="9117825" y="0"/>
                </a:lnTo>
                <a:lnTo>
                  <a:pt x="9117825" y="724825"/>
                </a:lnTo>
                <a:cubicBezTo>
                  <a:pt x="4702595" y="510013"/>
                  <a:pt x="5468967" y="1584070"/>
                  <a:pt x="0" y="141280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84000">
                <a:srgbClr val="B99E55"/>
              </a:gs>
              <a:gs pos="55000">
                <a:schemeClr val="bg1"/>
              </a:gs>
              <a:gs pos="100000">
                <a:srgbClr val="C7AA61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0A5AE57E-5373-C94C-545F-0A72BDB3ED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-7788" y="-11097"/>
            <a:ext cx="9151300" cy="1230084"/>
          </a:xfrm>
          <a:custGeom>
            <a:avLst/>
            <a:gdLst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1412802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22829"/>
              <a:gd name="connsiteX1" fmla="*/ 9117825 w 9117825"/>
              <a:gd name="connsiteY1" fmla="*/ 0 h 1422829"/>
              <a:gd name="connsiteX2" fmla="*/ 9117825 w 9117825"/>
              <a:gd name="connsiteY2" fmla="*/ 724825 h 1422829"/>
              <a:gd name="connsiteX3" fmla="*/ 0 w 9117825"/>
              <a:gd name="connsiteY3" fmla="*/ 1412802 h 1422829"/>
              <a:gd name="connsiteX4" fmla="*/ 0 w 9117825"/>
              <a:gd name="connsiteY4" fmla="*/ 0 h 1422829"/>
              <a:gd name="connsiteX0" fmla="*/ 0 w 9117825"/>
              <a:gd name="connsiteY0" fmla="*/ 0 h 1426217"/>
              <a:gd name="connsiteX1" fmla="*/ 9117825 w 9117825"/>
              <a:gd name="connsiteY1" fmla="*/ 0 h 1426217"/>
              <a:gd name="connsiteX2" fmla="*/ 9117825 w 9117825"/>
              <a:gd name="connsiteY2" fmla="*/ 724825 h 1426217"/>
              <a:gd name="connsiteX3" fmla="*/ 0 w 9117825"/>
              <a:gd name="connsiteY3" fmla="*/ 1412802 h 1426217"/>
              <a:gd name="connsiteX4" fmla="*/ 0 w 9117825"/>
              <a:gd name="connsiteY4" fmla="*/ 0 h 1426217"/>
              <a:gd name="connsiteX0" fmla="*/ 0 w 9117825"/>
              <a:gd name="connsiteY0" fmla="*/ 0 h 1432832"/>
              <a:gd name="connsiteX1" fmla="*/ 9117825 w 9117825"/>
              <a:gd name="connsiteY1" fmla="*/ 0 h 1432832"/>
              <a:gd name="connsiteX2" fmla="*/ 9117825 w 9117825"/>
              <a:gd name="connsiteY2" fmla="*/ 724825 h 1432832"/>
              <a:gd name="connsiteX3" fmla="*/ 0 w 9117825"/>
              <a:gd name="connsiteY3" fmla="*/ 1412802 h 1432832"/>
              <a:gd name="connsiteX4" fmla="*/ 0 w 9117825"/>
              <a:gd name="connsiteY4" fmla="*/ 0 h 1432832"/>
              <a:gd name="connsiteX0" fmla="*/ 0 w 9117825"/>
              <a:gd name="connsiteY0" fmla="*/ 0 h 1430499"/>
              <a:gd name="connsiteX1" fmla="*/ 9117825 w 9117825"/>
              <a:gd name="connsiteY1" fmla="*/ 0 h 1430499"/>
              <a:gd name="connsiteX2" fmla="*/ 9117825 w 9117825"/>
              <a:gd name="connsiteY2" fmla="*/ 724825 h 1430499"/>
              <a:gd name="connsiteX3" fmla="*/ 0 w 9117825"/>
              <a:gd name="connsiteY3" fmla="*/ 1412802 h 1430499"/>
              <a:gd name="connsiteX4" fmla="*/ 0 w 9117825"/>
              <a:gd name="connsiteY4" fmla="*/ 0 h 1430499"/>
              <a:gd name="connsiteX0" fmla="*/ 0 w 9117825"/>
              <a:gd name="connsiteY0" fmla="*/ 0 h 1431392"/>
              <a:gd name="connsiteX1" fmla="*/ 9117825 w 9117825"/>
              <a:gd name="connsiteY1" fmla="*/ 0 h 1431392"/>
              <a:gd name="connsiteX2" fmla="*/ 9117825 w 9117825"/>
              <a:gd name="connsiteY2" fmla="*/ 724825 h 1431392"/>
              <a:gd name="connsiteX3" fmla="*/ 0 w 9117825"/>
              <a:gd name="connsiteY3" fmla="*/ 1412802 h 1431392"/>
              <a:gd name="connsiteX4" fmla="*/ 0 w 9117825"/>
              <a:gd name="connsiteY4" fmla="*/ 0 h 1431392"/>
              <a:gd name="connsiteX0" fmla="*/ 0 w 9117825"/>
              <a:gd name="connsiteY0" fmla="*/ 0 h 1435570"/>
              <a:gd name="connsiteX1" fmla="*/ 9117825 w 9117825"/>
              <a:gd name="connsiteY1" fmla="*/ 0 h 1435570"/>
              <a:gd name="connsiteX2" fmla="*/ 9117825 w 9117825"/>
              <a:gd name="connsiteY2" fmla="*/ 724825 h 1435570"/>
              <a:gd name="connsiteX3" fmla="*/ 0 w 9117825"/>
              <a:gd name="connsiteY3" fmla="*/ 1412802 h 1435570"/>
              <a:gd name="connsiteX4" fmla="*/ 0 w 9117825"/>
              <a:gd name="connsiteY4" fmla="*/ 0 h 1435570"/>
              <a:gd name="connsiteX0" fmla="*/ 0 w 9117825"/>
              <a:gd name="connsiteY0" fmla="*/ 0 h 1437990"/>
              <a:gd name="connsiteX1" fmla="*/ 9117825 w 9117825"/>
              <a:gd name="connsiteY1" fmla="*/ 0 h 1437990"/>
              <a:gd name="connsiteX2" fmla="*/ 9117825 w 9117825"/>
              <a:gd name="connsiteY2" fmla="*/ 817812 h 1437990"/>
              <a:gd name="connsiteX3" fmla="*/ 0 w 9117825"/>
              <a:gd name="connsiteY3" fmla="*/ 1412802 h 1437990"/>
              <a:gd name="connsiteX4" fmla="*/ 0 w 9117825"/>
              <a:gd name="connsiteY4" fmla="*/ 0 h 1437990"/>
              <a:gd name="connsiteX0" fmla="*/ 0 w 9117825"/>
              <a:gd name="connsiteY0" fmla="*/ 0 h 1423865"/>
              <a:gd name="connsiteX1" fmla="*/ 9117825 w 9117825"/>
              <a:gd name="connsiteY1" fmla="*/ 0 h 1423865"/>
              <a:gd name="connsiteX2" fmla="*/ 9117825 w 9117825"/>
              <a:gd name="connsiteY2" fmla="*/ 817812 h 1423865"/>
              <a:gd name="connsiteX3" fmla="*/ 0 w 9117825"/>
              <a:gd name="connsiteY3" fmla="*/ 1412802 h 1423865"/>
              <a:gd name="connsiteX4" fmla="*/ 0 w 9117825"/>
              <a:gd name="connsiteY4" fmla="*/ 0 h 1423865"/>
              <a:gd name="connsiteX0" fmla="*/ 0 w 9117825"/>
              <a:gd name="connsiteY0" fmla="*/ 0 h 1420649"/>
              <a:gd name="connsiteX1" fmla="*/ 9117825 w 9117825"/>
              <a:gd name="connsiteY1" fmla="*/ 0 h 1420649"/>
              <a:gd name="connsiteX2" fmla="*/ 9117825 w 9117825"/>
              <a:gd name="connsiteY2" fmla="*/ 817812 h 1420649"/>
              <a:gd name="connsiteX3" fmla="*/ 0 w 9117825"/>
              <a:gd name="connsiteY3" fmla="*/ 1412802 h 1420649"/>
              <a:gd name="connsiteX4" fmla="*/ 0 w 9117825"/>
              <a:gd name="connsiteY4" fmla="*/ 0 h 142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7825" h="1420649">
                <a:moveTo>
                  <a:pt x="0" y="0"/>
                </a:moveTo>
                <a:lnTo>
                  <a:pt x="9117825" y="0"/>
                </a:lnTo>
                <a:lnTo>
                  <a:pt x="9117825" y="817812"/>
                </a:lnTo>
                <a:cubicBezTo>
                  <a:pt x="4721380" y="826170"/>
                  <a:pt x="5478359" y="1500383"/>
                  <a:pt x="0" y="1412802"/>
                </a:cubicBezTo>
                <a:lnTo>
                  <a:pt x="0" y="0"/>
                </a:lnTo>
                <a:close/>
              </a:path>
            </a:pathLst>
          </a:cu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9C2A2D-8FFF-A47E-568F-A54303B962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" y="6461974"/>
            <a:ext cx="9153631" cy="415522"/>
          </a:xfrm>
          <a:prstGeom prst="rect">
            <a:avLst/>
          </a:pr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BE90986-5868-7DA1-D50C-B9A48C5F2B4C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457200" y="430284"/>
            <a:ext cx="1564518" cy="758437"/>
            <a:chOff x="457200" y="464703"/>
            <a:chExt cx="1360416" cy="65949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5307292-38BF-4B5C-AE99-4953EB0ED82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79579" y="464703"/>
              <a:ext cx="538037" cy="659494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9FE87EE1-BF16-41DC-B66C-F206E45ED29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" y="501910"/>
              <a:ext cx="585080" cy="58508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D1B8010-14B0-8DF9-AFE4-CBD2B700F9DB}"/>
              </a:ext>
            </a:extLst>
          </p:cNvPr>
          <p:cNvSpPr txBox="1">
            <a:spLocks/>
          </p:cNvSpPr>
          <p:nvPr userDrawn="1"/>
        </p:nvSpPr>
        <p:spPr>
          <a:xfrm>
            <a:off x="3608089" y="6569888"/>
            <a:ext cx="1927824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034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7" b="1" i="0" u="none" strike="noStrike" kern="1200" cap="all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Warfighter Always</a:t>
            </a:r>
            <a:endParaRPr lang="en-US" sz="927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696D2B-49D4-8DD2-5FF3-D395187038E8}"/>
              </a:ext>
            </a:extLst>
          </p:cNvPr>
          <p:cNvSpPr txBox="1">
            <a:spLocks/>
          </p:cNvSpPr>
          <p:nvPr userDrawn="1"/>
        </p:nvSpPr>
        <p:spPr>
          <a:xfrm>
            <a:off x="137091" y="6576611"/>
            <a:ext cx="3720738" cy="22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034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2" b="1" i="0" u="none" strike="noStrike" kern="1200" spc="0" normalizeH="0" baseline="0" noProof="0">
                <a:ln>
                  <a:noFill/>
                </a:ln>
                <a:solidFill>
                  <a:srgbClr val="C9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PEOP</a:t>
            </a:r>
            <a:r>
              <a:rPr kumimoji="0" lang="en-US" sz="882" b="1" i="0" u="none" strike="noStrike" kern="1200" spc="0" normalizeH="0" baseline="0" noProof="0">
                <a:ln>
                  <a:noFill/>
                </a:ln>
                <a:solidFill>
                  <a:srgbClr val="CA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         PRECISION          </a:t>
            </a:r>
            <a:r>
              <a:rPr lang="en-US" sz="882" b="1">
                <a:solidFill>
                  <a:srgbClr val="CAAD62"/>
                </a:solidFill>
              </a:rPr>
              <a:t>P</a:t>
            </a:r>
            <a:r>
              <a:rPr kumimoji="0" lang="en-US" sz="882" b="1" i="0" u="none" strike="noStrike" kern="1200" spc="0" normalizeH="0" baseline="0" noProof="0">
                <a:ln>
                  <a:noFill/>
                </a:ln>
                <a:solidFill>
                  <a:srgbClr val="CA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OSTURE          PARTNERSHIPS</a:t>
            </a:r>
            <a:endParaRPr lang="en-US" sz="882">
              <a:solidFill>
                <a:srgbClr val="CAAD62"/>
              </a:solidFill>
            </a:endParaRP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415DD267-E404-EEA1-5AFD-42E46AEF8706}"/>
              </a:ext>
            </a:extLst>
          </p:cNvPr>
          <p:cNvSpPr>
            <a:spLocks/>
          </p:cNvSpPr>
          <p:nvPr userDrawn="1"/>
        </p:nvSpPr>
        <p:spPr>
          <a:xfrm>
            <a:off x="765029" y="6621595"/>
            <a:ext cx="119934" cy="119934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B7BB43D5-3CA3-BBD0-210E-81487B08CE22}"/>
              </a:ext>
            </a:extLst>
          </p:cNvPr>
          <p:cNvSpPr>
            <a:spLocks/>
          </p:cNvSpPr>
          <p:nvPr userDrawn="1"/>
        </p:nvSpPr>
        <p:spPr>
          <a:xfrm>
            <a:off x="1684124" y="6621595"/>
            <a:ext cx="119934" cy="119934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F1D99ECB-6119-D613-A961-9BE1EB3B3B19}"/>
              </a:ext>
            </a:extLst>
          </p:cNvPr>
          <p:cNvSpPr>
            <a:spLocks/>
          </p:cNvSpPr>
          <p:nvPr userDrawn="1"/>
        </p:nvSpPr>
        <p:spPr>
          <a:xfrm>
            <a:off x="2529172" y="6621595"/>
            <a:ext cx="119934" cy="119934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</p:spTree>
    <p:extLst>
      <p:ext uri="{BB962C8B-B14F-4D97-AF65-F5344CB8AC3E}">
        <p14:creationId xmlns:p14="http://schemas.microsoft.com/office/powerpoint/2010/main" val="163340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hf hdr="0" ftr="0" dt="0"/>
  <p:txStyles>
    <p:titleStyle>
      <a:lvl1pPr algn="ctr" defTabSz="914446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rgbClr val="C9AD62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rgbClr val="171610"/>
          </a:solidFill>
          <a:latin typeface="+mn-lt"/>
          <a:ea typeface="+mn-ea"/>
          <a:cs typeface="+mn-cs"/>
        </a:defRPr>
      </a:lvl1pPr>
      <a:lvl2pPr marL="685835" indent="-228611" algn="l" defTabSz="914446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Courier New" panose="02070309020205020404" pitchFamily="49" charset="0"/>
        <a:buChar char="o"/>
        <a:defRPr sz="2200" kern="1200">
          <a:solidFill>
            <a:srgbClr val="171610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Wingdings" panose="05000000000000000000" pitchFamily="2" charset="2"/>
        <a:buChar char="§"/>
        <a:defRPr sz="2000" kern="1200">
          <a:solidFill>
            <a:srgbClr val="171610"/>
          </a:solidFill>
          <a:latin typeface="+mn-lt"/>
          <a:ea typeface="+mn-ea"/>
          <a:cs typeface="+mn-cs"/>
        </a:defRPr>
      </a:lvl3pPr>
      <a:lvl4pPr marL="1600281" indent="-228611" algn="l" defTabSz="914446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1800" kern="1200">
          <a:solidFill>
            <a:srgbClr val="171610"/>
          </a:solidFill>
          <a:latin typeface="+mn-lt"/>
          <a:ea typeface="+mn-ea"/>
          <a:cs typeface="+mn-cs"/>
        </a:defRPr>
      </a:lvl4pPr>
      <a:lvl5pPr marL="2057504" indent="-228611" algn="l" defTabSz="914446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rgbClr val="171610"/>
          </a:solidFill>
          <a:latin typeface="+mn-lt"/>
          <a:ea typeface="+mn-ea"/>
          <a:cs typeface="+mn-cs"/>
        </a:defRPr>
      </a:lvl5pPr>
      <a:lvl6pPr marL="251472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5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5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8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48">
          <p15:clr>
            <a:srgbClr val="F26B43"/>
          </p15:clr>
        </p15:guide>
        <p15:guide id="2" pos="326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>
            <a:extLst>
              <a:ext uri="{FF2B5EF4-FFF2-40B4-BE49-F238E27FC236}">
                <a16:creationId xmlns:a16="http://schemas.microsoft.com/office/drawing/2014/main" id="{B1A78B5C-908B-2FEA-39E6-D706B35C6A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0" y="473891"/>
            <a:ext cx="9144000" cy="822960"/>
          </a:xfrm>
          <a:custGeom>
            <a:avLst/>
            <a:gdLst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1412802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22829"/>
              <a:gd name="connsiteX1" fmla="*/ 9117825 w 9117825"/>
              <a:gd name="connsiteY1" fmla="*/ 0 h 1422829"/>
              <a:gd name="connsiteX2" fmla="*/ 9117825 w 9117825"/>
              <a:gd name="connsiteY2" fmla="*/ 724825 h 1422829"/>
              <a:gd name="connsiteX3" fmla="*/ 0 w 9117825"/>
              <a:gd name="connsiteY3" fmla="*/ 1412802 h 1422829"/>
              <a:gd name="connsiteX4" fmla="*/ 0 w 9117825"/>
              <a:gd name="connsiteY4" fmla="*/ 0 h 1422829"/>
              <a:gd name="connsiteX0" fmla="*/ 0 w 9117825"/>
              <a:gd name="connsiteY0" fmla="*/ 0 h 1426217"/>
              <a:gd name="connsiteX1" fmla="*/ 9117825 w 9117825"/>
              <a:gd name="connsiteY1" fmla="*/ 0 h 1426217"/>
              <a:gd name="connsiteX2" fmla="*/ 9117825 w 9117825"/>
              <a:gd name="connsiteY2" fmla="*/ 724825 h 1426217"/>
              <a:gd name="connsiteX3" fmla="*/ 0 w 9117825"/>
              <a:gd name="connsiteY3" fmla="*/ 1412802 h 1426217"/>
              <a:gd name="connsiteX4" fmla="*/ 0 w 9117825"/>
              <a:gd name="connsiteY4" fmla="*/ 0 h 1426217"/>
              <a:gd name="connsiteX0" fmla="*/ 0 w 9117825"/>
              <a:gd name="connsiteY0" fmla="*/ 0 h 1432832"/>
              <a:gd name="connsiteX1" fmla="*/ 9117825 w 9117825"/>
              <a:gd name="connsiteY1" fmla="*/ 0 h 1432832"/>
              <a:gd name="connsiteX2" fmla="*/ 9117825 w 9117825"/>
              <a:gd name="connsiteY2" fmla="*/ 724825 h 1432832"/>
              <a:gd name="connsiteX3" fmla="*/ 0 w 9117825"/>
              <a:gd name="connsiteY3" fmla="*/ 1412802 h 1432832"/>
              <a:gd name="connsiteX4" fmla="*/ 0 w 9117825"/>
              <a:gd name="connsiteY4" fmla="*/ 0 h 1432832"/>
              <a:gd name="connsiteX0" fmla="*/ 0 w 9117825"/>
              <a:gd name="connsiteY0" fmla="*/ 0 h 1430499"/>
              <a:gd name="connsiteX1" fmla="*/ 9117825 w 9117825"/>
              <a:gd name="connsiteY1" fmla="*/ 0 h 1430499"/>
              <a:gd name="connsiteX2" fmla="*/ 9117825 w 9117825"/>
              <a:gd name="connsiteY2" fmla="*/ 724825 h 1430499"/>
              <a:gd name="connsiteX3" fmla="*/ 0 w 9117825"/>
              <a:gd name="connsiteY3" fmla="*/ 1412802 h 1430499"/>
              <a:gd name="connsiteX4" fmla="*/ 0 w 9117825"/>
              <a:gd name="connsiteY4" fmla="*/ 0 h 1430499"/>
              <a:gd name="connsiteX0" fmla="*/ 0 w 9117825"/>
              <a:gd name="connsiteY0" fmla="*/ 0 h 1431392"/>
              <a:gd name="connsiteX1" fmla="*/ 9117825 w 9117825"/>
              <a:gd name="connsiteY1" fmla="*/ 0 h 1431392"/>
              <a:gd name="connsiteX2" fmla="*/ 9117825 w 9117825"/>
              <a:gd name="connsiteY2" fmla="*/ 724825 h 1431392"/>
              <a:gd name="connsiteX3" fmla="*/ 0 w 9117825"/>
              <a:gd name="connsiteY3" fmla="*/ 1412802 h 1431392"/>
              <a:gd name="connsiteX4" fmla="*/ 0 w 9117825"/>
              <a:gd name="connsiteY4" fmla="*/ 0 h 143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7825" h="1431392">
                <a:moveTo>
                  <a:pt x="0" y="0"/>
                </a:moveTo>
                <a:lnTo>
                  <a:pt x="9117825" y="0"/>
                </a:lnTo>
                <a:lnTo>
                  <a:pt x="9117825" y="724825"/>
                </a:lnTo>
                <a:cubicBezTo>
                  <a:pt x="4702595" y="510013"/>
                  <a:pt x="5468967" y="1584070"/>
                  <a:pt x="0" y="141280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84000">
                <a:srgbClr val="B99E55"/>
              </a:gs>
              <a:gs pos="55000">
                <a:schemeClr val="bg1"/>
              </a:gs>
              <a:gs pos="100000">
                <a:srgbClr val="C7AA61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0A5AE57E-5373-C94C-545F-0A72BDB3ED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-7788" y="-11097"/>
            <a:ext cx="9151300" cy="1230084"/>
          </a:xfrm>
          <a:custGeom>
            <a:avLst/>
            <a:gdLst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1412802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22829"/>
              <a:gd name="connsiteX1" fmla="*/ 9117825 w 9117825"/>
              <a:gd name="connsiteY1" fmla="*/ 0 h 1422829"/>
              <a:gd name="connsiteX2" fmla="*/ 9117825 w 9117825"/>
              <a:gd name="connsiteY2" fmla="*/ 724825 h 1422829"/>
              <a:gd name="connsiteX3" fmla="*/ 0 w 9117825"/>
              <a:gd name="connsiteY3" fmla="*/ 1412802 h 1422829"/>
              <a:gd name="connsiteX4" fmla="*/ 0 w 9117825"/>
              <a:gd name="connsiteY4" fmla="*/ 0 h 1422829"/>
              <a:gd name="connsiteX0" fmla="*/ 0 w 9117825"/>
              <a:gd name="connsiteY0" fmla="*/ 0 h 1426217"/>
              <a:gd name="connsiteX1" fmla="*/ 9117825 w 9117825"/>
              <a:gd name="connsiteY1" fmla="*/ 0 h 1426217"/>
              <a:gd name="connsiteX2" fmla="*/ 9117825 w 9117825"/>
              <a:gd name="connsiteY2" fmla="*/ 724825 h 1426217"/>
              <a:gd name="connsiteX3" fmla="*/ 0 w 9117825"/>
              <a:gd name="connsiteY3" fmla="*/ 1412802 h 1426217"/>
              <a:gd name="connsiteX4" fmla="*/ 0 w 9117825"/>
              <a:gd name="connsiteY4" fmla="*/ 0 h 1426217"/>
              <a:gd name="connsiteX0" fmla="*/ 0 w 9117825"/>
              <a:gd name="connsiteY0" fmla="*/ 0 h 1432832"/>
              <a:gd name="connsiteX1" fmla="*/ 9117825 w 9117825"/>
              <a:gd name="connsiteY1" fmla="*/ 0 h 1432832"/>
              <a:gd name="connsiteX2" fmla="*/ 9117825 w 9117825"/>
              <a:gd name="connsiteY2" fmla="*/ 724825 h 1432832"/>
              <a:gd name="connsiteX3" fmla="*/ 0 w 9117825"/>
              <a:gd name="connsiteY3" fmla="*/ 1412802 h 1432832"/>
              <a:gd name="connsiteX4" fmla="*/ 0 w 9117825"/>
              <a:gd name="connsiteY4" fmla="*/ 0 h 1432832"/>
              <a:gd name="connsiteX0" fmla="*/ 0 w 9117825"/>
              <a:gd name="connsiteY0" fmla="*/ 0 h 1430499"/>
              <a:gd name="connsiteX1" fmla="*/ 9117825 w 9117825"/>
              <a:gd name="connsiteY1" fmla="*/ 0 h 1430499"/>
              <a:gd name="connsiteX2" fmla="*/ 9117825 w 9117825"/>
              <a:gd name="connsiteY2" fmla="*/ 724825 h 1430499"/>
              <a:gd name="connsiteX3" fmla="*/ 0 w 9117825"/>
              <a:gd name="connsiteY3" fmla="*/ 1412802 h 1430499"/>
              <a:gd name="connsiteX4" fmla="*/ 0 w 9117825"/>
              <a:gd name="connsiteY4" fmla="*/ 0 h 1430499"/>
              <a:gd name="connsiteX0" fmla="*/ 0 w 9117825"/>
              <a:gd name="connsiteY0" fmla="*/ 0 h 1431392"/>
              <a:gd name="connsiteX1" fmla="*/ 9117825 w 9117825"/>
              <a:gd name="connsiteY1" fmla="*/ 0 h 1431392"/>
              <a:gd name="connsiteX2" fmla="*/ 9117825 w 9117825"/>
              <a:gd name="connsiteY2" fmla="*/ 724825 h 1431392"/>
              <a:gd name="connsiteX3" fmla="*/ 0 w 9117825"/>
              <a:gd name="connsiteY3" fmla="*/ 1412802 h 1431392"/>
              <a:gd name="connsiteX4" fmla="*/ 0 w 9117825"/>
              <a:gd name="connsiteY4" fmla="*/ 0 h 1431392"/>
              <a:gd name="connsiteX0" fmla="*/ 0 w 9117825"/>
              <a:gd name="connsiteY0" fmla="*/ 0 h 1435570"/>
              <a:gd name="connsiteX1" fmla="*/ 9117825 w 9117825"/>
              <a:gd name="connsiteY1" fmla="*/ 0 h 1435570"/>
              <a:gd name="connsiteX2" fmla="*/ 9117825 w 9117825"/>
              <a:gd name="connsiteY2" fmla="*/ 724825 h 1435570"/>
              <a:gd name="connsiteX3" fmla="*/ 0 w 9117825"/>
              <a:gd name="connsiteY3" fmla="*/ 1412802 h 1435570"/>
              <a:gd name="connsiteX4" fmla="*/ 0 w 9117825"/>
              <a:gd name="connsiteY4" fmla="*/ 0 h 1435570"/>
              <a:gd name="connsiteX0" fmla="*/ 0 w 9117825"/>
              <a:gd name="connsiteY0" fmla="*/ 0 h 1437990"/>
              <a:gd name="connsiteX1" fmla="*/ 9117825 w 9117825"/>
              <a:gd name="connsiteY1" fmla="*/ 0 h 1437990"/>
              <a:gd name="connsiteX2" fmla="*/ 9117825 w 9117825"/>
              <a:gd name="connsiteY2" fmla="*/ 817812 h 1437990"/>
              <a:gd name="connsiteX3" fmla="*/ 0 w 9117825"/>
              <a:gd name="connsiteY3" fmla="*/ 1412802 h 1437990"/>
              <a:gd name="connsiteX4" fmla="*/ 0 w 9117825"/>
              <a:gd name="connsiteY4" fmla="*/ 0 h 1437990"/>
              <a:gd name="connsiteX0" fmla="*/ 0 w 9117825"/>
              <a:gd name="connsiteY0" fmla="*/ 0 h 1423865"/>
              <a:gd name="connsiteX1" fmla="*/ 9117825 w 9117825"/>
              <a:gd name="connsiteY1" fmla="*/ 0 h 1423865"/>
              <a:gd name="connsiteX2" fmla="*/ 9117825 w 9117825"/>
              <a:gd name="connsiteY2" fmla="*/ 817812 h 1423865"/>
              <a:gd name="connsiteX3" fmla="*/ 0 w 9117825"/>
              <a:gd name="connsiteY3" fmla="*/ 1412802 h 1423865"/>
              <a:gd name="connsiteX4" fmla="*/ 0 w 9117825"/>
              <a:gd name="connsiteY4" fmla="*/ 0 h 1423865"/>
              <a:gd name="connsiteX0" fmla="*/ 0 w 9117825"/>
              <a:gd name="connsiteY0" fmla="*/ 0 h 1420649"/>
              <a:gd name="connsiteX1" fmla="*/ 9117825 w 9117825"/>
              <a:gd name="connsiteY1" fmla="*/ 0 h 1420649"/>
              <a:gd name="connsiteX2" fmla="*/ 9117825 w 9117825"/>
              <a:gd name="connsiteY2" fmla="*/ 817812 h 1420649"/>
              <a:gd name="connsiteX3" fmla="*/ 0 w 9117825"/>
              <a:gd name="connsiteY3" fmla="*/ 1412802 h 1420649"/>
              <a:gd name="connsiteX4" fmla="*/ 0 w 9117825"/>
              <a:gd name="connsiteY4" fmla="*/ 0 h 142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7825" h="1420649">
                <a:moveTo>
                  <a:pt x="0" y="0"/>
                </a:moveTo>
                <a:lnTo>
                  <a:pt x="9117825" y="0"/>
                </a:lnTo>
                <a:lnTo>
                  <a:pt x="9117825" y="817812"/>
                </a:lnTo>
                <a:cubicBezTo>
                  <a:pt x="4721380" y="826170"/>
                  <a:pt x="5478359" y="1500383"/>
                  <a:pt x="0" y="1412802"/>
                </a:cubicBezTo>
                <a:lnTo>
                  <a:pt x="0" y="0"/>
                </a:lnTo>
                <a:close/>
              </a:path>
            </a:pathLst>
          </a:cu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9C2A2D-8FFF-A47E-568F-A54303B962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" y="6461974"/>
            <a:ext cx="9153631" cy="415522"/>
          </a:xfrm>
          <a:prstGeom prst="rect">
            <a:avLst/>
          </a:pr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BE90986-5868-7DA1-D50C-B9A48C5F2B4C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457200" y="430284"/>
            <a:ext cx="1564518" cy="758437"/>
            <a:chOff x="457200" y="464703"/>
            <a:chExt cx="1360416" cy="65949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5307292-38BF-4B5C-AE99-4953EB0ED82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79579" y="464703"/>
              <a:ext cx="538037" cy="659494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9FE87EE1-BF16-41DC-B66C-F206E45ED29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501910"/>
              <a:ext cx="585080" cy="585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6286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hf hdr="0" ftr="0" dt="0"/>
  <p:txStyles>
    <p:titleStyle>
      <a:lvl1pPr algn="ctr" defTabSz="914446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rgbClr val="C9AD62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rgbClr val="171610"/>
          </a:solidFill>
          <a:latin typeface="+mn-lt"/>
          <a:ea typeface="+mn-ea"/>
          <a:cs typeface="+mn-cs"/>
        </a:defRPr>
      </a:lvl1pPr>
      <a:lvl2pPr marL="685835" indent="-228611" algn="l" defTabSz="914446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Courier New" panose="02070309020205020404" pitchFamily="49" charset="0"/>
        <a:buChar char="o"/>
        <a:defRPr sz="2200" kern="1200">
          <a:solidFill>
            <a:srgbClr val="171610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Wingdings" panose="05000000000000000000" pitchFamily="2" charset="2"/>
        <a:buChar char="§"/>
        <a:defRPr sz="2000" kern="1200">
          <a:solidFill>
            <a:srgbClr val="171610"/>
          </a:solidFill>
          <a:latin typeface="+mn-lt"/>
          <a:ea typeface="+mn-ea"/>
          <a:cs typeface="+mn-cs"/>
        </a:defRPr>
      </a:lvl3pPr>
      <a:lvl4pPr marL="1600281" indent="-228611" algn="l" defTabSz="914446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1800" kern="1200">
          <a:solidFill>
            <a:srgbClr val="171610"/>
          </a:solidFill>
          <a:latin typeface="+mn-lt"/>
          <a:ea typeface="+mn-ea"/>
          <a:cs typeface="+mn-cs"/>
        </a:defRPr>
      </a:lvl4pPr>
      <a:lvl5pPr marL="2057504" indent="-228611" algn="l" defTabSz="914446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rgbClr val="171610"/>
          </a:solidFill>
          <a:latin typeface="+mn-lt"/>
          <a:ea typeface="+mn-ea"/>
          <a:cs typeface="+mn-cs"/>
        </a:defRPr>
      </a:lvl5pPr>
      <a:lvl6pPr marL="251472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5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5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8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48">
          <p15:clr>
            <a:srgbClr val="F26B43"/>
          </p15:clr>
        </p15:guide>
        <p15:guide id="2" pos="3264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D0972657-D021-2E90-B692-BCB6ED563F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" t="-934" r="-1" b="3633"/>
          <a:stretch/>
        </p:blipFill>
        <p:spPr>
          <a:xfrm>
            <a:off x="0" y="277884"/>
            <a:ext cx="9144000" cy="635582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3C8653E-B861-B050-CB75-62B864663E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9631" y="6461974"/>
            <a:ext cx="9163264" cy="415522"/>
          </a:xfrm>
          <a:prstGeom prst="rect">
            <a:avLst/>
          </a:pr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51E0B1-25FD-E9FD-982A-C7499597BC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9631" y="-26894"/>
            <a:ext cx="9163263" cy="415524"/>
          </a:xfrm>
          <a:prstGeom prst="rect">
            <a:avLst/>
          </a:pr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737A15-CCF7-A460-8673-A43A821723D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608089" y="6569888"/>
            <a:ext cx="1927824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034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7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Warfighter Always</a:t>
            </a:r>
            <a:endParaRPr lang="en-US" sz="927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A78E70-409E-BFAF-7A4A-B516FBB801B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37091" y="6576611"/>
            <a:ext cx="3720738" cy="22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034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2" b="1" i="0" u="none" strike="noStrike" kern="1200" spc="0" normalizeH="0" baseline="0" noProof="0" dirty="0">
                <a:ln>
                  <a:noFill/>
                </a:ln>
                <a:solidFill>
                  <a:srgbClr val="C9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PEOP</a:t>
            </a:r>
            <a:r>
              <a:rPr kumimoji="0" lang="en-US" sz="882" b="1" i="0" u="none" strike="noStrike" kern="1200" spc="0" normalizeH="0" baseline="0" noProof="0" dirty="0">
                <a:ln>
                  <a:noFill/>
                </a:ln>
                <a:solidFill>
                  <a:srgbClr val="CA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         PRECISION          </a:t>
            </a:r>
            <a:r>
              <a:rPr lang="en-US" sz="882" b="1" dirty="0">
                <a:solidFill>
                  <a:srgbClr val="CAAD62"/>
                </a:solidFill>
              </a:rPr>
              <a:t>P</a:t>
            </a:r>
            <a:r>
              <a:rPr kumimoji="0" lang="en-US" sz="882" b="1" i="0" u="none" strike="noStrike" kern="1200" spc="0" normalizeH="0" baseline="0" noProof="0" dirty="0">
                <a:ln>
                  <a:noFill/>
                </a:ln>
                <a:solidFill>
                  <a:srgbClr val="CA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OSTURE          PARTNERSHIPS</a:t>
            </a:r>
            <a:endParaRPr lang="en-US" sz="882" dirty="0">
              <a:solidFill>
                <a:srgbClr val="CAAD62"/>
              </a:solidFill>
            </a:endParaRP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61C61F89-00E2-3229-1C56-9A12D15423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65029" y="6621595"/>
            <a:ext cx="119934" cy="119934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D2E1A33B-2F09-4F3C-B63A-0F1ED8E712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684124" y="6621595"/>
            <a:ext cx="119934" cy="119934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85DB4E38-A733-D47C-76B9-6ACBAB05BFD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529172" y="6621595"/>
            <a:ext cx="119934" cy="119934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</p:spTree>
    <p:extLst>
      <p:ext uri="{BB962C8B-B14F-4D97-AF65-F5344CB8AC3E}">
        <p14:creationId xmlns:p14="http://schemas.microsoft.com/office/powerpoint/2010/main" val="68644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hf hdr="0" ftr="0" dt="0"/>
  <p:txStyles>
    <p:titleStyle>
      <a:lvl1pPr algn="ctr" defTabSz="914446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5" indent="-228611" algn="l" defTabSz="914446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1" indent="-228611" algn="l" defTabSz="914446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4" indent="-228611" algn="l" defTabSz="914446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5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5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8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48">
          <p15:clr>
            <a:srgbClr val="F26B43"/>
          </p15:clr>
        </p15:guide>
        <p15:guide id="2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dla.mil/Logistics-Operations/Enhanced-Validation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dscr.pdmddistribution@dla.mil" TargetMode="External"/><Relationship Id="rId2" Type="http://schemas.openxmlformats.org/officeDocument/2006/relationships/hyperlink" Target="mailto:dscc.cddwgs@dla.mil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trpsptdrawings@dla.mil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cf1x.bsm.dla.mil/cfolders/" TargetMode="External"/><Relationship Id="rId2" Type="http://schemas.openxmlformats.org/officeDocument/2006/relationships/hyperlink" Target="https://www.dibbs.bsm.dla.mil/" TargetMode="Externa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AE4037-1649-947C-3DF4-25B423B88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03433"/>
            <a:fld id="{C1305D4F-14F8-40F5-86C0-9E3EF6F96AEC}" type="slidenum">
              <a:rPr lang="en-US" sz="1588">
                <a:solidFill>
                  <a:prstClr val="black"/>
                </a:solidFill>
                <a:latin typeface="Arial" panose="020B0604020202020204"/>
              </a:rPr>
              <a:pPr defTabSz="403433"/>
              <a:t>1</a:t>
            </a:fld>
            <a:endParaRPr lang="en-US" sz="1588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38C7EE0-97CA-E418-29BA-BB8AF0BE15F6}"/>
              </a:ext>
            </a:extLst>
          </p:cNvPr>
          <p:cNvSpPr txBox="1">
            <a:spLocks/>
          </p:cNvSpPr>
          <p:nvPr/>
        </p:nvSpPr>
        <p:spPr>
          <a:xfrm>
            <a:off x="442761" y="1442421"/>
            <a:ext cx="2900161" cy="576905"/>
          </a:xfrm>
          <a:prstGeom prst="rect">
            <a:avLst/>
          </a:prstGeom>
          <a:noFill/>
          <a:effectLst/>
        </p:spPr>
        <p:txBody>
          <a:bodyPr lIns="80682" tIns="40341" rIns="80682" bIns="40341"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03433"/>
            <a:r>
              <a:rPr lang="en-US" sz="2400" b="1" dirty="0" err="1">
                <a:solidFill>
                  <a:prstClr val="black"/>
                </a:solidFill>
                <a:latin typeface="Arial" panose="020B0604020202020204"/>
                <a:cs typeface="Arial"/>
              </a:rPr>
              <a:t>cFolders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/>
                <a:cs typeface="Arial"/>
              </a:rPr>
              <a:t> and Technical Data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505E9E10-2580-A1DE-A321-EF1A2B852E7E}"/>
              </a:ext>
            </a:extLst>
          </p:cNvPr>
          <p:cNvSpPr txBox="1"/>
          <p:nvPr/>
        </p:nvSpPr>
        <p:spPr>
          <a:xfrm>
            <a:off x="442761" y="2246507"/>
            <a:ext cx="3018464" cy="727801"/>
          </a:xfrm>
          <a:prstGeom prst="rect">
            <a:avLst/>
          </a:prstGeom>
          <a:noFill/>
        </p:spPr>
        <p:txBody>
          <a:bodyPr wrap="square" lIns="80682" tIns="40341" rIns="80682" bIns="40341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03433"/>
            <a:r>
              <a:rPr lang="en-US" sz="1400" b="1" dirty="0">
                <a:solidFill>
                  <a:prstClr val="black"/>
                </a:solidFill>
                <a:latin typeface="Arial" panose="020B0604020202020204"/>
              </a:rPr>
              <a:t>Jason Head, TQ BPA</a:t>
            </a:r>
          </a:p>
          <a:p>
            <a:pPr defTabSz="403433"/>
            <a:r>
              <a:rPr lang="en-US" sz="1400" b="1" dirty="0">
                <a:solidFill>
                  <a:prstClr val="black"/>
                </a:solidFill>
                <a:latin typeface="Arial" panose="020B0604020202020204"/>
              </a:rPr>
              <a:t>Timothy Thurston, TQ BPA</a:t>
            </a:r>
          </a:p>
          <a:p>
            <a:pPr defTabSz="403433"/>
            <a:r>
              <a:rPr lang="en-US" sz="1400" b="1" dirty="0">
                <a:solidFill>
                  <a:prstClr val="black"/>
                </a:solidFill>
                <a:latin typeface="Arial" panose="020B0604020202020204"/>
              </a:rPr>
              <a:t>XXXX XX, 2024</a:t>
            </a:r>
            <a:endParaRPr lang="en-US" sz="1400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84141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0D91DF-CB98-1B9B-920C-8D802537E2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>
                <a:latin typeface="Raleway Black" pitchFamily="2" charset="0"/>
              </a:rPr>
              <a:t>cFolders</a:t>
            </a:r>
            <a:r>
              <a:rPr lang="en-US" sz="2000" dirty="0">
                <a:latin typeface="Raleway Black" pitchFamily="2" charset="0"/>
              </a:rPr>
              <a:t> Password Requirements</a:t>
            </a:r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59ADAB64-9680-D98E-1F12-0245676366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078" y="1365740"/>
            <a:ext cx="5663390" cy="504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53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0D91DF-CB98-1B9B-920C-8D802537E2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latin typeface="Raleway Black" pitchFamily="2" charset="0"/>
              </a:rPr>
              <a:t>Password Entry Screen</a:t>
            </a:r>
          </a:p>
        </p:txBody>
      </p:sp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3A92741E-34BF-32B5-1E7D-42A96D1B0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539" y="2279281"/>
            <a:ext cx="4352921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54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0D91DF-CB98-1B9B-920C-8D802537E2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>
                <a:latin typeface="Raleway Black" pitchFamily="2" charset="0"/>
              </a:rPr>
              <a:t>cFolders</a:t>
            </a:r>
            <a:r>
              <a:rPr lang="en-US" sz="2000" dirty="0">
                <a:latin typeface="Raleway Black" pitchFamily="2" charset="0"/>
              </a:rPr>
              <a:t> Home Page</a:t>
            </a:r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C1BAE937-068E-E83D-A9C9-3158F9A7F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9" y="1460810"/>
            <a:ext cx="9113631" cy="458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74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0D91DF-CB98-1B9B-920C-8D802537E2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latin typeface="Raleway Black" pitchFamily="2" charset="0"/>
              </a:rPr>
              <a:t>Search by Solicitation Number</a:t>
            </a:r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FB421B0D-D542-4312-9BF7-7AA187BE10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6204"/>
            <a:ext cx="9124838" cy="405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1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0D91DF-CB98-1B9B-920C-8D802537E2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>
                <a:latin typeface="Raleway Black" pitchFamily="2" charset="0"/>
              </a:rPr>
              <a:t>cFolders</a:t>
            </a:r>
            <a:r>
              <a:rPr lang="en-US" sz="2000" dirty="0">
                <a:latin typeface="Raleway Black" pitchFamily="2" charset="0"/>
              </a:rPr>
              <a:t> View of TDP</a:t>
            </a:r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C1391E8C-F1BE-97AD-65D1-D8FE1FF80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5223"/>
            <a:ext cx="9144000" cy="452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84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0D91DF-CB98-1B9B-920C-8D802537E2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latin typeface="Raleway Black" pitchFamily="2" charset="0"/>
              </a:rPr>
              <a:t>Drilling into TDP</a:t>
            </a:r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7874E1D8-D136-DB94-6E1C-F28E9D093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7324"/>
            <a:ext cx="9144000" cy="404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05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0D91DF-CB98-1B9B-920C-8D802537E2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latin typeface="Raleway Black" pitchFamily="2" charset="0"/>
              </a:rPr>
              <a:t>Drilling into TDP</a:t>
            </a:r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20A47E2F-D6EB-39C0-08F4-F331E732A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3785"/>
            <a:ext cx="9144000" cy="428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04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0D91DF-CB98-1B9B-920C-8D802537E2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latin typeface="Raleway Black" pitchFamily="2" charset="0"/>
              </a:rPr>
              <a:t>Drilling into TDP</a:t>
            </a:r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92D855B1-6AE9-D16F-E297-07BB99968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6570"/>
            <a:ext cx="9144000" cy="503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33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0D91DF-CB98-1B9B-920C-8D802537E2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latin typeface="Raleway Black" pitchFamily="2" charset="0"/>
              </a:rPr>
              <a:t>Drilling in to TDP</a:t>
            </a:r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9FDFC2A0-58AA-DA64-DC1E-22437E7D5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3579"/>
            <a:ext cx="9144000" cy="417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51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0D91DF-CB98-1B9B-920C-8D802537E2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latin typeface="Raleway Black" pitchFamily="2" charset="0"/>
              </a:rPr>
              <a:t>TDP Restrictions</a:t>
            </a:r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B388D96A-EC48-567B-80B9-4698C5CDE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1154"/>
            <a:ext cx="9144000" cy="484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08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E2446B-145A-9FCF-2C8C-47E84A4036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 Black" pitchFamily="2" charset="0"/>
              </a:rPr>
              <a:t>Training, Knowledge, and Opportunities (TKO) Seminar - </a:t>
            </a:r>
            <a:r>
              <a:rPr lang="en-US" dirty="0" err="1">
                <a:latin typeface="Raleway Black" pitchFamily="2" charset="0"/>
              </a:rPr>
              <a:t>cFolders</a:t>
            </a:r>
            <a:r>
              <a:rPr lang="en-US" dirty="0">
                <a:latin typeface="Raleway Black" pitchFamily="2" charset="0"/>
              </a:rPr>
              <a:t>/Tech Data Presentation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0A2C29-DA13-3993-811C-724475AE4EC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defTabSz="403433"/>
            <a:fld id="{C1305D4F-14F8-40F5-86C0-9E3EF6F96AEC}" type="slidenum">
              <a:rPr lang="en-US" sz="1588">
                <a:solidFill>
                  <a:prstClr val="black"/>
                </a:solidFill>
                <a:latin typeface="Arial" panose="020B0604020202020204"/>
              </a:rPr>
              <a:pPr defTabSz="403433"/>
              <a:t>2</a:t>
            </a:fld>
            <a:endParaRPr lang="en-US" sz="1588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31A1D1D-7929-B5D6-D65D-F74FC55BE918}"/>
              </a:ext>
            </a:extLst>
          </p:cNvPr>
          <p:cNvSpPr/>
          <p:nvPr/>
        </p:nvSpPr>
        <p:spPr>
          <a:xfrm>
            <a:off x="4360823" y="5236723"/>
            <a:ext cx="161365" cy="16136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3433"/>
            <a:endParaRPr lang="en-US" sz="1588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BEFE1091-C703-B27D-E771-C62DB014A533}"/>
              </a:ext>
            </a:extLst>
          </p:cNvPr>
          <p:cNvSpPr txBox="1"/>
          <p:nvPr/>
        </p:nvSpPr>
        <p:spPr>
          <a:xfrm>
            <a:off x="4360823" y="1851965"/>
            <a:ext cx="4389500" cy="1158688"/>
          </a:xfrm>
          <a:prstGeom prst="rect">
            <a:avLst/>
          </a:prstGeom>
          <a:noFill/>
        </p:spPr>
        <p:txBody>
          <a:bodyPr wrap="square" lIns="80682" tIns="40341" rIns="80682" bIns="40341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03433"/>
            <a:r>
              <a:rPr lang="en-US" sz="1350" dirty="0">
                <a:solidFill>
                  <a:srgbClr val="000000"/>
                </a:solidFill>
                <a:latin typeface="Arial" panose="020B0604020202020204"/>
              </a:rPr>
              <a:t>Provide an in-depth focus on acquisition software platform utilization for researching and finding technical data: DLA Internet Bid Board System (DIBBS), DLA Collaboration Folders (</a:t>
            </a:r>
            <a:r>
              <a:rPr lang="en-US" sz="1350" dirty="0" err="1">
                <a:solidFill>
                  <a:srgbClr val="000000"/>
                </a:solidFill>
                <a:latin typeface="Arial" panose="020B0604020202020204"/>
              </a:rPr>
              <a:t>cFolders</a:t>
            </a:r>
            <a:r>
              <a:rPr lang="en-US" sz="1350" dirty="0">
                <a:solidFill>
                  <a:srgbClr val="000000"/>
                </a:solidFill>
                <a:latin typeface="Arial" panose="020B0604020202020204"/>
              </a:rPr>
              <a:t>), and Joint Certification Program (JCP). </a:t>
            </a:r>
            <a:endParaRPr lang="en-US" sz="135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F642EAC2-E3C0-B933-8004-D88AD6BBC767}"/>
              </a:ext>
            </a:extLst>
          </p:cNvPr>
          <p:cNvSpPr txBox="1"/>
          <p:nvPr/>
        </p:nvSpPr>
        <p:spPr>
          <a:xfrm>
            <a:off x="4261807" y="3634155"/>
            <a:ext cx="460455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403433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000000"/>
                </a:solidFill>
                <a:latin typeface="Arial" panose="020B0604020202020204"/>
              </a:rPr>
              <a:t>What is </a:t>
            </a:r>
            <a:r>
              <a:rPr lang="en-US" sz="1350" dirty="0" err="1">
                <a:solidFill>
                  <a:srgbClr val="000000"/>
                </a:solidFill>
                <a:latin typeface="Arial" panose="020B0604020202020204"/>
              </a:rPr>
              <a:t>cFolders</a:t>
            </a:r>
            <a:r>
              <a:rPr lang="en-US" sz="1350" dirty="0">
                <a:solidFill>
                  <a:srgbClr val="000000"/>
                </a:solidFill>
                <a:latin typeface="Arial" panose="020B0604020202020204"/>
              </a:rPr>
              <a:t>?</a:t>
            </a:r>
          </a:p>
          <a:p>
            <a:pPr marL="171450" indent="-171450" defTabSz="403433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000000"/>
                </a:solidFill>
                <a:latin typeface="Arial" panose="020B0604020202020204"/>
              </a:rPr>
              <a:t>Access to Solicitation Technical Data</a:t>
            </a:r>
          </a:p>
          <a:p>
            <a:pPr marL="171450" indent="-171450" defTabSz="403433">
              <a:buFont typeface="Arial" panose="020B0604020202020204" pitchFamily="34" charset="0"/>
              <a:buChar char="•"/>
            </a:pPr>
            <a:r>
              <a:rPr lang="en-US" sz="1350" dirty="0" err="1">
                <a:solidFill>
                  <a:srgbClr val="000000"/>
                </a:solidFill>
                <a:latin typeface="Arial" panose="020B0604020202020204"/>
              </a:rPr>
              <a:t>cFolders</a:t>
            </a:r>
            <a:r>
              <a:rPr lang="en-US" sz="1350" dirty="0">
                <a:solidFill>
                  <a:srgbClr val="000000"/>
                </a:solidFill>
                <a:latin typeface="Arial" panose="020B0604020202020204"/>
              </a:rPr>
              <a:t> Password Process</a:t>
            </a:r>
          </a:p>
          <a:p>
            <a:pPr marL="171450" indent="-171450" defTabSz="403433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000000"/>
                </a:solidFill>
                <a:latin typeface="Arial" panose="020B0604020202020204"/>
              </a:rPr>
              <a:t>Navigating </a:t>
            </a:r>
            <a:r>
              <a:rPr lang="en-US" sz="1350" dirty="0" err="1">
                <a:solidFill>
                  <a:srgbClr val="000000"/>
                </a:solidFill>
                <a:latin typeface="Arial" panose="020B0604020202020204"/>
              </a:rPr>
              <a:t>cFolders</a:t>
            </a:r>
            <a:endParaRPr lang="en-US" sz="1350" dirty="0">
              <a:solidFill>
                <a:srgbClr val="000000"/>
              </a:solidFill>
              <a:latin typeface="Arial" panose="020B0604020202020204"/>
            </a:endParaRPr>
          </a:p>
          <a:p>
            <a:pPr marL="171450" indent="-171450" defTabSz="403433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000000"/>
                </a:solidFill>
                <a:latin typeface="Arial" panose="020B0604020202020204"/>
              </a:rPr>
              <a:t>DIBBS Online Help</a:t>
            </a:r>
          </a:p>
          <a:p>
            <a:pPr marL="171450" indent="-171450" defTabSz="403433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000000"/>
                </a:solidFill>
                <a:latin typeface="Arial" panose="020B0604020202020204"/>
              </a:rPr>
              <a:t>Points of Contact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D74912F-B2F0-7282-DF96-5579CDDCE26A}"/>
              </a:ext>
            </a:extLst>
          </p:cNvPr>
          <p:cNvSpPr/>
          <p:nvPr/>
        </p:nvSpPr>
        <p:spPr>
          <a:xfrm>
            <a:off x="5675273" y="5236723"/>
            <a:ext cx="161365" cy="16136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3433"/>
            <a:endParaRPr lang="en-US" sz="1588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EA9E321-614C-A5DB-7A93-F22C6A2BFF5F}"/>
              </a:ext>
            </a:extLst>
          </p:cNvPr>
          <p:cNvSpPr/>
          <p:nvPr/>
        </p:nvSpPr>
        <p:spPr>
          <a:xfrm>
            <a:off x="6934814" y="5236723"/>
            <a:ext cx="161365" cy="16136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3433"/>
            <a:endParaRPr lang="en-US" sz="1588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12FF2B-4CEE-53EB-5701-19B220455232}"/>
              </a:ext>
            </a:extLst>
          </p:cNvPr>
          <p:cNvSpPr/>
          <p:nvPr/>
        </p:nvSpPr>
        <p:spPr>
          <a:xfrm>
            <a:off x="8111432" y="5236723"/>
            <a:ext cx="161365" cy="16136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3433"/>
            <a:endParaRPr lang="en-US" sz="1588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56900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0D91DF-CB98-1B9B-920C-8D802537E2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latin typeface="Raleway Black" pitchFamily="2" charset="0"/>
              </a:rPr>
              <a:t>License Agreements</a:t>
            </a:r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22C02D8F-162E-C7F6-089B-D46A29F6F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0062"/>
            <a:ext cx="9144000" cy="421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69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0D91DF-CB98-1B9B-920C-8D802537E2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latin typeface="Raleway Black" pitchFamily="2" charset="0"/>
              </a:rPr>
              <a:t>Example License Agreement Form</a:t>
            </a:r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171CBC0B-31B5-BDB5-A47E-1E8581840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9860"/>
            <a:ext cx="9144000" cy="502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52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0D91DF-CB98-1B9B-920C-8D802537E2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latin typeface="Raleway Black" pitchFamily="2" charset="0"/>
              </a:rPr>
              <a:t>Export Control</a:t>
            </a:r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1A935F7D-E549-D6D5-EBFA-46AD8B361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7850"/>
            <a:ext cx="9144000" cy="480870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726F118-A7CC-B86D-531D-A0AB91E4305E}"/>
              </a:ext>
            </a:extLst>
          </p:cNvPr>
          <p:cNvSpPr/>
          <p:nvPr/>
        </p:nvSpPr>
        <p:spPr>
          <a:xfrm>
            <a:off x="1128277" y="1378879"/>
            <a:ext cx="6887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https://www.dla.mil/Logistics-Operations/Enhanced-Validation/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4961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0D91DF-CB98-1B9B-920C-8D802537E2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latin typeface="Raleway Black" pitchFamily="2" charset="0"/>
              </a:rPr>
              <a:t>DIBBS Online Help</a:t>
            </a:r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46A320D3-D4B3-AB32-AA09-2F5A00D8F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9787"/>
            <a:ext cx="9144000" cy="492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63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0D91DF-CB98-1B9B-920C-8D802537E2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latin typeface="Raleway Black" pitchFamily="2" charset="0"/>
              </a:rPr>
              <a:t>Document Viewers</a:t>
            </a:r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6EED3A59-C323-DBAE-00C8-4B271A46E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7356"/>
            <a:ext cx="9144000" cy="505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17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0D91DF-CB98-1B9B-920C-8D802537E2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latin typeface="Raleway Black" pitchFamily="2" charset="0"/>
              </a:rPr>
              <a:t>Points of Contact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94881D1-F7A6-B251-11A5-F070DB897FC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463675"/>
            <a:ext cx="9144000" cy="4970579"/>
          </a:xfrm>
          <a:prstGeom prst="rect">
            <a:avLst/>
          </a:prstGeom>
        </p:spPr>
        <p:txBody>
          <a:bodyPr lIns="85725" tIns="42863" rIns="85725" bIns="42863">
            <a:normAutofit/>
          </a:bodyPr>
          <a:lstStyle>
            <a:lvl1pPr marL="342900" indent="-342900" algn="l" defTabSz="914446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46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46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46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46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Times New Roman" pitchFamily="18" charset="0"/>
              <a:buChar char="●"/>
              <a:defRPr/>
            </a:pPr>
            <a:r>
              <a:rPr lang="en-US" sz="2400" b="1"/>
              <a:t>cFolders System Issues, Passwords and Resets</a:t>
            </a:r>
          </a:p>
          <a:p>
            <a:pPr marL="630199" indent="-55559">
              <a:buFont typeface="Wingdings" pitchFamily="2" charset="2"/>
              <a:buChar char="Ø"/>
              <a:defRPr/>
            </a:pPr>
            <a:r>
              <a:rPr lang="en-US" sz="2400"/>
              <a:t>DISA Global Service Desk</a:t>
            </a:r>
          </a:p>
          <a:p>
            <a:pPr marL="630199" indent="-55559">
              <a:buFont typeface="Wingdings" pitchFamily="2" charset="2"/>
              <a:buChar char="Ø"/>
              <a:defRPr/>
            </a:pPr>
            <a:r>
              <a:rPr lang="en-US" sz="2400"/>
              <a:t>1-844-347-2457</a:t>
            </a:r>
          </a:p>
          <a:p>
            <a:pPr marL="630199" indent="-55559">
              <a:buFont typeface="Wingdings" pitchFamily="2" charset="2"/>
              <a:buChar char="Ø"/>
              <a:defRPr/>
            </a:pPr>
            <a:r>
              <a:rPr lang="en-US" sz="2400"/>
              <a:t>Press 5, then speak or enter D-L-A</a:t>
            </a:r>
          </a:p>
          <a:p>
            <a:pPr marL="590848" indent="0" algn="ctr">
              <a:buFont typeface="Arial" charset="0"/>
              <a:buNone/>
              <a:defRPr/>
            </a:pPr>
            <a:endParaRPr lang="en-US" sz="2400"/>
          </a:p>
          <a:p>
            <a:pPr marL="1030223" lvl="1" indent="-55559">
              <a:buFont typeface="Arial" charset="0"/>
              <a:buNone/>
              <a:defRPr/>
            </a:pPr>
            <a:endParaRPr lang="en-US" sz="2400"/>
          </a:p>
          <a:p>
            <a:pPr eaLnBrk="1" hangingPunct="1">
              <a:buFont typeface="Times New Roman" pitchFamily="18" charset="0"/>
              <a:buChar char="●"/>
              <a:defRPr/>
            </a:pPr>
            <a:r>
              <a:rPr lang="en-US" sz="2400" b="1"/>
              <a:t>cFolders Admin Teams</a:t>
            </a:r>
            <a:r>
              <a:rPr lang="en-US" sz="2400"/>
              <a:t>:</a:t>
            </a:r>
          </a:p>
          <a:p>
            <a:pPr marL="630199" indent="-55559">
              <a:buFont typeface="Wingdings" pitchFamily="2" charset="2"/>
              <a:buChar char="Ø"/>
              <a:defRPr/>
            </a:pPr>
            <a:r>
              <a:rPr lang="en-US" sz="2400">
                <a:hlinkClick r:id="rId2"/>
              </a:rPr>
              <a:t>dscc.cddwgs@dla.mil</a:t>
            </a:r>
            <a:r>
              <a:rPr lang="en-US" sz="2400"/>
              <a:t> – Land and Maritime</a:t>
            </a:r>
          </a:p>
          <a:p>
            <a:pPr marL="630199" indent="-55559">
              <a:buFont typeface="Wingdings" pitchFamily="2" charset="2"/>
              <a:buChar char="Ø"/>
              <a:defRPr/>
            </a:pPr>
            <a:r>
              <a:rPr lang="en-US" sz="2400">
                <a:hlinkClick r:id="rId3"/>
              </a:rPr>
              <a:t>dscr.pdmddistribution@dla.mil</a:t>
            </a:r>
            <a:r>
              <a:rPr lang="en-US" sz="2400"/>
              <a:t> - Aviation</a:t>
            </a:r>
          </a:p>
          <a:p>
            <a:pPr marL="630199" indent="-55559">
              <a:buFont typeface="Wingdings" pitchFamily="2" charset="2"/>
              <a:buChar char="Ø"/>
              <a:defRPr/>
            </a:pPr>
            <a:r>
              <a:rPr lang="en-US" sz="2400">
                <a:hlinkClick r:id="rId4"/>
              </a:rPr>
              <a:t>trpsptdrawings@dla.mil</a:t>
            </a:r>
            <a:r>
              <a:rPr lang="en-US" sz="2400"/>
              <a:t> –Troop Support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8169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E2DA48-52CD-EF7B-A0C7-0392A1FB9CC8}"/>
              </a:ext>
            </a:extLst>
          </p:cNvPr>
          <p:cNvSpPr txBox="1">
            <a:spLocks/>
          </p:cNvSpPr>
          <p:nvPr/>
        </p:nvSpPr>
        <p:spPr>
          <a:xfrm>
            <a:off x="2057400" y="750223"/>
            <a:ext cx="5029200" cy="822960"/>
          </a:xfrm>
          <a:prstGeom prst="rect">
            <a:avLst/>
          </a:prstGeom>
        </p:spPr>
        <p:txBody>
          <a:bodyPr/>
          <a:lstStyle>
            <a:lvl1pPr algn="ctr" defTabSz="91444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620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0D91DF-CB98-1B9B-920C-8D802537E2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latin typeface="Raleway Black" pitchFamily="2" charset="0"/>
              </a:rPr>
              <a:t>What is </a:t>
            </a:r>
            <a:r>
              <a:rPr lang="en-US" sz="2000" dirty="0" err="1">
                <a:latin typeface="Raleway Black" pitchFamily="2" charset="0"/>
              </a:rPr>
              <a:t>cFolders</a:t>
            </a:r>
            <a:r>
              <a:rPr lang="en-US" sz="2000" dirty="0">
                <a:latin typeface="Raleway Black" pitchFamily="2" charset="0"/>
              </a:rPr>
              <a:t>?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0E6578BF-6A27-B84C-1777-B67423AD8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40427"/>
            <a:ext cx="7969827" cy="402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11" indent="-228611" algn="l" defTabSz="914446" rtl="0" eaLnBrk="0" latinLnBrk="0" hangingPunct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46" rtl="0" eaLnBrk="0" latin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46" rtl="0" eaLnBrk="0" latin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46" rtl="0" eaLnBrk="0" latin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46" rtl="0" eaLnBrk="0" latin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46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46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46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46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dirty="0"/>
              <a:t>Collaboration Folders (</a:t>
            </a:r>
            <a:r>
              <a:rPr lang="en-US" dirty="0" err="1"/>
              <a:t>cFolders</a:t>
            </a:r>
            <a:r>
              <a:rPr lang="en-US" dirty="0"/>
              <a:t>) is: An online system that stages DLA’s technical data. </a:t>
            </a:r>
          </a:p>
          <a:p>
            <a:pPr eaLnBrk="1" hangingPunct="1">
              <a:defRPr/>
            </a:pPr>
            <a:endParaRPr lang="en-US" dirty="0"/>
          </a:p>
          <a:p>
            <a:pPr marL="285750" indent="-285750" eaLnBrk="1" hangingPunct="1">
              <a:defRPr/>
            </a:pPr>
            <a:r>
              <a:rPr lang="en-US" dirty="0"/>
              <a:t>It is a multifunctional tool used for posting technical data related to:</a:t>
            </a:r>
          </a:p>
          <a:p>
            <a:pPr marL="800089" lvl="1" eaLnBrk="1" hangingPunct="1">
              <a:defRPr/>
            </a:pPr>
            <a:r>
              <a:rPr lang="en-US" dirty="0"/>
              <a:t>Open solicitation(s)</a:t>
            </a:r>
          </a:p>
          <a:p>
            <a:pPr marL="800089" lvl="1" eaLnBrk="1" hangingPunct="1">
              <a:defRPr/>
            </a:pPr>
            <a:r>
              <a:rPr lang="en-US" dirty="0"/>
              <a:t>Other projects</a:t>
            </a:r>
          </a:p>
          <a:p>
            <a:pPr marL="800089" lvl="1" eaLnBrk="1" hangingPunct="1">
              <a:defRPr/>
            </a:pPr>
            <a:endParaRPr lang="en-US" dirty="0"/>
          </a:p>
          <a:p>
            <a:pPr marL="57150" indent="0" eaLnBrk="1" hangingPunct="1">
              <a:buNone/>
              <a:defRPr/>
            </a:pPr>
            <a:r>
              <a:rPr lang="en-US" dirty="0"/>
              <a:t>NOTE: These solicitation(s) are found on the DLA Internet Bid Board System (DIBBS).</a:t>
            </a:r>
          </a:p>
        </p:txBody>
      </p:sp>
    </p:spTree>
    <p:extLst>
      <p:ext uri="{BB962C8B-B14F-4D97-AF65-F5344CB8AC3E}">
        <p14:creationId xmlns:p14="http://schemas.microsoft.com/office/powerpoint/2010/main" val="1015556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0D91DF-CB98-1B9B-920C-8D802537E2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latin typeface="Raleway Black" pitchFamily="2" charset="0"/>
              </a:rPr>
              <a:t>What is </a:t>
            </a:r>
            <a:r>
              <a:rPr lang="en-US" sz="2000" dirty="0" err="1">
                <a:latin typeface="Raleway Black" pitchFamily="2" charset="0"/>
              </a:rPr>
              <a:t>cFolders</a:t>
            </a:r>
            <a:r>
              <a:rPr lang="en-US" sz="2000" dirty="0">
                <a:latin typeface="Raleway Black" pitchFamily="2" charset="0"/>
              </a:rPr>
              <a:t>?</a:t>
            </a:r>
          </a:p>
        </p:txBody>
      </p:sp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BEA1F391-3B60-74DA-A8E3-687D7215905E}"/>
              </a:ext>
            </a:extLst>
          </p:cNvPr>
          <p:cNvSpPr/>
          <p:nvPr/>
        </p:nvSpPr>
        <p:spPr>
          <a:xfrm>
            <a:off x="382939" y="2397228"/>
            <a:ext cx="1594625" cy="1271239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DLA Internet Bid Board System (DIBBS)</a:t>
            </a:r>
            <a:endParaRPr lang="en-US" dirty="0"/>
          </a:p>
        </p:txBody>
      </p:sp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40276BF4-3824-4929-E731-E1454AB4A732}"/>
              </a:ext>
            </a:extLst>
          </p:cNvPr>
          <p:cNvSpPr/>
          <p:nvPr/>
        </p:nvSpPr>
        <p:spPr>
          <a:xfrm>
            <a:off x="2578355" y="2794954"/>
            <a:ext cx="1594624" cy="475785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Solicitation</a:t>
            </a:r>
            <a:endParaRPr lang="en-US" dirty="0"/>
          </a:p>
        </p:txBody>
      </p:sp>
      <p:sp>
        <p:nvSpPr>
          <p:cNvPr id="5" name="Flowchart: Decision 4">
            <a:extLst>
              <a:ext uri="{FF2B5EF4-FFF2-40B4-BE49-F238E27FC236}">
                <a16:creationId xmlns:a16="http://schemas.microsoft.com/office/drawing/2014/main" id="{4135CD55-006D-4905-2549-9C254723156F}"/>
              </a:ext>
            </a:extLst>
          </p:cNvPr>
          <p:cNvSpPr/>
          <p:nvPr/>
        </p:nvSpPr>
        <p:spPr>
          <a:xfrm>
            <a:off x="4773770" y="2683441"/>
            <a:ext cx="1293541" cy="698810"/>
          </a:xfrm>
          <a:prstGeom prst="flowChartDecisi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YES</a:t>
            </a:r>
            <a:endParaRPr lang="en-US" dirty="0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18FF0631-34C2-834E-B743-ADD091A53107}"/>
              </a:ext>
            </a:extLst>
          </p:cNvPr>
          <p:cNvSpPr/>
          <p:nvPr/>
        </p:nvSpPr>
        <p:spPr>
          <a:xfrm>
            <a:off x="6668102" y="2794954"/>
            <a:ext cx="1594624" cy="475785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cFolders</a:t>
            </a:r>
            <a:endParaRPr lang="en-US" dirty="0"/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B011D143-2A7C-EAB1-2530-8DCA2E38ABC6}"/>
              </a:ext>
            </a:extLst>
          </p:cNvPr>
          <p:cNvSpPr/>
          <p:nvPr/>
        </p:nvSpPr>
        <p:spPr>
          <a:xfrm>
            <a:off x="382940" y="4722729"/>
            <a:ext cx="1594624" cy="475785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Tech Data</a:t>
            </a:r>
            <a:endParaRPr lang="en-US" dirty="0"/>
          </a:p>
        </p:txBody>
      </p:sp>
      <p:sp>
        <p:nvSpPr>
          <p:cNvPr id="9" name="Flowchart: Decision 8">
            <a:extLst>
              <a:ext uri="{FF2B5EF4-FFF2-40B4-BE49-F238E27FC236}">
                <a16:creationId xmlns:a16="http://schemas.microsoft.com/office/drawing/2014/main" id="{B9510941-5FF4-9455-CF3D-E145383D0E33}"/>
              </a:ext>
            </a:extLst>
          </p:cNvPr>
          <p:cNvSpPr/>
          <p:nvPr/>
        </p:nvSpPr>
        <p:spPr>
          <a:xfrm>
            <a:off x="2578355" y="4611216"/>
            <a:ext cx="1293541" cy="698810"/>
          </a:xfrm>
          <a:prstGeom prst="flowChartDecisi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YES</a:t>
            </a:r>
            <a:endParaRPr lang="en-US" dirty="0"/>
          </a:p>
        </p:txBody>
      </p:sp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id="{C85411AA-69C0-62AC-6E95-5126C8C9B62A}"/>
              </a:ext>
            </a:extLst>
          </p:cNvPr>
          <p:cNvSpPr/>
          <p:nvPr/>
        </p:nvSpPr>
        <p:spPr>
          <a:xfrm>
            <a:off x="4504685" y="4700471"/>
            <a:ext cx="1003852" cy="520300"/>
          </a:xfrm>
          <a:prstGeom prst="flowChartTermina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End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20B44DC-A2FA-BD09-0520-AA894D8829A7}"/>
              </a:ext>
            </a:extLst>
          </p:cNvPr>
          <p:cNvCxnSpPr>
            <a:cxnSpLocks/>
            <a:stCxn id="2" idx="3"/>
            <a:endCxn id="3" idx="1"/>
          </p:cNvCxnSpPr>
          <p:nvPr/>
        </p:nvCxnSpPr>
        <p:spPr>
          <a:xfrm flipV="1">
            <a:off x="1977564" y="3032847"/>
            <a:ext cx="600791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FCE0490-15A7-D594-B7B9-7ACBBA48BD68}"/>
              </a:ext>
            </a:extLst>
          </p:cNvPr>
          <p:cNvCxnSpPr>
            <a:cxnSpLocks/>
            <a:stCxn id="3" idx="3"/>
            <a:endCxn id="5" idx="1"/>
          </p:cNvCxnSpPr>
          <p:nvPr/>
        </p:nvCxnSpPr>
        <p:spPr>
          <a:xfrm flipV="1">
            <a:off x="4172979" y="3032846"/>
            <a:ext cx="600791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B24274B-DBBA-4D98-D3E2-A07261982678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>
            <a:off x="6067311" y="3032846"/>
            <a:ext cx="600791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BEA22C0-F343-02E3-4DF4-FA85802CD87F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7465414" y="3270739"/>
            <a:ext cx="0" cy="8142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44C2079-C3DE-FF77-03D0-B9A5FC1223F6}"/>
              </a:ext>
            </a:extLst>
          </p:cNvPr>
          <p:cNvCxnSpPr>
            <a:cxnSpLocks/>
          </p:cNvCxnSpPr>
          <p:nvPr/>
        </p:nvCxnSpPr>
        <p:spPr>
          <a:xfrm flipH="1">
            <a:off x="1180251" y="4084983"/>
            <a:ext cx="62851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6AD154F-6D0E-B47D-9A1B-2D0E34EDE8EE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1180251" y="4084983"/>
            <a:ext cx="1" cy="6377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7324AD1-38FC-6039-36FD-DD3527531755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1977564" y="4960621"/>
            <a:ext cx="600791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36AC728-E7EA-3B95-7936-749EA1170C51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3871896" y="4960621"/>
            <a:ext cx="63278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389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0D91DF-CB98-1B9B-920C-8D802537E2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latin typeface="Raleway Black" pitchFamily="2" charset="0"/>
              </a:rPr>
              <a:t>Access to Solicitation Technical Data on </a:t>
            </a:r>
            <a:r>
              <a:rPr lang="en-US" sz="2000" dirty="0" err="1">
                <a:latin typeface="Raleway Black" pitchFamily="2" charset="0"/>
              </a:rPr>
              <a:t>cFolders</a:t>
            </a:r>
            <a:endParaRPr lang="en-US" sz="2000" dirty="0">
              <a:latin typeface="Raleway Black" pitchFamily="2" charset="0"/>
            </a:endParaRPr>
          </a:p>
        </p:txBody>
      </p:sp>
      <p:sp>
        <p:nvSpPr>
          <p:cNvPr id="2" name="Content Placeholder 11">
            <a:extLst>
              <a:ext uri="{FF2B5EF4-FFF2-40B4-BE49-F238E27FC236}">
                <a16:creationId xmlns:a16="http://schemas.microsoft.com/office/drawing/2014/main" id="{AE4CAE75-FAEE-3A60-07AE-999B9B5BD1FF}"/>
              </a:ext>
            </a:extLst>
          </p:cNvPr>
          <p:cNvSpPr txBox="1">
            <a:spLocks/>
          </p:cNvSpPr>
          <p:nvPr/>
        </p:nvSpPr>
        <p:spPr>
          <a:xfrm>
            <a:off x="0" y="1369522"/>
            <a:ext cx="8229600" cy="5029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11" indent="-228611" algn="l" defTabSz="91444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1pPr>
            <a:lvl2pPr marL="685835" indent="-228611" algn="l" defTabSz="914446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2200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2000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3pPr>
            <a:lvl4pPr marL="1600281" indent="-228611" algn="l" defTabSz="914446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4pPr>
            <a:lvl5pPr marL="2057504" indent="-228611" algn="l" defTabSz="914446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5pPr>
            <a:lvl6pPr marL="2514727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50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3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There are multiple ways for manufacturers and suppliers to access </a:t>
            </a:r>
            <a:r>
              <a:rPr lang="en-US" dirty="0" err="1"/>
              <a:t>cFolders</a:t>
            </a:r>
            <a:r>
              <a:rPr lang="en-US" dirty="0"/>
              <a:t>:</a:t>
            </a:r>
          </a:p>
          <a:p>
            <a:endParaRPr lang="en-US" dirty="0"/>
          </a:p>
          <a:p>
            <a:pPr lvl="1"/>
            <a:r>
              <a:rPr lang="en-US" dirty="0"/>
              <a:t>Access via a link within the solicitation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Access from link identified from DLA Internet Bid Board System (DIBBS) home page</a:t>
            </a:r>
          </a:p>
          <a:p>
            <a:pPr lvl="2"/>
            <a:r>
              <a:rPr lang="en-US" dirty="0">
                <a:hlinkClick r:id="rId2"/>
              </a:rPr>
              <a:t>https://www.dibbs.bsm.dla.mil/</a:t>
            </a:r>
            <a:r>
              <a:rPr lang="en-US" dirty="0"/>
              <a:t> </a:t>
            </a:r>
          </a:p>
          <a:p>
            <a:pPr marL="914400" lvl="2" indent="0">
              <a:buFont typeface="Wingdings" panose="05000000000000000000" pitchFamily="2" charset="2"/>
              <a:buNone/>
            </a:pPr>
            <a:endParaRPr lang="en-US" dirty="0"/>
          </a:p>
          <a:p>
            <a:pPr lvl="1"/>
            <a:r>
              <a:rPr lang="en-US" dirty="0"/>
              <a:t>Access through Request for Quote (RFQ) or Request for Proposal (RFP) in DIBBS</a:t>
            </a:r>
          </a:p>
          <a:p>
            <a:pPr marL="457200" lvl="1" indent="0">
              <a:buFont typeface="Courier New" panose="02070309020205020404" pitchFamily="49" charset="0"/>
              <a:buNone/>
            </a:pPr>
            <a:endParaRPr lang="en-US" dirty="0"/>
          </a:p>
          <a:p>
            <a:pPr lvl="1"/>
            <a:r>
              <a:rPr lang="en-US" dirty="0"/>
              <a:t>Direct Login to </a:t>
            </a:r>
            <a:r>
              <a:rPr lang="en-US" dirty="0" err="1"/>
              <a:t>cFolders</a:t>
            </a:r>
            <a:endParaRPr lang="en-US" dirty="0"/>
          </a:p>
          <a:p>
            <a:pPr lvl="2"/>
            <a:r>
              <a:rPr lang="en-US" dirty="0">
                <a:hlinkClick r:id="rId3"/>
              </a:rPr>
              <a:t>https://pcf1x.bsm.dla.mil/cfolders/</a:t>
            </a:r>
            <a:r>
              <a:rPr lang="en-US" dirty="0"/>
              <a:t> 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607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0D91DF-CB98-1B9B-920C-8D802537E2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latin typeface="Raleway Black" pitchFamily="2" charset="0"/>
              </a:rPr>
              <a:t>DIBBS Home Page Link to </a:t>
            </a:r>
            <a:r>
              <a:rPr lang="en-US" sz="2000" dirty="0" err="1">
                <a:latin typeface="Raleway Black" pitchFamily="2" charset="0"/>
              </a:rPr>
              <a:t>cFolders</a:t>
            </a:r>
            <a:endParaRPr lang="en-US" sz="2000" dirty="0">
              <a:latin typeface="Raleway Black" pitchFamily="2" charset="0"/>
            </a:endParaRPr>
          </a:p>
        </p:txBody>
      </p:sp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83D90B83-A114-CD24-4613-2F8428435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5560"/>
            <a:ext cx="8266082" cy="496523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CED7784-0B92-F483-FC84-0DFF2DDC12DF}"/>
              </a:ext>
            </a:extLst>
          </p:cNvPr>
          <p:cNvSpPr/>
          <p:nvPr/>
        </p:nvSpPr>
        <p:spPr>
          <a:xfrm>
            <a:off x="4380737" y="3571836"/>
            <a:ext cx="2667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93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0D91DF-CB98-1B9B-920C-8D802537E2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 Black" pitchFamily="2" charset="0"/>
              </a:rPr>
              <a:t>DIBBS Home Page Link to Search for Active Procurements</a:t>
            </a:r>
          </a:p>
        </p:txBody>
      </p:sp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351E2054-198B-BF5B-A02A-3913BC08C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1" y="1358044"/>
            <a:ext cx="8224518" cy="505314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923089E-DDC8-516F-FC6C-4941ADB82422}"/>
              </a:ext>
            </a:extLst>
          </p:cNvPr>
          <p:cNvSpPr/>
          <p:nvPr/>
        </p:nvSpPr>
        <p:spPr>
          <a:xfrm>
            <a:off x="103908" y="1150226"/>
            <a:ext cx="4256809" cy="18007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77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0D91DF-CB98-1B9B-920C-8D802537E2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latin typeface="Raleway Black" pitchFamily="2" charset="0"/>
              </a:rPr>
              <a:t>DIBBS Solicitation RFQ Search Screen</a:t>
            </a:r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ED705C0F-A7C6-821E-5B66-153AFCA512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62" y="1521909"/>
            <a:ext cx="7390476" cy="4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31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0D91DF-CB98-1B9B-920C-8D802537E2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latin typeface="Raleway Black" pitchFamily="2" charset="0"/>
              </a:rPr>
              <a:t>DIBBS Solicitation RFQ Search Results</a:t>
            </a:r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71D8FA0E-0532-AF55-FA29-DD7FAA5B0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21142"/>
            <a:ext cx="9139931" cy="482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2854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LA Template 2020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itle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ver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ontent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Content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End Slides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F54FC8B998E64DAC14EF3A8E48311B" ma:contentTypeVersion="12" ma:contentTypeDescription="Create a new document." ma:contentTypeScope="" ma:versionID="4772c8356b8313998bfa977b618f5e01">
  <xsd:schema xmlns:xsd="http://www.w3.org/2001/XMLSchema" xmlns:xs="http://www.w3.org/2001/XMLSchema" xmlns:p="http://schemas.microsoft.com/office/2006/metadata/properties" xmlns:ns2="9cd3db0e-a6c9-496d-8f0b-d0cd722b4d50" xmlns:ns3="e3586ec2-639a-4931-bbdf-ea7ea7a89042" targetNamespace="http://schemas.microsoft.com/office/2006/metadata/properties" ma:root="true" ma:fieldsID="a3c11bd80c21572a74ae6f12974e2cf8" ns2:_="" ns3:_="">
    <xsd:import namespace="9cd3db0e-a6c9-496d-8f0b-d0cd722b4d50"/>
    <xsd:import namespace="e3586ec2-639a-4931-bbdf-ea7ea7a890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3db0e-a6c9-496d-8f0b-d0cd722b4d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3792285-60e9-4ab2-97de-bba1fc82f5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586ec2-639a-4931-bbdf-ea7ea7a89042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483d2f2-473a-4e37-a313-121abe845631}" ma:internalName="TaxCatchAll" ma:showField="CatchAllData" ma:web="e3586ec2-639a-4931-bbdf-ea7ea7a890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d3db0e-a6c9-496d-8f0b-d0cd722b4d50">
      <Terms xmlns="http://schemas.microsoft.com/office/infopath/2007/PartnerControls"/>
    </lcf76f155ced4ddcb4097134ff3c332f>
    <TaxCatchAll xmlns="e3586ec2-639a-4931-bbdf-ea7ea7a89042" xsi:nil="true"/>
  </documentManagement>
</p:properties>
</file>

<file path=customXml/itemProps1.xml><?xml version="1.0" encoding="utf-8"?>
<ds:datastoreItem xmlns:ds="http://schemas.openxmlformats.org/officeDocument/2006/customXml" ds:itemID="{0CDE3ECF-78F2-422C-B8D5-45460C6482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d3db0e-a6c9-496d-8f0b-d0cd722b4d50"/>
    <ds:schemaRef ds:uri="e3586ec2-639a-4931-bbdf-ea7ea7a890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64ABF5-E602-4651-B807-B1C524CD29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9DFB48-ACF9-44E0-A4B7-EBB4AAD5DDB3}">
  <ds:schemaRefs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9cd3db0e-a6c9-496d-8f0b-d0cd722b4d50"/>
    <ds:schemaRef ds:uri="http://schemas.openxmlformats.org/package/2006/metadata/core-properties"/>
    <ds:schemaRef ds:uri="e3586ec2-639a-4931-bbdf-ea7ea7a89042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3848</TotalTime>
  <Words>941</Words>
  <Application>Microsoft Office PowerPoint</Application>
  <PresentationFormat>On-screen Show (4:3)</PresentationFormat>
  <Paragraphs>137</Paragraphs>
  <Slides>26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Arial</vt:lpstr>
      <vt:lpstr>Arial Narrow</vt:lpstr>
      <vt:lpstr>Baskerville Old Face</vt:lpstr>
      <vt:lpstr>Bodoni MT</vt:lpstr>
      <vt:lpstr>Courier New</vt:lpstr>
      <vt:lpstr>Raleway Black</vt:lpstr>
      <vt:lpstr>Times New Roman</vt:lpstr>
      <vt:lpstr>Wingdings</vt:lpstr>
      <vt:lpstr>Title Slide</vt:lpstr>
      <vt:lpstr>DLA Template 2020</vt:lpstr>
      <vt:lpstr>1_Title Slide</vt:lpstr>
      <vt:lpstr>Cover Slide</vt:lpstr>
      <vt:lpstr>2_Content Slide</vt:lpstr>
      <vt:lpstr>1_Content Slide</vt:lpstr>
      <vt:lpstr>End Slides</vt:lpstr>
      <vt:lpstr>PowerPoint Presentation</vt:lpstr>
      <vt:lpstr>Training, Knowledge, and Opportunities (TKO) Seminar - cFolders/Tech Data Presentation</vt:lpstr>
      <vt:lpstr>What is cFolders?</vt:lpstr>
      <vt:lpstr>What is cFolders?</vt:lpstr>
      <vt:lpstr>Access to Solicitation Technical Data on cFolders</vt:lpstr>
      <vt:lpstr>DIBBS Home Page Link to cFolders</vt:lpstr>
      <vt:lpstr>DIBBS Home Page Link to Search for Active Procurements</vt:lpstr>
      <vt:lpstr>DIBBS Solicitation RFQ Search Screen</vt:lpstr>
      <vt:lpstr>DIBBS Solicitation RFQ Search Results</vt:lpstr>
      <vt:lpstr>cFolders Password Requirements</vt:lpstr>
      <vt:lpstr>Password Entry Screen</vt:lpstr>
      <vt:lpstr>cFolders Home Page</vt:lpstr>
      <vt:lpstr>Search by Solicitation Number</vt:lpstr>
      <vt:lpstr>cFolders View of TDP</vt:lpstr>
      <vt:lpstr>Drilling into TDP</vt:lpstr>
      <vt:lpstr>Drilling into TDP</vt:lpstr>
      <vt:lpstr>Drilling into TDP</vt:lpstr>
      <vt:lpstr>Drilling in to TDP</vt:lpstr>
      <vt:lpstr>TDP Restrictions</vt:lpstr>
      <vt:lpstr>License Agreements</vt:lpstr>
      <vt:lpstr>Example License Agreement Form</vt:lpstr>
      <vt:lpstr>Export Control</vt:lpstr>
      <vt:lpstr>DIBBS Online Help</vt:lpstr>
      <vt:lpstr>Document Viewers</vt:lpstr>
      <vt:lpstr>Points of Contact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DLA Template August 2020 - J8 Variant</dc:title>
  <dc:creator>Edmiston, Emma J CIV DLA FINANCE (USA)</dc:creator>
  <cp:lastModifiedBy>Hahn, Vicki M CIV DLA SMALL BUSINESS PROG (USA)</cp:lastModifiedBy>
  <cp:revision>149</cp:revision>
  <cp:lastPrinted>2024-05-07T13:18:25Z</cp:lastPrinted>
  <dcterms:created xsi:type="dcterms:W3CDTF">2020-08-25T20:47:09Z</dcterms:created>
  <dcterms:modified xsi:type="dcterms:W3CDTF">2024-11-22T15:58:02Z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0x01010067F54FC8B998E64DAC14EF3A8E48311B</vt:lpwstr>
  </property>
  <property fmtid="{D5CDD505-2E9C-101B-9397-08002B2CF9AE}" pid="3" name="MediaServiceImageTags">
    <vt:lpwstr/>
  </property>
</Properties>
</file>