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sldIdLst>
    <p:sldId id="275" r:id="rId9"/>
    <p:sldId id="280" r:id="rId10"/>
    <p:sldId id="300" r:id="rId11"/>
    <p:sldId id="301" r:id="rId12"/>
    <p:sldId id="303" r:id="rId13"/>
    <p:sldId id="304" r:id="rId14"/>
    <p:sldId id="302" r:id="rId15"/>
    <p:sldId id="316" r:id="rId16"/>
    <p:sldId id="311" r:id="rId17"/>
    <p:sldId id="312" r:id="rId18"/>
    <p:sldId id="313" r:id="rId19"/>
    <p:sldId id="314" r:id="rId20"/>
    <p:sldId id="315" r:id="rId21"/>
    <p:sldId id="324" r:id="rId22"/>
    <p:sldId id="317" r:id="rId23"/>
    <p:sldId id="318" r:id="rId24"/>
    <p:sldId id="319" r:id="rId25"/>
    <p:sldId id="320" r:id="rId26"/>
    <p:sldId id="322" r:id="rId27"/>
    <p:sldId id="321" r:id="rId28"/>
    <p:sldId id="323" r:id="rId29"/>
    <p:sldId id="287" r:id="rId30"/>
    <p:sldId id="278" r:id="rId31"/>
  </p:sldIdLst>
  <p:sldSz cx="10363200" cy="77724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5B"/>
    <a:srgbClr val="171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AAF8E-5F72-42AF-827E-21AC677E166E}" v="51" dt="2024-10-16T13:41:36.999"/>
    <p1510:client id="{4A046A36-7F50-46E7-BADF-A65ECDF29A7C}" v="58" dt="2024-10-15T18:13:28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Agenda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 dirty="0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 dirty="0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 dirty="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78774-2AB7-7AEC-4EA9-4DA66B5AB1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87423" y="90193"/>
            <a:ext cx="553945" cy="1800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CUI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 dirty="0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249274"/>
            <a:ext cx="6118664" cy="458135"/>
            <a:chOff x="155370" y="7249274"/>
            <a:chExt cx="6118664" cy="4581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FE9A48-BFDE-B1A1-EC0B-ADDE27BCB5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887423" y="7249274"/>
              <a:ext cx="553945" cy="18004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CUI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 dirty="0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 dirty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 dirty="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7872" y="7357873"/>
            <a:ext cx="2072640" cy="41380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36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355685"/>
            <a:ext cx="3108960" cy="413808"/>
          </a:xfrm>
          <a:prstGeom prst="rect">
            <a:avLst/>
          </a:prstGeom>
        </p:spPr>
        <p:txBody>
          <a:bodyPr anchor="ctr" anchorCtr="0"/>
          <a:lstStyle>
            <a:lvl1pPr>
              <a:defRPr sz="136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5040" y="7358592"/>
            <a:ext cx="518160" cy="413808"/>
          </a:xfrm>
          <a:prstGeom prst="rect">
            <a:avLst/>
          </a:prstGeom>
        </p:spPr>
        <p:txBody>
          <a:bodyPr anchor="ctr" anchorCtr="0"/>
          <a:lstStyle>
            <a:lvl1pPr algn="r">
              <a:defRPr sz="136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45280" y="414528"/>
            <a:ext cx="5699760" cy="9326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95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1" r:id="rId3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sm.distribution.dla.mil/net/docs/Vendor_USER_Guide.pdf" TargetMode="External"/><Relationship Id="rId7" Type="http://schemas.openxmlformats.org/officeDocument/2006/relationships/hyperlink" Target="mailto:janet.hern@dla.mil" TargetMode="External"/><Relationship Id="rId2" Type="http://schemas.openxmlformats.org/officeDocument/2006/relationships/hyperlink" Target="https://www.dibbs.bsm.dla.mil/notices/msgdspl.aspx?msgid=100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dtpi@dla.mil" TargetMode="External"/><Relationship Id="rId5" Type="http://schemas.openxmlformats.org/officeDocument/2006/relationships/hyperlink" Target="mailto:delivery@dla.mil" TargetMode="External"/><Relationship Id="rId4" Type="http://schemas.openxmlformats.org/officeDocument/2006/relationships/hyperlink" Target="https://vsm.distribution.dla.mil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bbs.bsm.dla.mil/notices/msgdspl.aspx?msgid=1000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189186" y="1634744"/>
            <a:ext cx="5612524" cy="653826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+mj-lt"/>
                <a:cs typeface="Arial"/>
              </a:rPr>
              <a:t>VENDOR SHIPMENT MODULE (VSM)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501795" y="2475383"/>
            <a:ext cx="342092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Janet Hern</a:t>
            </a:r>
          </a:p>
          <a:p>
            <a:r>
              <a:rPr lang="en-US" sz="1400" b="1" dirty="0">
                <a:latin typeface="+mj-lt"/>
              </a:rPr>
              <a:t>Strategic Opportunities Analyst</a:t>
            </a:r>
          </a:p>
          <a:p>
            <a:r>
              <a:rPr lang="en-US" sz="1400" b="1" dirty="0">
                <a:latin typeface="+mj-lt"/>
              </a:rPr>
              <a:t>November 5-6, 2024</a:t>
            </a:r>
          </a:p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Processing Screen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3C0D48C-2ADD-58A7-17E3-1A37DAE4D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2" y="1618593"/>
            <a:ext cx="10131974" cy="5780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5682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Addressing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485BFF-C66A-BD63-8A73-590FD24A450E}"/>
              </a:ext>
            </a:extLst>
          </p:cNvPr>
          <p:cNvSpPr txBox="1">
            <a:spLocks/>
          </p:cNvSpPr>
          <p:nvPr/>
        </p:nvSpPr>
        <p:spPr>
          <a:xfrm>
            <a:off x="379379" y="1618593"/>
            <a:ext cx="8207573" cy="10467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Most up-to-date addressing </a:t>
            </a:r>
          </a:p>
          <a:p>
            <a:pPr lvl="1"/>
            <a:r>
              <a:rPr lang="en-US" sz="2000" dirty="0"/>
              <a:t>Follows the </a:t>
            </a:r>
            <a:r>
              <a:rPr lang="en-US" sz="2000" b="1" dirty="0"/>
              <a:t>Cargo Routing Instruction File (CRIF)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8D595C-4B50-E820-7C0A-82242DA5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6" y="2796988"/>
            <a:ext cx="9801122" cy="33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0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Military Shipping Label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030F1-0CEE-8958-636D-02A31538B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9" b="4436"/>
          <a:stretch/>
        </p:blipFill>
        <p:spPr>
          <a:xfrm>
            <a:off x="2627586" y="1500052"/>
            <a:ext cx="4813738" cy="56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Date Marking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pic>
        <p:nvPicPr>
          <p:cNvPr id="2" name="Picture 1" descr="Top view of a calendar with a red pen on top">
            <a:extLst>
              <a:ext uri="{FF2B5EF4-FFF2-40B4-BE49-F238E27FC236}">
                <a16:creationId xmlns:a16="http://schemas.microsoft.com/office/drawing/2014/main" id="{6F926775-C931-4655-2127-5908D546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8" y="2440897"/>
            <a:ext cx="7995950" cy="4411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C91D7-91CC-214A-5B4C-41553BCC3194}"/>
              </a:ext>
            </a:extLst>
          </p:cNvPr>
          <p:cNvSpPr txBox="1"/>
          <p:nvPr/>
        </p:nvSpPr>
        <p:spPr>
          <a:xfrm>
            <a:off x="2123090" y="1797269"/>
            <a:ext cx="565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/>
              <a:t>MARKING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3497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Shelf-Life Entry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D06132E1-F1D3-A417-D024-BBB0CF49E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765738"/>
            <a:ext cx="10184524" cy="53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31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Shelf-Life Entry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EF06723-FA16-595D-3FCB-90815DD7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5" y="1638637"/>
            <a:ext cx="10068911" cy="56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Required Date Marking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FB4EA49F-3912-1A79-8363-207BC21A5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12"/>
          <a:stretch/>
        </p:blipFill>
        <p:spPr>
          <a:xfrm>
            <a:off x="220717" y="1639614"/>
            <a:ext cx="9827831" cy="557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Reports Capability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pic>
        <p:nvPicPr>
          <p:cNvPr id="2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35B517-869B-768E-CD9C-C18263126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1589195"/>
            <a:ext cx="9932275" cy="5470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8750"/>
          </a:sp3d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241A1B35-8A9D-A234-BF04-39DAFB9B85DF}"/>
              </a:ext>
            </a:extLst>
          </p:cNvPr>
          <p:cNvSpPr/>
          <p:nvPr/>
        </p:nvSpPr>
        <p:spPr>
          <a:xfrm rot="10267836">
            <a:off x="7251232" y="2220968"/>
            <a:ext cx="484632" cy="166856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F002D2-D2C5-EC4B-18CB-B268E9FD396E}"/>
              </a:ext>
            </a:extLst>
          </p:cNvPr>
          <p:cNvSpPr/>
          <p:nvPr/>
        </p:nvSpPr>
        <p:spPr>
          <a:xfrm>
            <a:off x="1471448" y="2732690"/>
            <a:ext cx="964720" cy="40990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9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Origin Summary Report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480BDA-9F5A-2A72-C53D-886E814C8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51760"/>
              </p:ext>
            </p:extLst>
          </p:nvPr>
        </p:nvGraphicFramePr>
        <p:xfrm>
          <a:off x="115614" y="1629103"/>
          <a:ext cx="10110948" cy="559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68">
                  <a:extLst>
                    <a:ext uri="{9D8B030D-6E8A-4147-A177-3AD203B41FA5}">
                      <a16:colId xmlns:a16="http://schemas.microsoft.com/office/drawing/2014/main" val="1580139542"/>
                    </a:ext>
                  </a:extLst>
                </a:gridCol>
                <a:gridCol w="546539">
                  <a:extLst>
                    <a:ext uri="{9D8B030D-6E8A-4147-A177-3AD203B41FA5}">
                      <a16:colId xmlns:a16="http://schemas.microsoft.com/office/drawing/2014/main" val="1974292476"/>
                    </a:ext>
                  </a:extLst>
                </a:gridCol>
                <a:gridCol w="273268">
                  <a:extLst>
                    <a:ext uri="{9D8B030D-6E8A-4147-A177-3AD203B41FA5}">
                      <a16:colId xmlns:a16="http://schemas.microsoft.com/office/drawing/2014/main" val="3490386365"/>
                    </a:ext>
                  </a:extLst>
                </a:gridCol>
                <a:gridCol w="1001986">
                  <a:extLst>
                    <a:ext uri="{9D8B030D-6E8A-4147-A177-3AD203B41FA5}">
                      <a16:colId xmlns:a16="http://schemas.microsoft.com/office/drawing/2014/main" val="2961801019"/>
                    </a:ext>
                  </a:extLst>
                </a:gridCol>
                <a:gridCol w="364360">
                  <a:extLst>
                    <a:ext uri="{9D8B030D-6E8A-4147-A177-3AD203B41FA5}">
                      <a16:colId xmlns:a16="http://schemas.microsoft.com/office/drawing/2014/main" val="614651510"/>
                    </a:ext>
                  </a:extLst>
                </a:gridCol>
                <a:gridCol w="364360">
                  <a:extLst>
                    <a:ext uri="{9D8B030D-6E8A-4147-A177-3AD203B41FA5}">
                      <a16:colId xmlns:a16="http://schemas.microsoft.com/office/drawing/2014/main" val="1045503168"/>
                    </a:ext>
                  </a:extLst>
                </a:gridCol>
                <a:gridCol w="1275256">
                  <a:extLst>
                    <a:ext uri="{9D8B030D-6E8A-4147-A177-3AD203B41FA5}">
                      <a16:colId xmlns:a16="http://schemas.microsoft.com/office/drawing/2014/main" val="94825143"/>
                    </a:ext>
                  </a:extLst>
                </a:gridCol>
                <a:gridCol w="91089">
                  <a:extLst>
                    <a:ext uri="{9D8B030D-6E8A-4147-A177-3AD203B41FA5}">
                      <a16:colId xmlns:a16="http://schemas.microsoft.com/office/drawing/2014/main" val="1294228311"/>
                    </a:ext>
                  </a:extLst>
                </a:gridCol>
                <a:gridCol w="455449">
                  <a:extLst>
                    <a:ext uri="{9D8B030D-6E8A-4147-A177-3AD203B41FA5}">
                      <a16:colId xmlns:a16="http://schemas.microsoft.com/office/drawing/2014/main" val="352771015"/>
                    </a:ext>
                  </a:extLst>
                </a:gridCol>
                <a:gridCol w="273268">
                  <a:extLst>
                    <a:ext uri="{9D8B030D-6E8A-4147-A177-3AD203B41FA5}">
                      <a16:colId xmlns:a16="http://schemas.microsoft.com/office/drawing/2014/main" val="975863269"/>
                    </a:ext>
                  </a:extLst>
                </a:gridCol>
                <a:gridCol w="182179">
                  <a:extLst>
                    <a:ext uri="{9D8B030D-6E8A-4147-A177-3AD203B41FA5}">
                      <a16:colId xmlns:a16="http://schemas.microsoft.com/office/drawing/2014/main" val="3077159215"/>
                    </a:ext>
                  </a:extLst>
                </a:gridCol>
                <a:gridCol w="91089">
                  <a:extLst>
                    <a:ext uri="{9D8B030D-6E8A-4147-A177-3AD203B41FA5}">
                      <a16:colId xmlns:a16="http://schemas.microsoft.com/office/drawing/2014/main" val="2387213325"/>
                    </a:ext>
                  </a:extLst>
                </a:gridCol>
                <a:gridCol w="273268">
                  <a:extLst>
                    <a:ext uri="{9D8B030D-6E8A-4147-A177-3AD203B41FA5}">
                      <a16:colId xmlns:a16="http://schemas.microsoft.com/office/drawing/2014/main" val="1605647326"/>
                    </a:ext>
                  </a:extLst>
                </a:gridCol>
                <a:gridCol w="91089">
                  <a:extLst>
                    <a:ext uri="{9D8B030D-6E8A-4147-A177-3AD203B41FA5}">
                      <a16:colId xmlns:a16="http://schemas.microsoft.com/office/drawing/2014/main" val="31703070"/>
                    </a:ext>
                  </a:extLst>
                </a:gridCol>
                <a:gridCol w="91089">
                  <a:extLst>
                    <a:ext uri="{9D8B030D-6E8A-4147-A177-3AD203B41FA5}">
                      <a16:colId xmlns:a16="http://schemas.microsoft.com/office/drawing/2014/main" val="1487886744"/>
                    </a:ext>
                  </a:extLst>
                </a:gridCol>
                <a:gridCol w="182179">
                  <a:extLst>
                    <a:ext uri="{9D8B030D-6E8A-4147-A177-3AD203B41FA5}">
                      <a16:colId xmlns:a16="http://schemas.microsoft.com/office/drawing/2014/main" val="1883906502"/>
                    </a:ext>
                  </a:extLst>
                </a:gridCol>
                <a:gridCol w="364360">
                  <a:extLst>
                    <a:ext uri="{9D8B030D-6E8A-4147-A177-3AD203B41FA5}">
                      <a16:colId xmlns:a16="http://schemas.microsoft.com/office/drawing/2014/main" val="1818942590"/>
                    </a:ext>
                  </a:extLst>
                </a:gridCol>
                <a:gridCol w="91089">
                  <a:extLst>
                    <a:ext uri="{9D8B030D-6E8A-4147-A177-3AD203B41FA5}">
                      <a16:colId xmlns:a16="http://schemas.microsoft.com/office/drawing/2014/main" val="827682235"/>
                    </a:ext>
                  </a:extLst>
                </a:gridCol>
                <a:gridCol w="273268">
                  <a:extLst>
                    <a:ext uri="{9D8B030D-6E8A-4147-A177-3AD203B41FA5}">
                      <a16:colId xmlns:a16="http://schemas.microsoft.com/office/drawing/2014/main" val="4244756284"/>
                    </a:ext>
                  </a:extLst>
                </a:gridCol>
                <a:gridCol w="273268">
                  <a:extLst>
                    <a:ext uri="{9D8B030D-6E8A-4147-A177-3AD203B41FA5}">
                      <a16:colId xmlns:a16="http://schemas.microsoft.com/office/drawing/2014/main" val="3200952847"/>
                    </a:ext>
                  </a:extLst>
                </a:gridCol>
                <a:gridCol w="273268">
                  <a:extLst>
                    <a:ext uri="{9D8B030D-6E8A-4147-A177-3AD203B41FA5}">
                      <a16:colId xmlns:a16="http://schemas.microsoft.com/office/drawing/2014/main" val="1848497825"/>
                    </a:ext>
                  </a:extLst>
                </a:gridCol>
                <a:gridCol w="728718">
                  <a:extLst>
                    <a:ext uri="{9D8B030D-6E8A-4147-A177-3AD203B41FA5}">
                      <a16:colId xmlns:a16="http://schemas.microsoft.com/office/drawing/2014/main" val="1654020636"/>
                    </a:ext>
                  </a:extLst>
                </a:gridCol>
                <a:gridCol w="364360">
                  <a:extLst>
                    <a:ext uri="{9D8B030D-6E8A-4147-A177-3AD203B41FA5}">
                      <a16:colId xmlns:a16="http://schemas.microsoft.com/office/drawing/2014/main" val="1635029383"/>
                    </a:ext>
                  </a:extLst>
                </a:gridCol>
                <a:gridCol w="182179">
                  <a:extLst>
                    <a:ext uri="{9D8B030D-6E8A-4147-A177-3AD203B41FA5}">
                      <a16:colId xmlns:a16="http://schemas.microsoft.com/office/drawing/2014/main" val="2492709277"/>
                    </a:ext>
                  </a:extLst>
                </a:gridCol>
                <a:gridCol w="182179">
                  <a:extLst>
                    <a:ext uri="{9D8B030D-6E8A-4147-A177-3AD203B41FA5}">
                      <a16:colId xmlns:a16="http://schemas.microsoft.com/office/drawing/2014/main" val="4191828730"/>
                    </a:ext>
                  </a:extLst>
                </a:gridCol>
                <a:gridCol w="1548523">
                  <a:extLst>
                    <a:ext uri="{9D8B030D-6E8A-4147-A177-3AD203B41FA5}">
                      <a16:colId xmlns:a16="http://schemas.microsoft.com/office/drawing/2014/main" val="4122517001"/>
                    </a:ext>
                  </a:extLst>
                </a:gridCol>
              </a:tblGrid>
              <a:tr h="27095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Origin Summary Report for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RDO EQUIPMENT CO.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C4PNJ5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Period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10-06-2024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to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10-12-2024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Items Reported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en-US" sz="700" u="none" strike="noStrike" dirty="0">
                          <a:effectLst/>
                        </a:rPr>
                        <a:t>175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extLst>
                  <a:ext uri="{0D108BD9-81ED-4DB2-BD59-A6C34878D82A}">
                    <a16:rowId xmlns:a16="http://schemas.microsoft.com/office/drawing/2014/main" val="4290200463"/>
                  </a:ext>
                </a:extLst>
              </a:tr>
              <a:tr h="2955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 anchor="b"/>
                </a:tc>
                <a:extLst>
                  <a:ext uri="{0D108BD9-81ED-4DB2-BD59-A6C34878D82A}">
                    <a16:rowId xmlns:a16="http://schemas.microsoft.com/office/drawing/2014/main" val="1524657311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IPG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Dt Shpd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Tcn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Shpmnt Cntrl Nbr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Ship To Dodaac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Ultmt Cnsge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Ovrseas Ind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POE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POD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Gross Wt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Gross Cube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ITN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Air Srfc Cd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Scac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Trkg Nbr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110712115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378769320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W25G1U42810503XXX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25996205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W25G1U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W25G1U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280326628250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527671849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W58GTV42790013XXX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25996573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000101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W58GTV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O1R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280330282032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585483396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M6710042780162XXX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25996743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280332066283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537915137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M6710042780168XXX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25996775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280332372390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843767288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M6710042780158XXX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25996773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280332359349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3408855763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M6710042780161XXX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25996746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280332059226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881666683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M6710042780159XXX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25996742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M22320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280332071672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565408674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W813LY42780222XXX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25996777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280332368354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3747697854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W813LY42780223XXX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25996779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W813LY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W813LY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280332362183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3991773464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W813LY42780117XXX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25996814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W813LY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W813LY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280332650188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41742677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MMR10042740388XXX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25998547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MMR100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MMR100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280344517694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421293250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W58GTV42770049XXX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25998236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000101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W58GTV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O1R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280342948382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943930695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M6710142545657XXX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25998342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M67101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280343250747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293853153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W58GTV42770060XXX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25998238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000101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W58GTV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O1R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280342952260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766749363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W42UUE42750268XXX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25998346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W42UUE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W42UUE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280343258921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4195333424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W42UUE42750267XXX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25998348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W42UUE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W42UUE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280343265658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480677453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W45G184281001IXXX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25998239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W45G18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W45G18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280342945501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135936946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W33TLB42770045XXX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25998419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W33TLB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W33TLB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280343546444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379966073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MMR10042710352XXX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25998344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MMR100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MMR100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280343267536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615491482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W58GQR42750046XXX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25998844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000101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W58GQR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PN1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280346377436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477713186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S05FRC42650744XXX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25999853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280355381731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50009072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MMC10042621174XXX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26000155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MMC100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MMC100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280359170296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193995763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S05FRC42650630XXX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25999944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280356411973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150336128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S05FRC42650663XXX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25999958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280356567291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622861579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S05FRC42650613XXX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26000117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280358693055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3706007996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S05FRC42650709XXX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25999990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280357180776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088210547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S05FRC42650614XXX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26000096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280358559539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698840848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S05FRC42650745XXX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25999876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280355703587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572848631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S05FRC42650606XXX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26000003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280357348920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3419820380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S05FRC42650600XXX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26000023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280357534193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642355084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S05FRC42650731XXX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25999888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280355898042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2840090530"/>
                  </a:ext>
                </a:extLst>
              </a:tr>
              <a:tr h="1395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10/07/2024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S05FRC42650714XXX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25999980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S05FRC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               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FDXG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u="none" strike="noStrike" dirty="0">
                          <a:effectLst/>
                        </a:rPr>
                        <a:t>280356977536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10" marR="6710" marT="6710" marB="0"/>
                </a:tc>
                <a:extLst>
                  <a:ext uri="{0D108BD9-81ED-4DB2-BD59-A6C34878D82A}">
                    <a16:rowId xmlns:a16="http://schemas.microsoft.com/office/drawing/2014/main" val="174828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08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Origin Summary Report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79B52B-A414-24DF-4B0A-576E73BB4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911545"/>
              </p:ext>
            </p:extLst>
          </p:nvPr>
        </p:nvGraphicFramePr>
        <p:xfrm>
          <a:off x="136634" y="1671146"/>
          <a:ext cx="10079423" cy="5403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5527">
                  <a:extLst>
                    <a:ext uri="{9D8B030D-6E8A-4147-A177-3AD203B41FA5}">
                      <a16:colId xmlns:a16="http://schemas.microsoft.com/office/drawing/2014/main" val="36800579"/>
                    </a:ext>
                  </a:extLst>
                </a:gridCol>
                <a:gridCol w="453008">
                  <a:extLst>
                    <a:ext uri="{9D8B030D-6E8A-4147-A177-3AD203B41FA5}">
                      <a16:colId xmlns:a16="http://schemas.microsoft.com/office/drawing/2014/main" val="1195667992"/>
                    </a:ext>
                  </a:extLst>
                </a:gridCol>
                <a:gridCol w="453008">
                  <a:extLst>
                    <a:ext uri="{9D8B030D-6E8A-4147-A177-3AD203B41FA5}">
                      <a16:colId xmlns:a16="http://schemas.microsoft.com/office/drawing/2014/main" val="2890427095"/>
                    </a:ext>
                  </a:extLst>
                </a:gridCol>
                <a:gridCol w="453008">
                  <a:extLst>
                    <a:ext uri="{9D8B030D-6E8A-4147-A177-3AD203B41FA5}">
                      <a16:colId xmlns:a16="http://schemas.microsoft.com/office/drawing/2014/main" val="800328772"/>
                    </a:ext>
                  </a:extLst>
                </a:gridCol>
                <a:gridCol w="566259">
                  <a:extLst>
                    <a:ext uri="{9D8B030D-6E8A-4147-A177-3AD203B41FA5}">
                      <a16:colId xmlns:a16="http://schemas.microsoft.com/office/drawing/2014/main" val="2353096519"/>
                    </a:ext>
                  </a:extLst>
                </a:gridCol>
                <a:gridCol w="1472276">
                  <a:extLst>
                    <a:ext uri="{9D8B030D-6E8A-4147-A177-3AD203B41FA5}">
                      <a16:colId xmlns:a16="http://schemas.microsoft.com/office/drawing/2014/main" val="3600891588"/>
                    </a:ext>
                  </a:extLst>
                </a:gridCol>
                <a:gridCol w="453008">
                  <a:extLst>
                    <a:ext uri="{9D8B030D-6E8A-4147-A177-3AD203B41FA5}">
                      <a16:colId xmlns:a16="http://schemas.microsoft.com/office/drawing/2014/main" val="146888452"/>
                    </a:ext>
                  </a:extLst>
                </a:gridCol>
                <a:gridCol w="453008">
                  <a:extLst>
                    <a:ext uri="{9D8B030D-6E8A-4147-A177-3AD203B41FA5}">
                      <a16:colId xmlns:a16="http://schemas.microsoft.com/office/drawing/2014/main" val="852969660"/>
                    </a:ext>
                  </a:extLst>
                </a:gridCol>
                <a:gridCol w="453008">
                  <a:extLst>
                    <a:ext uri="{9D8B030D-6E8A-4147-A177-3AD203B41FA5}">
                      <a16:colId xmlns:a16="http://schemas.microsoft.com/office/drawing/2014/main" val="1018782097"/>
                    </a:ext>
                  </a:extLst>
                </a:gridCol>
                <a:gridCol w="453008">
                  <a:extLst>
                    <a:ext uri="{9D8B030D-6E8A-4147-A177-3AD203B41FA5}">
                      <a16:colId xmlns:a16="http://schemas.microsoft.com/office/drawing/2014/main" val="1655489606"/>
                    </a:ext>
                  </a:extLst>
                </a:gridCol>
                <a:gridCol w="2038535">
                  <a:extLst>
                    <a:ext uri="{9D8B030D-6E8A-4147-A177-3AD203B41FA5}">
                      <a16:colId xmlns:a16="http://schemas.microsoft.com/office/drawing/2014/main" val="1197852637"/>
                    </a:ext>
                  </a:extLst>
                </a:gridCol>
                <a:gridCol w="679511">
                  <a:extLst>
                    <a:ext uri="{9D8B030D-6E8A-4147-A177-3AD203B41FA5}">
                      <a16:colId xmlns:a16="http://schemas.microsoft.com/office/drawing/2014/main" val="1049958352"/>
                    </a:ext>
                  </a:extLst>
                </a:gridCol>
                <a:gridCol w="566259">
                  <a:extLst>
                    <a:ext uri="{9D8B030D-6E8A-4147-A177-3AD203B41FA5}">
                      <a16:colId xmlns:a16="http://schemas.microsoft.com/office/drawing/2014/main" val="4134919214"/>
                    </a:ext>
                  </a:extLst>
                </a:gridCol>
              </a:tblGrid>
              <a:tr h="18737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extLst>
                  <a:ext uri="{0D108BD9-81ED-4DB2-BD59-A6C34878D82A}">
                    <a16:rowId xmlns:a16="http://schemas.microsoft.com/office/drawing/2014/main" val="287246635"/>
                  </a:ext>
                </a:extLst>
              </a:tr>
              <a:tr h="28105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 anchor="b"/>
                </a:tc>
                <a:extLst>
                  <a:ext uri="{0D108BD9-81ED-4DB2-BD59-A6C34878D82A}">
                    <a16:rowId xmlns:a16="http://schemas.microsoft.com/office/drawing/2014/main" val="2387311130"/>
                  </a:ext>
                </a:extLst>
              </a:tr>
              <a:tr h="3981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NIIN Part Nbr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MRO Qty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Qty Open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Qty Shpd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Rlse Nbr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Prch Ord Nbr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CLIN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Small Parcel Ind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Freight Ind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USML Ind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VENDOR REFERENCE NUMBER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BOL NBR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Mode Shipped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349375282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4157015618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015006848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SPE7L124FATDS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103820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6680866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015914663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031408067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015522745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415889191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015678281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198071968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015522309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168816389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015522754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SPE7L125FA369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164922008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015674018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SPE7L125FA366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633375771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016510011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272654096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016510011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115820829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016735161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815353932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015676661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SPE7L125FA130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861396582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015724296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SPE7L125FA287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787694500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015676658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SPE7L124FAQHW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542804485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015360726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SPE7L125FA289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139654165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016508919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SPE7L125FA194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492813836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016508919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SPE7L125FA195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929799220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013288545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SPE7L125FA391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RDO8879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95052655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015111668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SPE7L125FA293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311833238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015677081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SPE7L124FATHR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J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763756423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015335655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SPE7L125FA215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273179988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015677753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SPE7LX24FBL95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103432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878127133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015671489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SPE7L124FASFR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RDO8889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225398121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015676644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103372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343193469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015676615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SPE7LX24FBL05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103341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578870894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015704736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103467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749238072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014706328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SPE7LX24FBL80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103317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4030151290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015704738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103450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392711459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015680138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SPE7LX24FBL97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103352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1832636514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015687538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SPE7LX24FBK99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103490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2932439663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015671507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SPE7LX24FBK94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103511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550557842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015676303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103353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787699634"/>
                  </a:ext>
                </a:extLst>
              </a:tr>
              <a:tr h="13748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015677284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    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SPE7LX24FBL94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0001 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u="none" strike="noStrike" dirty="0">
                          <a:effectLst/>
                        </a:rPr>
                        <a:t>103470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40" marR="7340" marT="7340" marB="0"/>
                </a:tc>
                <a:extLst>
                  <a:ext uri="{0D108BD9-81ED-4DB2-BD59-A6C34878D82A}">
                    <a16:rowId xmlns:a16="http://schemas.microsoft.com/office/drawing/2014/main" val="3167964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6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Definition and Purpose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A7FFF1-859C-B610-640F-A160D3D39943}"/>
              </a:ext>
            </a:extLst>
          </p:cNvPr>
          <p:cNvGrpSpPr/>
          <p:nvPr/>
        </p:nvGrpSpPr>
        <p:grpSpPr>
          <a:xfrm>
            <a:off x="461215" y="1965434"/>
            <a:ext cx="9250344" cy="1561572"/>
            <a:chOff x="4015" y="2321"/>
            <a:chExt cx="8221569" cy="15322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39034D-14A8-450F-BAE0-FD8557715B08}"/>
                </a:ext>
              </a:extLst>
            </p:cNvPr>
            <p:cNvSpPr/>
            <p:nvPr/>
          </p:nvSpPr>
          <p:spPr>
            <a:xfrm>
              <a:off x="4015" y="2321"/>
              <a:ext cx="8221569" cy="1532232"/>
            </a:xfrm>
            <a:prstGeom prst="roundRect">
              <a:avLst/>
            </a:prstGeom>
            <a:grpFill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17E8653-8802-F3F1-D69E-BD213F431001}"/>
                </a:ext>
              </a:extLst>
            </p:cNvPr>
            <p:cNvSpPr txBox="1"/>
            <p:nvPr/>
          </p:nvSpPr>
          <p:spPr>
            <a:xfrm>
              <a:off x="4015" y="2321"/>
              <a:ext cx="8221567" cy="15322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VSM is a DLA enterprise wide, web-based system that supports cargo movement from DLA </a:t>
              </a:r>
              <a:r>
                <a:rPr lang="en-US" sz="2400" b="1" dirty="0"/>
                <a:t>S</a:t>
              </a:r>
              <a:r>
                <a:rPr lang="en-US" sz="2400" b="1" kern="1200" dirty="0"/>
                <a:t>uppliers to DLA customers and DLA warehouses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24C300-DE9B-15A4-5869-A00F07FC81CE}"/>
              </a:ext>
            </a:extLst>
          </p:cNvPr>
          <p:cNvGrpSpPr/>
          <p:nvPr/>
        </p:nvGrpSpPr>
        <p:grpSpPr>
          <a:xfrm>
            <a:off x="500017" y="3758235"/>
            <a:ext cx="9250344" cy="1454895"/>
            <a:chOff x="4015" y="1955413"/>
            <a:chExt cx="8256201" cy="153223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D81E74-44F6-1861-3B0F-A0ED030E505E}"/>
                </a:ext>
              </a:extLst>
            </p:cNvPr>
            <p:cNvSpPr/>
            <p:nvPr/>
          </p:nvSpPr>
          <p:spPr>
            <a:xfrm>
              <a:off x="4015" y="1955413"/>
              <a:ext cx="8221569" cy="1532232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D993276A-1BAE-EF40-868B-C64B829765DA}"/>
                </a:ext>
              </a:extLst>
            </p:cNvPr>
            <p:cNvSpPr txBox="1"/>
            <p:nvPr/>
          </p:nvSpPr>
          <p:spPr>
            <a:xfrm>
              <a:off x="4016" y="1955413"/>
              <a:ext cx="8256200" cy="1532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/>
                <a:t>Suppliers </a:t>
              </a:r>
              <a:r>
                <a:rPr lang="en-US" sz="2400" b="1" kern="1200" dirty="0"/>
                <a:t>access VSM to notify DLA that an FOB Origin order is ready for pickup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3B0E30-0E8D-D220-3777-0863663282CA}"/>
              </a:ext>
            </a:extLst>
          </p:cNvPr>
          <p:cNvGrpSpPr/>
          <p:nvPr/>
        </p:nvGrpSpPr>
        <p:grpSpPr>
          <a:xfrm>
            <a:off x="461214" y="5444359"/>
            <a:ext cx="9250345" cy="1618592"/>
            <a:chOff x="-30618" y="5156392"/>
            <a:chExt cx="8256202" cy="153223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1CCC025-E3FE-7362-DCA2-7C7F4F9645CE}"/>
                </a:ext>
              </a:extLst>
            </p:cNvPr>
            <p:cNvSpPr/>
            <p:nvPr/>
          </p:nvSpPr>
          <p:spPr>
            <a:xfrm>
              <a:off x="4015" y="5156392"/>
              <a:ext cx="8221569" cy="1532232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25882074-49E5-3365-2A1B-FCE19916C123}"/>
                </a:ext>
              </a:extLst>
            </p:cNvPr>
            <p:cNvSpPr txBox="1"/>
            <p:nvPr/>
          </p:nvSpPr>
          <p:spPr>
            <a:xfrm>
              <a:off x="-30618" y="5156392"/>
              <a:ext cx="8256200" cy="15322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/>
                <a:t>DLA </a:t>
              </a:r>
              <a:r>
                <a:rPr lang="en-US" sz="2400" b="1" dirty="0"/>
                <a:t>S</a:t>
              </a:r>
              <a:r>
                <a:rPr lang="en-US" sz="2400" b="1" kern="1200" dirty="0"/>
                <a:t>uppliers access VSM to print Military Shipping labels, package or box labels, and correct destination addressing for both FOB Origin and FOB Destination orders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556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Supplier Benefits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998B-363B-7FAA-2ABB-1EB519263A27}"/>
              </a:ext>
            </a:extLst>
          </p:cNvPr>
          <p:cNvSpPr txBox="1">
            <a:spLocks/>
          </p:cNvSpPr>
          <p:nvPr/>
        </p:nvSpPr>
        <p:spPr>
          <a:xfrm>
            <a:off x="252248" y="1618593"/>
            <a:ext cx="9796300" cy="5580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to Suppliers with FOB Origin Contracts	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charge to utilize VSM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VSM provides and pays for transportation via DLA contracted carriers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supplier addresses/locations are supported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ship to addressing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 when shipping documents are ready to print/carrier pickup date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on time delivery scoring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 labels and transportation documents sourced from DLA contract information</a:t>
            </a:r>
          </a:p>
          <a:p>
            <a:pPr marL="285750" indent="-28575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Benefits to Suppliers with FOB Destination Contracts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charge to utilize VSM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Accurate ship to addressing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Printed labels and transportation documents sourced from DLA contract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 information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6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Resources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F996BE-4329-6B96-F400-ECC7C6248E4A}"/>
              </a:ext>
            </a:extLst>
          </p:cNvPr>
          <p:cNvSpPr txBox="1">
            <a:spLocks/>
          </p:cNvSpPr>
          <p:nvPr/>
        </p:nvSpPr>
        <p:spPr>
          <a:xfrm>
            <a:off x="409903" y="1554480"/>
            <a:ext cx="9568856" cy="56871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4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267" u="sng" dirty="0"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FAQs for VSM help </a:t>
            </a:r>
          </a:p>
          <a:p>
            <a:pPr marL="0" indent="0" algn="ctr">
              <a:buNone/>
            </a:pPr>
            <a:r>
              <a:rPr lang="en-US" sz="2267" u="sng" dirty="0">
                <a:solidFill>
                  <a:srgbClr val="0563C1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https://www.dibbs.bsm.dla.mil/notices/msgdspl.aspx?msgid=1000</a:t>
            </a:r>
            <a:endParaRPr lang="en-US" sz="2267" u="sng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r>
              <a:rPr lang="en-US" sz="2267" u="sng" dirty="0">
                <a:ea typeface="Calibri" panose="020F0502020204030204" pitchFamily="34" charset="0"/>
              </a:rPr>
              <a:t>VSM USER GUIDE</a:t>
            </a:r>
          </a:p>
          <a:p>
            <a:pPr marL="518145" lvl="1" indent="0">
              <a:buNone/>
            </a:pP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  <a:hlinkClick r:id="rId3"/>
              </a:rPr>
              <a:t>https://vsm.distribution.dla.mil/net/docs/Vendor_USER_Guide.pdf</a:t>
            </a:r>
            <a:endParaRPr lang="en-US" sz="2267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r>
              <a:rPr lang="en-US" sz="2267" u="sng" dirty="0">
                <a:ea typeface="Calibri" panose="020F0502020204030204" pitchFamily="34" charset="0"/>
              </a:rPr>
              <a:t>VSM Registration</a:t>
            </a:r>
          </a:p>
          <a:p>
            <a:pPr marL="518145" lvl="1" indent="0">
              <a:buNone/>
            </a:pP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  <a:hlinkClick r:id="rId4"/>
              </a:rPr>
              <a:t>https://vsm.distribution.dla.mil</a:t>
            </a:r>
            <a:endParaRPr lang="en-US" sz="2267" dirty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r>
              <a:rPr lang="en-US" sz="2267" u="sng" dirty="0">
                <a:ea typeface="Calibri" panose="020F0502020204030204" pitchFamily="34" charset="0"/>
              </a:rPr>
              <a:t>VSM Help Desk  DLA administered contracts</a:t>
            </a:r>
          </a:p>
          <a:p>
            <a:pPr marL="518145" lvl="1" indent="0">
              <a:buNone/>
            </a:pP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delivery@dla.mil</a:t>
            </a: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</a:rPr>
              <a:t>  </a:t>
            </a:r>
            <a:r>
              <a:rPr lang="en-US" sz="2267" dirty="0">
                <a:ea typeface="Calibri" panose="020F0502020204030204" pitchFamily="34" charset="0"/>
              </a:rPr>
              <a:t>800 456-5507  Mon-Fri  0900-1700 Eastern</a:t>
            </a:r>
          </a:p>
          <a:p>
            <a:r>
              <a:rPr lang="en-US" sz="2267" u="sng" dirty="0">
                <a:ea typeface="Calibri" panose="020F0502020204030204" pitchFamily="34" charset="0"/>
              </a:rPr>
              <a:t>VSM Help Desk  DCMA administered contracts </a:t>
            </a:r>
          </a:p>
          <a:p>
            <a:pPr marL="0" indent="0">
              <a:buNone/>
            </a:pPr>
            <a:r>
              <a:rPr lang="en-US" sz="2267" dirty="0">
                <a:ea typeface="Calibri" panose="020F0502020204030204" pitchFamily="34" charset="0"/>
              </a:rPr>
              <a:t>       </a:t>
            </a:r>
            <a:r>
              <a:rPr lang="en-US" sz="2267" u="sng" dirty="0">
                <a:solidFill>
                  <a:srgbClr val="0070C0"/>
                </a:solidFill>
                <a:ea typeface="Calibri" panose="020F0502020204030204" pitchFamily="34" charset="0"/>
              </a:rPr>
              <a:t>dcma.stlouis-mo.hq.mbx.transportation-inbox@mail.mil</a:t>
            </a:r>
          </a:p>
          <a:p>
            <a:r>
              <a:rPr lang="en-US" sz="2267" u="sng" dirty="0">
                <a:ea typeface="Calibri" panose="020F0502020204030204" pitchFamily="34" charset="0"/>
              </a:rPr>
              <a:t>FDTPI Mailbox</a:t>
            </a: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</a:rPr>
              <a:t>  </a:t>
            </a: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  <a:hlinkClick r:id="rId6"/>
              </a:rPr>
              <a:t>fdtpi@dla.mil</a:t>
            </a: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</a:rPr>
              <a:t> or daniel.riggle</a:t>
            </a: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  <a:hlinkClick r:id="rId7"/>
              </a:rPr>
              <a:t>@dla.mil</a:t>
            </a: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</a:rPr>
              <a:t> or </a:t>
            </a:r>
            <a:r>
              <a:rPr lang="en-US" sz="2000" dirty="0">
                <a:solidFill>
                  <a:srgbClr val="1F497D"/>
                </a:solidFill>
                <a:ea typeface="Calibri" panose="020F0502020204030204" pitchFamily="34" charset="0"/>
              </a:rPr>
              <a:t>614 692-8246</a:t>
            </a: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67" dirty="0">
                <a:solidFill>
                  <a:srgbClr val="1F497D"/>
                </a:solidFill>
                <a:ea typeface="Calibri" panose="020F0502020204030204" pitchFamily="34" charset="0"/>
              </a:rPr>
              <a:t>	</a:t>
            </a:r>
            <a:endParaRPr lang="en-US" sz="2267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720" dirty="0"/>
          </a:p>
        </p:txBody>
      </p:sp>
    </p:spTree>
    <p:extLst>
      <p:ext uri="{BB962C8B-B14F-4D97-AF65-F5344CB8AC3E}">
        <p14:creationId xmlns:p14="http://schemas.microsoft.com/office/powerpoint/2010/main" val="1289266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45280" y="414528"/>
            <a:ext cx="5699760" cy="932688"/>
          </a:xfrm>
        </p:spPr>
        <p:txBody>
          <a:bodyPr/>
          <a:lstStyle/>
          <a:p>
            <a:pPr algn="r"/>
            <a:r>
              <a:rPr lang="en-US" sz="2400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" y="1658112"/>
            <a:ext cx="9326880" cy="53888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2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160E20F-752E-617E-71A7-53CD8EAFC496}"/>
              </a:ext>
            </a:extLst>
          </p:cNvPr>
          <p:cNvSpPr txBox="1">
            <a:spLocks/>
          </p:cNvSpPr>
          <p:nvPr/>
        </p:nvSpPr>
        <p:spPr>
          <a:xfrm>
            <a:off x="384442" y="1554480"/>
            <a:ext cx="9594317" cy="58033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4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27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458C-E1D0-F956-18F9-FC0B3FA63171}"/>
              </a:ext>
            </a:extLst>
          </p:cNvPr>
          <p:cNvSpPr txBox="1"/>
          <p:nvPr/>
        </p:nvSpPr>
        <p:spPr>
          <a:xfrm>
            <a:off x="6059859" y="1549559"/>
            <a:ext cx="305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Future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  <a:cs typeface="Arial" panose="020B0604020202020204" pitchFamily="34" charset="0"/>
              </a:rPr>
              <a:t>of VSM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CC586-D221-333A-2A7B-C394C760AF08}"/>
              </a:ext>
            </a:extLst>
          </p:cNvPr>
          <p:cNvSpPr txBox="1"/>
          <p:nvPr/>
        </p:nvSpPr>
        <p:spPr>
          <a:xfrm>
            <a:off x="499868" y="2119058"/>
            <a:ext cx="90014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40" b="1" dirty="0"/>
              <a:t> </a:t>
            </a:r>
            <a:r>
              <a:rPr lang="en-US" sz="2400" b="1" dirty="0"/>
              <a:t>SAP FIORI will replace/enhance VSM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Compatible with DLA Warehouse Management System (WMS)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Expected implementation in 2025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Interfaces with order process through to goods receipt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Interfaces with accounts payable through to payment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Provides real-time status information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Offers increased supply chain visibility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EA968-9980-5468-760D-45C11221B36F}"/>
              </a:ext>
            </a:extLst>
          </p:cNvPr>
          <p:cNvSpPr txBox="1"/>
          <p:nvPr/>
        </p:nvSpPr>
        <p:spPr>
          <a:xfrm>
            <a:off x="518160" y="4629725"/>
            <a:ext cx="9326880" cy="268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DLA VSM manages both DLA and DCMA administered contracts  beginning </a:t>
            </a:r>
            <a:r>
              <a:rPr lang="en-US" sz="2400" b="1" u="sng" dirty="0"/>
              <a:t>September 17, 2024</a:t>
            </a:r>
            <a:r>
              <a:rPr lang="en-US" sz="2400" b="1" dirty="0"/>
              <a:t>, except for: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Hazardous Materials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OCONUS vendors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Foreign Military Sales (FMS)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r>
              <a:rPr lang="en-US" sz="2000" dirty="0"/>
              <a:t>Arms, Ammunition, and Explosives (AA&amp;E)</a:t>
            </a:r>
          </a:p>
          <a:p>
            <a:pPr marL="323840" indent="-323840">
              <a:buFont typeface="Arial" panose="020B0604020202020204" pitchFamily="34" charset="0"/>
              <a:buChar char="•"/>
            </a:pPr>
            <a:endParaRPr lang="en-US" sz="2040" dirty="0"/>
          </a:p>
          <a:p>
            <a:r>
              <a:rPr lang="en-US" sz="2000" b="1" dirty="0"/>
              <a:t>Vendors must use DCMA SIR E tools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23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Use When Contracts Are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E7C83B1-A8E5-321E-7665-3D8AEE9C0D4A}"/>
              </a:ext>
            </a:extLst>
          </p:cNvPr>
          <p:cNvSpPr txBox="1">
            <a:spLocks/>
          </p:cNvSpPr>
          <p:nvPr/>
        </p:nvSpPr>
        <p:spPr>
          <a:xfrm>
            <a:off x="515007" y="2126974"/>
            <a:ext cx="3734264" cy="4270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FOB ORIGIN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D701883-469E-6CB5-D68E-EBE75F5B4F18}"/>
              </a:ext>
            </a:extLst>
          </p:cNvPr>
          <p:cNvSpPr txBox="1">
            <a:spLocks/>
          </p:cNvSpPr>
          <p:nvPr/>
        </p:nvSpPr>
        <p:spPr>
          <a:xfrm>
            <a:off x="4981904" y="2126974"/>
            <a:ext cx="4162096" cy="4270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FOB DESTINATION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71FF65-4A74-AD8A-2EA7-811F4015DE81}"/>
              </a:ext>
            </a:extLst>
          </p:cNvPr>
          <p:cNvSpPr txBox="1">
            <a:spLocks/>
          </p:cNvSpPr>
          <p:nvPr/>
        </p:nvSpPr>
        <p:spPr>
          <a:xfrm>
            <a:off x="515007" y="2753710"/>
            <a:ext cx="3734264" cy="40990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/>
              <a:t>Found in Block 8 of the Contract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Use of VSM is a requirement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DLA manages and pays for transportation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Supplier enters shipment details—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/>
              <a:t>Weight, Pieces, Dimensions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VSM provides tracking label for small parcel or Bill of Lading (BOL) for LTL and TL shipments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/>
              <a:t>VSM prints all labels and transportation documents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059F2-007F-F636-2696-52E22CFD0BC6}"/>
              </a:ext>
            </a:extLst>
          </p:cNvPr>
          <p:cNvSpPr txBox="1">
            <a:spLocks/>
          </p:cNvSpPr>
          <p:nvPr/>
        </p:nvSpPr>
        <p:spPr>
          <a:xfrm>
            <a:off x="4981904" y="2753710"/>
            <a:ext cx="4162096" cy="40990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100" b="1" dirty="0"/>
              <a:t>Found in Block 8 in the Contract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900" dirty="0"/>
              <a:t>Use of VSM is a requirement per PROC LTR 2023-01 effective 10/20/22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900" dirty="0"/>
              <a:t>Supplier manages and pays for transportation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900" dirty="0"/>
              <a:t>Supplier enters minimal shipment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900" dirty="0"/>
              <a:t>Supplier can enter their carrier’s name and tracking number to aid in receipting material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900" dirty="0"/>
              <a:t>VSM provides the Military Shipping label and package or box labels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1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How it Works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34132-3F0C-E2AE-B85B-0175341ED3D4}"/>
              </a:ext>
            </a:extLst>
          </p:cNvPr>
          <p:cNvSpPr txBox="1"/>
          <p:nvPr/>
        </p:nvSpPr>
        <p:spPr>
          <a:xfrm>
            <a:off x="1356852" y="1816295"/>
            <a:ext cx="643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VSM Registration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https://vsm.distribution.dla.mil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0D923-1C12-3A8A-8135-CA5607003CB1}"/>
              </a:ext>
            </a:extLst>
          </p:cNvPr>
          <p:cNvSpPr txBox="1"/>
          <p:nvPr/>
        </p:nvSpPr>
        <p:spPr>
          <a:xfrm>
            <a:off x="1819086" y="2752304"/>
            <a:ext cx="200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Contracts</a:t>
            </a:r>
            <a:r>
              <a:rPr lang="en-US" sz="2000" b="1" dirty="0"/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from EBS</a:t>
            </a:r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BA6CF19D-E261-8949-E887-A43D5E3E069C}"/>
              </a:ext>
            </a:extLst>
          </p:cNvPr>
          <p:cNvSpPr/>
          <p:nvPr/>
        </p:nvSpPr>
        <p:spPr>
          <a:xfrm>
            <a:off x="3478924" y="2752304"/>
            <a:ext cx="2331027" cy="6766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highlight>
                <a:srgbClr val="0076A3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829E2-1912-DE03-84DA-3140235C83C1}"/>
              </a:ext>
            </a:extLst>
          </p:cNvPr>
          <p:cNvSpPr txBox="1"/>
          <p:nvPr/>
        </p:nvSpPr>
        <p:spPr>
          <a:xfrm>
            <a:off x="5779114" y="2862322"/>
            <a:ext cx="156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A5556-BF5A-B94B-8BE6-0FDA2DEB8993}"/>
              </a:ext>
            </a:extLst>
          </p:cNvPr>
          <p:cNvSpPr txBox="1"/>
          <p:nvPr/>
        </p:nvSpPr>
        <p:spPr>
          <a:xfrm>
            <a:off x="1858297" y="3583301"/>
            <a:ext cx="5427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information flows from EBS into VSM by CAGE Code and by FOB Origin or FOB Destination terms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If a supplier is not registered prior to </a:t>
            </a:r>
          </a:p>
          <a:p>
            <a:r>
              <a:rPr lang="en-US" dirty="0"/>
              <a:t>      award, the contract will not be available in VSM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Awards missing from VSM can be manually populated by the supplier after registration is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Suppliers register each of their ship from addresses in VSM</a:t>
            </a:r>
          </a:p>
        </p:txBody>
      </p:sp>
    </p:spTree>
    <p:extLst>
      <p:ext uri="{BB962C8B-B14F-4D97-AF65-F5344CB8AC3E}">
        <p14:creationId xmlns:p14="http://schemas.microsoft.com/office/powerpoint/2010/main" val="56576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Transportation Routing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FEC696A6-4C9A-58ED-5E77-44D0E5E81348}"/>
              </a:ext>
            </a:extLst>
          </p:cNvPr>
          <p:cNvSpPr txBox="1">
            <a:spLocks/>
          </p:cNvSpPr>
          <p:nvPr/>
        </p:nvSpPr>
        <p:spPr>
          <a:xfrm>
            <a:off x="704193" y="2070538"/>
            <a:ext cx="8177047" cy="442170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VSM determines whether shipment will be routed Small Parcel or Freight</a:t>
            </a:r>
          </a:p>
          <a:p>
            <a:pPr algn="ctr"/>
            <a:r>
              <a:rPr lang="en-US" dirty="0"/>
              <a:t>VSM personnel combine smaller freight shipments when destined to the same address and have the same priority to save $ </a:t>
            </a:r>
          </a:p>
          <a:p>
            <a:r>
              <a:rPr lang="en-US" dirty="0"/>
              <a:t>VSM utilizes current DLA routing and addressing logic</a:t>
            </a:r>
          </a:p>
          <a:p>
            <a:r>
              <a:rPr lang="en-US" dirty="0"/>
              <a:t>VSM provides limited in transit visibility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Graphic 2" descr="Truck with solid fill">
            <a:extLst>
              <a:ext uri="{FF2B5EF4-FFF2-40B4-BE49-F238E27FC236}">
                <a16:creationId xmlns:a16="http://schemas.microsoft.com/office/drawing/2014/main" id="{EF93BC35-481A-317A-CC44-21A3D225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9724" y="4635062"/>
            <a:ext cx="5023945" cy="18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Ground Transportation Modes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01C2D10-4900-835B-580B-C6D98F2B0410}"/>
              </a:ext>
            </a:extLst>
          </p:cNvPr>
          <p:cNvSpPr txBox="1">
            <a:spLocks/>
          </p:cNvSpPr>
          <p:nvPr/>
        </p:nvSpPr>
        <p:spPr>
          <a:xfrm>
            <a:off x="1" y="2122770"/>
            <a:ext cx="5181600" cy="4288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chemeClr val="tx1"/>
                </a:solidFill>
              </a:rPr>
              <a:t>Small Parcel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 UPS and FedEx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150 lbs. or less with       dimensions of 165” or less length and girth combined or no longer than 108”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B6C283-8EDA-3CF4-29A1-7620DA62674D}"/>
              </a:ext>
            </a:extLst>
          </p:cNvPr>
          <p:cNvSpPr/>
          <p:nvPr/>
        </p:nvSpPr>
        <p:spPr>
          <a:xfrm>
            <a:off x="5181599" y="2122770"/>
            <a:ext cx="5181599" cy="4288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Less than Truckload (LTL) &amp; Truckload (TL)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Crowley Logistics (3PL)</a:t>
            </a:r>
            <a:endParaRPr 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LTL - generally more than 150 lbs., but less than 10,000 lbs.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TL - generally 10,000 lbs. to 40,000 lbs.</a:t>
            </a:r>
          </a:p>
        </p:txBody>
      </p:sp>
    </p:spTree>
    <p:extLst>
      <p:ext uri="{BB962C8B-B14F-4D97-AF65-F5344CB8AC3E}">
        <p14:creationId xmlns:p14="http://schemas.microsoft.com/office/powerpoint/2010/main" val="10323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Process Schedule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3051EB-E94F-40D3-B118-9AFF8F20EAC9}"/>
              </a:ext>
            </a:extLst>
          </p:cNvPr>
          <p:cNvSpPr txBox="1">
            <a:spLocks/>
          </p:cNvSpPr>
          <p:nvPr/>
        </p:nvSpPr>
        <p:spPr>
          <a:xfrm>
            <a:off x="457200" y="1545020"/>
            <a:ext cx="9369972" cy="49472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WHERE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MY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TRUCK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???????????????</a:t>
            </a:r>
          </a:p>
        </p:txBody>
      </p:sp>
      <p:pic>
        <p:nvPicPr>
          <p:cNvPr id="3" name="Graphic 2" descr="Truck with solid fill">
            <a:extLst>
              <a:ext uri="{FF2B5EF4-FFF2-40B4-BE49-F238E27FC236}">
                <a16:creationId xmlns:a16="http://schemas.microsoft.com/office/drawing/2014/main" id="{FE98C0B3-05B2-F238-6D15-6D7109D3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3768" y="4067502"/>
            <a:ext cx="5916646" cy="24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Process Schedule/LTL Freight Shipments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 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4AA7210A-7D8E-7FB3-CD96-B033C405CD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035893"/>
              </p:ext>
            </p:extLst>
          </p:nvPr>
        </p:nvGraphicFramePr>
        <p:xfrm>
          <a:off x="168166" y="1408029"/>
          <a:ext cx="10079421" cy="62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202">
                  <a:extLst>
                    <a:ext uri="{9D8B030D-6E8A-4147-A177-3AD203B41FA5}">
                      <a16:colId xmlns:a16="http://schemas.microsoft.com/office/drawing/2014/main" val="2781720170"/>
                    </a:ext>
                  </a:extLst>
                </a:gridCol>
                <a:gridCol w="1252169">
                  <a:extLst>
                    <a:ext uri="{9D8B030D-6E8A-4147-A177-3AD203B41FA5}">
                      <a16:colId xmlns:a16="http://schemas.microsoft.com/office/drawing/2014/main" val="2461352376"/>
                    </a:ext>
                  </a:extLst>
                </a:gridCol>
                <a:gridCol w="1478410">
                  <a:extLst>
                    <a:ext uri="{9D8B030D-6E8A-4147-A177-3AD203B41FA5}">
                      <a16:colId xmlns:a16="http://schemas.microsoft.com/office/drawing/2014/main" val="2553997371"/>
                    </a:ext>
                  </a:extLst>
                </a:gridCol>
                <a:gridCol w="1478410">
                  <a:extLst>
                    <a:ext uri="{9D8B030D-6E8A-4147-A177-3AD203B41FA5}">
                      <a16:colId xmlns:a16="http://schemas.microsoft.com/office/drawing/2014/main" val="2542526781"/>
                    </a:ext>
                  </a:extLst>
                </a:gridCol>
                <a:gridCol w="1478410">
                  <a:extLst>
                    <a:ext uri="{9D8B030D-6E8A-4147-A177-3AD203B41FA5}">
                      <a16:colId xmlns:a16="http://schemas.microsoft.com/office/drawing/2014/main" val="3697016812"/>
                    </a:ext>
                  </a:extLst>
                </a:gridCol>
                <a:gridCol w="1484299">
                  <a:extLst>
                    <a:ext uri="{9D8B030D-6E8A-4147-A177-3AD203B41FA5}">
                      <a16:colId xmlns:a16="http://schemas.microsoft.com/office/drawing/2014/main" val="3242844393"/>
                    </a:ext>
                  </a:extLst>
                </a:gridCol>
                <a:gridCol w="1472521">
                  <a:extLst>
                    <a:ext uri="{9D8B030D-6E8A-4147-A177-3AD203B41FA5}">
                      <a16:colId xmlns:a16="http://schemas.microsoft.com/office/drawing/2014/main" val="1928140500"/>
                    </a:ext>
                  </a:extLst>
                </a:gridCol>
              </a:tblGrid>
              <a:tr h="923518">
                <a:tc>
                  <a:txBody>
                    <a:bodyPr/>
                    <a:lstStyle/>
                    <a:p>
                      <a:r>
                        <a:rPr lang="en-US" dirty="0"/>
                        <a:t>If VSM entry by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787257"/>
                  </a:ext>
                </a:extLst>
              </a:tr>
              <a:tr h="1044455">
                <a:tc>
                  <a:txBody>
                    <a:bodyPr/>
                    <a:lstStyle/>
                    <a:p>
                      <a:r>
                        <a:rPr lang="en-US" sz="1400" u="sng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/>
                        <a:t>Tuesday</a:t>
                      </a:r>
                    </a:p>
                    <a:p>
                      <a:r>
                        <a:rPr lang="en-US" sz="1400" dirty="0"/>
                        <a:t>Documents available in VSM by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/>
                        <a:t>Wednesday</a:t>
                      </a:r>
                    </a:p>
                    <a:p>
                      <a:r>
                        <a:rPr lang="en-US" sz="1400" u="none" dirty="0"/>
                        <a:t>Shipment pickup by carrier prior to 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sng" dirty="0"/>
                        <a:t>Tuesday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949"/>
                  </a:ext>
                </a:extLst>
              </a:tr>
              <a:tr h="852055">
                <a:tc>
                  <a:txBody>
                    <a:bodyPr/>
                    <a:lstStyle/>
                    <a:p>
                      <a:r>
                        <a:rPr lang="en-US" sz="140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Documents available in VSM by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Shipment pickup by carrier prior to 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249453"/>
                  </a:ext>
                </a:extLst>
              </a:tr>
              <a:tr h="852055">
                <a:tc>
                  <a:txBody>
                    <a:bodyPr/>
                    <a:lstStyle/>
                    <a:p>
                      <a:r>
                        <a:rPr lang="en-US" sz="140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Documents available in VSM by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Shipment pickup by carrier prior to 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25424"/>
                  </a:ext>
                </a:extLst>
              </a:tr>
              <a:tr h="852055">
                <a:tc>
                  <a:txBody>
                    <a:bodyPr/>
                    <a:lstStyle/>
                    <a:p>
                      <a:r>
                        <a:rPr lang="en-US" sz="140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Documents available in VSM by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Shipment pickup by carrier prior to COB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07417"/>
                  </a:ext>
                </a:extLst>
              </a:tr>
              <a:tr h="852055">
                <a:tc>
                  <a:txBody>
                    <a:bodyPr/>
                    <a:lstStyle/>
                    <a:p>
                      <a:r>
                        <a:rPr lang="en-US" sz="140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Documents available in VSM by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Shipment pickup by carrier prior to COB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766313"/>
                  </a:ext>
                </a:extLst>
              </a:tr>
              <a:tr h="243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92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9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Processing Screen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Vendor Shipment Module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4AB4718-4D5C-33C3-C585-794D73E637B4}"/>
              </a:ext>
            </a:extLst>
          </p:cNvPr>
          <p:cNvSpPr txBox="1">
            <a:spLocks/>
          </p:cNvSpPr>
          <p:nvPr/>
        </p:nvSpPr>
        <p:spPr>
          <a:xfrm>
            <a:off x="262759" y="1597571"/>
            <a:ext cx="9785789" cy="4878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Processing Screen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7675F-4D3E-1167-180C-6CE9E019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641"/>
            <a:ext cx="10363200" cy="214953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5739AF7F-9638-9270-B401-3DF94EA4AB75}"/>
              </a:ext>
            </a:extLst>
          </p:cNvPr>
          <p:cNvSpPr/>
          <p:nvPr/>
        </p:nvSpPr>
        <p:spPr>
          <a:xfrm rot="10800000">
            <a:off x="1812565" y="4372302"/>
            <a:ext cx="466060" cy="1802525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CA9F73-E0D4-EB90-273C-8F17F616CBC7}"/>
              </a:ext>
            </a:extLst>
          </p:cNvPr>
          <p:cNvSpPr txBox="1"/>
          <p:nvPr/>
        </p:nvSpPr>
        <p:spPr>
          <a:xfrm rot="10800000" flipH="1" flipV="1">
            <a:off x="2879833" y="4631061"/>
            <a:ext cx="5854264" cy="836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FOB Origin or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FOB Destination Screen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8603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C4D1AB85EC34AB069BD9E7AAA4682" ma:contentTypeVersion="14" ma:contentTypeDescription="Create a new document." ma:contentTypeScope="" ma:versionID="838821702e7ec007fe6d995725bd0756">
  <xsd:schema xmlns:xsd="http://www.w3.org/2001/XMLSchema" xmlns:xs="http://www.w3.org/2001/XMLSchema" xmlns:p="http://schemas.microsoft.com/office/2006/metadata/properties" xmlns:ns3="c8691ee9-f89b-49bc-b6c0-db2021421e92" xmlns:ns4="9a4147b7-f71e-4865-ad36-6186405ead55" targetNamespace="http://schemas.microsoft.com/office/2006/metadata/properties" ma:root="true" ma:fieldsID="a999583ac7ca2498ee77c5154b1b2c28" ns3:_="" ns4:_="">
    <xsd:import namespace="c8691ee9-f89b-49bc-b6c0-db2021421e92"/>
    <xsd:import namespace="9a4147b7-f71e-4865-ad36-6186405ead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91ee9-f89b-49bc-b6c0-db2021421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147b7-f71e-4865-ad36-6186405ead5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691ee9-f89b-49bc-b6c0-db2021421e92" xsi:nil="true"/>
  </documentManagement>
</p:properties>
</file>

<file path=customXml/itemProps1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9C377-A3D9-41BE-8A4F-DBE196C5F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691ee9-f89b-49bc-b6c0-db2021421e92"/>
    <ds:schemaRef ds:uri="9a4147b7-f71e-4865-ad36-6186405ea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18D645-6709-4AC3-B89B-7A9CBF2A4310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8691ee9-f89b-49bc-b6c0-db2021421e92"/>
    <ds:schemaRef ds:uri="http://purl.org/dc/terms/"/>
    <ds:schemaRef ds:uri="9a4147b7-f71e-4865-ad36-6186405ead5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</TotalTime>
  <Words>1807</Words>
  <Application>Microsoft Office PowerPoint</Application>
  <PresentationFormat>Custom</PresentationFormat>
  <Paragraphs>1025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Raleway Black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 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Vendor Shipment Module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35</cp:revision>
  <cp:lastPrinted>2024-10-15T13:36:42Z</cp:lastPrinted>
  <dcterms:created xsi:type="dcterms:W3CDTF">2024-04-17T19:52:04Z</dcterms:created>
  <dcterms:modified xsi:type="dcterms:W3CDTF">2024-12-12T14:18:32Z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0x010100EB3C4D1AB85EC34AB069BD9E7AAA4682</vt:lpwstr>
  </property>
  <property fmtid="{D5CDD505-2E9C-101B-9397-08002B2CF9AE}" pid="3" name="MediaServiceImageTags">
    <vt:lpwstr/>
  </property>
</Properties>
</file>