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8" r:id="rId25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CE583-ABE2-4AFA-B69B-487E47FB4AD5}" v="7" dt="2024-10-11T13:28:35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501795" y="1634744"/>
            <a:ext cx="3678319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atin typeface="+mj-lt"/>
                <a:cs typeface="Arial"/>
              </a:rPr>
              <a:t>DLA Land and Maritime Pricing Overview​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501795" y="2475383"/>
            <a:ext cx="342092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+mj-lt"/>
              </a:rPr>
              <a:t>Matthew Kirk, Division Chief​</a:t>
            </a: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Methods to Determine a Price Fair and Reasonable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10</a:t>
            </a:fld>
            <a:r>
              <a:rPr lang="en-US" dirty="0"/>
              <a:t> of 16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F1466A8E-D051-9F38-EA31-0BABC099495A}"/>
              </a:ext>
            </a:extLst>
          </p:cNvPr>
          <p:cNvSpPr txBox="1"/>
          <p:nvPr/>
        </p:nvSpPr>
        <p:spPr>
          <a:xfrm>
            <a:off x="1363858" y="1784645"/>
            <a:ext cx="7835900" cy="466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endParaRPr sz="2400" dirty="0">
              <a:latin typeface="Arial"/>
              <a:cs typeface="Arial"/>
            </a:endParaRPr>
          </a:p>
          <a:p>
            <a:pPr marL="240029" marR="163830" indent="-227329">
              <a:lnSpc>
                <a:spcPts val="259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DLA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Maritime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analysis 	</a:t>
            </a:r>
            <a:r>
              <a:rPr sz="2400" dirty="0">
                <a:latin typeface="Arial"/>
                <a:cs typeface="Arial"/>
              </a:rPr>
              <a:t>techniques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are: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80"/>
              </a:spcBef>
              <a:buChar char="–"/>
              <a:tabLst>
                <a:tab pos="697230" algn="l"/>
              </a:tabLst>
            </a:pPr>
            <a:r>
              <a:rPr sz="2400" spc="-10" dirty="0">
                <a:latin typeface="Arial"/>
                <a:cs typeface="Arial"/>
              </a:rPr>
              <a:t>Cost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Analysis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310"/>
              </a:spcBef>
              <a:buChar char="–"/>
              <a:tabLst>
                <a:tab pos="697230" algn="l"/>
              </a:tabLst>
            </a:pPr>
            <a:r>
              <a:rPr sz="2400" spc="-10" dirty="0">
                <a:latin typeface="Arial"/>
                <a:cs typeface="Arial"/>
              </a:rPr>
              <a:t>Price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Analysis</a:t>
            </a:r>
            <a:endParaRPr sz="2400" dirty="0">
              <a:latin typeface="Arial"/>
              <a:cs typeface="Arial"/>
            </a:endParaRPr>
          </a:p>
          <a:p>
            <a:pPr marL="240029" marR="5080" indent="-227329">
              <a:lnSpc>
                <a:spcPts val="2590"/>
              </a:lnSpc>
              <a:spcBef>
                <a:spcPts val="124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questions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vendors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about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	</a:t>
            </a:r>
            <a:r>
              <a:rPr sz="2400" dirty="0">
                <a:latin typeface="Arial"/>
                <a:cs typeface="Arial"/>
              </a:rPr>
              <a:t>possibility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financial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certified 	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getting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released.</a:t>
            </a:r>
            <a:endParaRPr sz="2400" dirty="0">
              <a:latin typeface="Arial"/>
              <a:cs typeface="Arial"/>
            </a:endParaRPr>
          </a:p>
          <a:p>
            <a:pPr marL="240029" marR="213360" indent="-227329">
              <a:lnSpc>
                <a:spcPts val="2590"/>
              </a:lnSpc>
              <a:spcBef>
                <a:spcPts val="12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Arial"/>
                <a:cs typeface="Arial"/>
              </a:rPr>
              <a:t>We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NOT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release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your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data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anyone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outside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of 	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government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40029" marR="743585" indent="-227329">
              <a:lnSpc>
                <a:spcPts val="2590"/>
              </a:lnSpc>
              <a:spcBef>
                <a:spcPts val="1205"/>
              </a:spcBef>
              <a:buChar char="•"/>
              <a:tabLst>
                <a:tab pos="241300" algn="l"/>
              </a:tabLst>
            </a:pPr>
            <a:r>
              <a:rPr sz="2400" spc="-45" dirty="0">
                <a:latin typeface="Arial"/>
                <a:cs typeface="Arial"/>
              </a:rPr>
              <a:t>You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mark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financial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proprietary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or 	</a:t>
            </a:r>
            <a:r>
              <a:rPr sz="2400" dirty="0">
                <a:latin typeface="Arial"/>
                <a:cs typeface="Arial"/>
              </a:rPr>
              <a:t>business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sensitive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232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Cost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11</a:t>
            </a:fld>
            <a:r>
              <a:rPr lang="en-US" dirty="0"/>
              <a:t> of 16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2C8B355-88EF-19F5-9396-8EF500E731C0}"/>
              </a:ext>
            </a:extLst>
          </p:cNvPr>
          <p:cNvSpPr txBox="1"/>
          <p:nvPr/>
        </p:nvSpPr>
        <p:spPr>
          <a:xfrm>
            <a:off x="1100891" y="2277144"/>
            <a:ext cx="7954009" cy="3482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19177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Cost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certified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data 	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instances</a:t>
            </a:r>
            <a:endParaRPr sz="2400" dirty="0">
              <a:latin typeface="Arial"/>
              <a:cs typeface="Arial"/>
            </a:endParaRPr>
          </a:p>
          <a:p>
            <a:pPr marL="240029" marR="1652905" indent="-227329">
              <a:lnSpc>
                <a:spcPts val="2590"/>
              </a:lnSpc>
              <a:spcBef>
                <a:spcPts val="12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Certified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source 	</a:t>
            </a:r>
            <a:r>
              <a:rPr sz="2400" dirty="0">
                <a:latin typeface="Arial"/>
                <a:cs typeface="Arial"/>
              </a:rPr>
              <a:t>procurements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valued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$2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million</a:t>
            </a:r>
            <a:endParaRPr sz="2400" dirty="0">
              <a:latin typeface="Arial"/>
              <a:cs typeface="Arial"/>
            </a:endParaRPr>
          </a:p>
          <a:p>
            <a:pPr marL="240029" marR="855980" indent="-227329">
              <a:lnSpc>
                <a:spcPts val="2590"/>
              </a:lnSpc>
              <a:spcBef>
                <a:spcPts val="120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"/>
                <a:cs typeface="Arial"/>
              </a:rPr>
              <a:t>Cost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refers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review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individual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cost 	</a:t>
            </a:r>
            <a:r>
              <a:rPr sz="2400" dirty="0">
                <a:latin typeface="Arial"/>
                <a:cs typeface="Arial"/>
              </a:rPr>
              <a:t>elements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(i.e.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Material,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Labor,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Overhead)</a:t>
            </a:r>
            <a:endParaRPr sz="2400" dirty="0">
              <a:latin typeface="Arial"/>
              <a:cs typeface="Arial"/>
            </a:endParaRPr>
          </a:p>
          <a:p>
            <a:pPr marL="240029" marR="5080" indent="-227329">
              <a:lnSpc>
                <a:spcPts val="2590"/>
              </a:lnSpc>
              <a:spcBef>
                <a:spcPts val="12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This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review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elements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come 	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position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Government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believes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spc="-10" dirty="0">
                <a:latin typeface="Arial"/>
                <a:cs typeface="Arial"/>
              </a:rPr>
              <a:t>reasonable.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50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Price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12</a:t>
            </a:fld>
            <a:r>
              <a:rPr lang="en-US" dirty="0"/>
              <a:t> of 16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DFFDE1D-9937-CA7E-461C-F0B36860B20A}"/>
              </a:ext>
            </a:extLst>
          </p:cNvPr>
          <p:cNvSpPr txBox="1"/>
          <p:nvPr/>
        </p:nvSpPr>
        <p:spPr>
          <a:xfrm>
            <a:off x="1230991" y="2129767"/>
            <a:ext cx="7665720" cy="407924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It’s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comparison!</a:t>
            </a:r>
            <a:endParaRPr sz="2400" dirty="0">
              <a:latin typeface="Arial"/>
              <a:cs typeface="Arial"/>
            </a:endParaRPr>
          </a:p>
          <a:p>
            <a:pPr marL="240029" marR="853440" indent="-227329">
              <a:lnSpc>
                <a:spcPts val="2590"/>
              </a:lnSpc>
              <a:spcBef>
                <a:spcPts val="124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comparison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proposed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	</a:t>
            </a:r>
            <a:r>
              <a:rPr sz="2400" spc="-10" dirty="0">
                <a:latin typeface="Arial"/>
                <a:cs typeface="Arial"/>
              </a:rPr>
              <a:t>following: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75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Other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offered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procurement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315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Previous/historic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310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Similar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items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310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Should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Estimate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315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Market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Research</a:t>
            </a:r>
            <a:endParaRPr sz="2400" dirty="0">
              <a:latin typeface="Arial"/>
              <a:cs typeface="Arial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640"/>
              </a:spcBef>
              <a:buChar char="–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Catalog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Lists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themselves 	</a:t>
            </a:r>
            <a:r>
              <a:rPr sz="2400" dirty="0">
                <a:latin typeface="Arial"/>
                <a:cs typeface="Arial"/>
              </a:rPr>
              <a:t>determined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reasonable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08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Price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13</a:t>
            </a:fld>
            <a:r>
              <a:rPr lang="en-US" dirty="0"/>
              <a:t> of 16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3572D95-98EF-AD90-9F41-FCEBDA0FC6AF}"/>
              </a:ext>
            </a:extLst>
          </p:cNvPr>
          <p:cNvSpPr txBox="1"/>
          <p:nvPr/>
        </p:nvSpPr>
        <p:spPr>
          <a:xfrm>
            <a:off x="1240472" y="2106667"/>
            <a:ext cx="7882255" cy="38506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Price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always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performed</a:t>
            </a:r>
            <a:endParaRPr sz="2400" dirty="0">
              <a:latin typeface="Arial"/>
              <a:cs typeface="Arial"/>
            </a:endParaRPr>
          </a:p>
          <a:p>
            <a:pPr marL="356870" marR="5080" indent="-344805">
              <a:lnSpc>
                <a:spcPts val="2590"/>
              </a:lnSpc>
              <a:spcBef>
                <a:spcPts val="640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Price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concerned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overall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selling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individual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components.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875"/>
              </a:spcBef>
              <a:buChar char="•"/>
              <a:tabLst>
                <a:tab pos="240029" algn="l"/>
              </a:tabLst>
            </a:pPr>
            <a:r>
              <a:rPr sz="2400" spc="-10" dirty="0">
                <a:latin typeface="Arial"/>
                <a:cs typeface="Arial"/>
              </a:rPr>
              <a:t>Two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analysis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used:</a:t>
            </a:r>
            <a:endParaRPr sz="2400" dirty="0">
              <a:latin typeface="Arial"/>
              <a:cs typeface="Arial"/>
            </a:endParaRPr>
          </a:p>
          <a:p>
            <a:pPr marL="696595" lvl="1" indent="-227329">
              <a:lnSpc>
                <a:spcPct val="100000"/>
              </a:lnSpc>
              <a:spcBef>
                <a:spcPts val="315"/>
              </a:spcBef>
              <a:buChar char="–"/>
              <a:tabLst>
                <a:tab pos="696595" algn="l"/>
              </a:tabLst>
            </a:pPr>
            <a:r>
              <a:rPr sz="2400" dirty="0">
                <a:latin typeface="Arial"/>
                <a:cs typeface="Arial"/>
              </a:rPr>
              <a:t>Comparison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quotes/bids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received</a:t>
            </a:r>
            <a:endParaRPr sz="2400" dirty="0">
              <a:latin typeface="Arial"/>
              <a:cs typeface="Arial"/>
            </a:endParaRPr>
          </a:p>
          <a:p>
            <a:pPr marL="696595" marR="753745" lvl="1" indent="-227329">
              <a:lnSpc>
                <a:spcPts val="2590"/>
              </a:lnSpc>
              <a:spcBef>
                <a:spcPts val="640"/>
              </a:spcBef>
              <a:buChar char="–"/>
              <a:tabLst>
                <a:tab pos="697865" algn="l"/>
              </a:tabLst>
            </a:pPr>
            <a:r>
              <a:rPr sz="2400" dirty="0">
                <a:latin typeface="Arial"/>
                <a:cs typeface="Arial"/>
              </a:rPr>
              <a:t>Comparison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procurement(s)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were 	</a:t>
            </a:r>
            <a:r>
              <a:rPr sz="2400" dirty="0">
                <a:latin typeface="Arial"/>
                <a:cs typeface="Arial"/>
              </a:rPr>
              <a:t>determined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reasonable</a:t>
            </a:r>
            <a:endParaRPr sz="2400" dirty="0">
              <a:latin typeface="Arial"/>
              <a:cs typeface="Arial"/>
            </a:endParaRPr>
          </a:p>
          <a:p>
            <a:pPr marL="1154430" marR="32384" lvl="2" indent="-227329">
              <a:lnSpc>
                <a:spcPts val="2590"/>
              </a:lnSpc>
              <a:spcBef>
                <a:spcPts val="605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account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quantity,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inflationary 	</a:t>
            </a:r>
            <a:r>
              <a:rPr sz="2400" dirty="0">
                <a:latin typeface="Arial"/>
                <a:cs typeface="Arial"/>
              </a:rPr>
              <a:t>factors,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solicitation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economic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conditions 	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affect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865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Tips on Pricing to DLA Land and Maritime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14</a:t>
            </a:fld>
            <a:r>
              <a:rPr lang="en-US" dirty="0"/>
              <a:t> of 16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5548E00-4382-8ACD-E709-F24CD8AD8434}"/>
              </a:ext>
            </a:extLst>
          </p:cNvPr>
          <p:cNvSpPr txBox="1"/>
          <p:nvPr/>
        </p:nvSpPr>
        <p:spPr>
          <a:xfrm>
            <a:off x="1508251" y="2229336"/>
            <a:ext cx="7922895" cy="33137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25"/>
              </a:spcBef>
            </a:pPr>
            <a:endParaRPr sz="24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Review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solicitation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requirements.</a:t>
            </a:r>
            <a:endParaRPr sz="2400" dirty="0">
              <a:latin typeface="Arial"/>
              <a:cs typeface="Arial"/>
            </a:endParaRPr>
          </a:p>
          <a:p>
            <a:pPr marL="356870" indent="-344170">
              <a:lnSpc>
                <a:spcPct val="100000"/>
              </a:lnSpc>
              <a:spcBef>
                <a:spcPts val="31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Review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history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listed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solicitation.</a:t>
            </a:r>
            <a:endParaRPr sz="2400" dirty="0">
              <a:latin typeface="Arial"/>
              <a:cs typeface="Arial"/>
            </a:endParaRPr>
          </a:p>
          <a:p>
            <a:pPr marL="756285" marR="263525" indent="-344805">
              <a:lnSpc>
                <a:spcPts val="2590"/>
              </a:lnSpc>
              <a:spcBef>
                <a:spcPts val="640"/>
              </a:spcBef>
              <a:tabLst>
                <a:tab pos="756285" algn="l"/>
              </a:tabLst>
            </a:pPr>
            <a:r>
              <a:rPr sz="2400" spc="-50" dirty="0">
                <a:latin typeface="Arial"/>
                <a:cs typeface="Arial"/>
              </a:rPr>
              <a:t>‒</a:t>
            </a:r>
            <a:r>
              <a:rPr sz="2400" dirty="0">
                <a:latin typeface="Arial"/>
                <a:cs typeface="Arial"/>
              </a:rPr>
              <a:t>	This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would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close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where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Government </a:t>
            </a:r>
            <a:r>
              <a:rPr sz="2400" dirty="0">
                <a:latin typeface="Arial"/>
                <a:cs typeface="Arial"/>
              </a:rPr>
              <a:t>position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would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account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quantity, </a:t>
            </a:r>
            <a:r>
              <a:rPr sz="2400" dirty="0">
                <a:latin typeface="Arial"/>
                <a:cs typeface="Arial"/>
              </a:rPr>
              <a:t>inflationary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economic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condition adjustments.</a:t>
            </a:r>
            <a:endParaRPr sz="2400" dirty="0">
              <a:latin typeface="Arial"/>
              <a:cs typeface="Arial"/>
            </a:endParaRPr>
          </a:p>
          <a:p>
            <a:pPr marL="356870" marR="5080" indent="-344805">
              <a:lnSpc>
                <a:spcPts val="259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Provide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offer,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since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never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what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your </a:t>
            </a:r>
            <a:r>
              <a:rPr sz="2400" dirty="0">
                <a:latin typeface="Arial"/>
                <a:cs typeface="Arial"/>
              </a:rPr>
              <a:t>competition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doing.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432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Tips on Pricing to DLA Land and Maritime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15</a:t>
            </a:fld>
            <a:r>
              <a:rPr lang="en-US" dirty="0"/>
              <a:t> of 16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539D34B-073F-FD8C-97D3-80470C4345AE}"/>
              </a:ext>
            </a:extLst>
          </p:cNvPr>
          <p:cNvSpPr txBox="1"/>
          <p:nvPr/>
        </p:nvSpPr>
        <p:spPr>
          <a:xfrm>
            <a:off x="1087120" y="1833633"/>
            <a:ext cx="8188959" cy="387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65"/>
              </a:spcBef>
            </a:pPr>
            <a:endParaRPr sz="2400" dirty="0">
              <a:latin typeface="Arial"/>
              <a:cs typeface="Arial"/>
            </a:endParaRPr>
          </a:p>
          <a:p>
            <a:pPr marL="356870" marR="137160" indent="-344805">
              <a:lnSpc>
                <a:spcPts val="2590"/>
              </a:lnSpc>
              <a:buChar char="•"/>
              <a:tabLst>
                <a:tab pos="356870" algn="l"/>
                <a:tab pos="2451100" algn="l"/>
              </a:tabLst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prepared...</a:t>
            </a:r>
            <a:r>
              <a:rPr sz="2400" dirty="0">
                <a:latin typeface="Arial"/>
                <a:cs typeface="Arial"/>
              </a:rPr>
              <a:t>	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Buyers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Contracting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Officers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may </a:t>
            </a:r>
            <a:r>
              <a:rPr sz="2400" dirty="0">
                <a:latin typeface="Arial"/>
                <a:cs typeface="Arial"/>
              </a:rPr>
              <a:t>call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negotiate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obtain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additional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information </a:t>
            </a:r>
            <a:r>
              <a:rPr sz="2400" dirty="0">
                <a:latin typeface="Arial"/>
                <a:cs typeface="Arial"/>
              </a:rPr>
              <a:t>concerning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item.</a:t>
            </a:r>
            <a:endParaRPr sz="2400" dirty="0">
              <a:latin typeface="Arial"/>
              <a:cs typeface="Arial"/>
            </a:endParaRPr>
          </a:p>
          <a:p>
            <a:pPr marL="354330" marR="213995" indent="-342265" algn="just">
              <a:lnSpc>
                <a:spcPts val="2590"/>
              </a:lnSpc>
              <a:spcBef>
                <a:spcPts val="605"/>
              </a:spcBef>
              <a:buChar char="•"/>
              <a:tabLst>
                <a:tab pos="356870" algn="l"/>
              </a:tabLst>
            </a:pPr>
            <a:r>
              <a:rPr sz="2400" dirty="0">
                <a:latin typeface="Arial"/>
                <a:cs typeface="Arial"/>
              </a:rPr>
              <a:t>When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requested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breakdown,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are 	</a:t>
            </a:r>
            <a:r>
              <a:rPr sz="2400" dirty="0">
                <a:latin typeface="Arial"/>
                <a:cs typeface="Arial"/>
              </a:rPr>
              <a:t>looking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drivers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item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	</a:t>
            </a:r>
            <a:r>
              <a:rPr sz="2400" dirty="0">
                <a:latin typeface="Arial"/>
                <a:cs typeface="Arial"/>
              </a:rPr>
              <a:t>material,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labor,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overheads,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profit,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etc.</a:t>
            </a:r>
            <a:endParaRPr sz="2400" dirty="0">
              <a:latin typeface="Arial"/>
              <a:cs typeface="Arial"/>
            </a:endParaRPr>
          </a:p>
          <a:p>
            <a:pPr marL="356870" marR="5080" indent="-344805">
              <a:lnSpc>
                <a:spcPts val="2590"/>
              </a:lnSpc>
              <a:spcBef>
                <a:spcPts val="605"/>
              </a:spcBef>
              <a:buChar char="•"/>
              <a:tabLst>
                <a:tab pos="356870" algn="l"/>
                <a:tab pos="5429250" algn="l"/>
              </a:tabLst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finding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information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gathering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</a:t>
            </a:r>
            <a:r>
              <a:rPr sz="2400" spc="6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Buyers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Contracting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Officers.</a:t>
            </a:r>
            <a:r>
              <a:rPr sz="2400" dirty="0">
                <a:latin typeface="Arial"/>
                <a:cs typeface="Arial"/>
              </a:rPr>
              <a:t>	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quicker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can </a:t>
            </a:r>
            <a:r>
              <a:rPr sz="2400" dirty="0">
                <a:latin typeface="Arial"/>
                <a:cs typeface="Arial"/>
              </a:rPr>
              <a:t>get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quicker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make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decision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concerning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procurement.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54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16</a:t>
            </a:fld>
            <a:r>
              <a:rPr lang="en-US" dirty="0"/>
              <a:t> of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FD678-F019-97B5-AA3D-68E3F5F1602F}"/>
              </a:ext>
            </a:extLst>
          </p:cNvPr>
          <p:cNvSpPr txBox="1"/>
          <p:nvPr/>
        </p:nvSpPr>
        <p:spPr>
          <a:xfrm>
            <a:off x="4208745" y="3371982"/>
            <a:ext cx="703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1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2446B-145A-9FCF-2C8C-47E84A4036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A2C29-DA13-3993-811C-724475AE4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1305D4F-14F8-40F5-86C0-9E3EF6F96AEC}" type="slidenum">
              <a:rPr lang="en-US" smtClean="0"/>
              <a:t>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1A1D1D-7929-B5D6-D65D-F74FC55BE918}"/>
              </a:ext>
            </a:extLst>
          </p:cNvPr>
          <p:cNvSpPr/>
          <p:nvPr/>
        </p:nvSpPr>
        <p:spPr>
          <a:xfrm>
            <a:off x="4942266" y="5934953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EFE1091-C703-B27D-E771-C62DB014A533}"/>
              </a:ext>
            </a:extLst>
          </p:cNvPr>
          <p:cNvSpPr txBox="1"/>
          <p:nvPr/>
        </p:nvSpPr>
        <p:spPr>
          <a:xfrm>
            <a:off x="5033706" y="2200030"/>
            <a:ext cx="49747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>
                <a:solidFill>
                  <a:srgbClr val="000000"/>
                </a:solidFill>
                <a:effectLst/>
              </a:rPr>
              <a:t>The purpose of this briefing is to provide an overview of cost and pricing for vendors attending DLA Land and Maritime’s TKO sessions.</a:t>
            </a:r>
            <a:endParaRPr lang="en-US" sz="12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642EAC2-E3C0-B933-8004-D88AD6BBC767}"/>
              </a:ext>
            </a:extLst>
          </p:cNvPr>
          <p:cNvSpPr txBox="1"/>
          <p:nvPr/>
        </p:nvSpPr>
        <p:spPr>
          <a:xfrm>
            <a:off x="4912482" y="4213545"/>
            <a:ext cx="4974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About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Rules and Regulations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Buyer and Contracting Officer’s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Fair and Reasonable 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Tips on Pricing to DLA Land and Maritime</a:t>
            </a:r>
          </a:p>
        </p:txBody>
      </p:sp>
    </p:spTree>
    <p:extLst>
      <p:ext uri="{BB962C8B-B14F-4D97-AF65-F5344CB8AC3E}">
        <p14:creationId xmlns:p14="http://schemas.microsoft.com/office/powerpoint/2010/main" val="425690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11D36-F1A2-0CA0-58A6-EAFA876DD7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About Us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219A0DA-F32C-CB5C-7A92-A372F90FCFAE}"/>
              </a:ext>
            </a:extLst>
          </p:cNvPr>
          <p:cNvSpPr txBox="1">
            <a:spLocks/>
          </p:cNvSpPr>
          <p:nvPr/>
        </p:nvSpPr>
        <p:spPr>
          <a:xfrm>
            <a:off x="908240" y="1764601"/>
            <a:ext cx="8176605" cy="503907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145" indent="-227329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71780" algn="l"/>
              </a:tabLst>
            </a:pPr>
            <a:r>
              <a:rPr lang="en-US" dirty="0"/>
              <a:t>DLA</a:t>
            </a:r>
            <a:r>
              <a:rPr lang="en-US" spc="-120" dirty="0"/>
              <a:t> </a:t>
            </a:r>
            <a:r>
              <a:rPr lang="en-US" dirty="0"/>
              <a:t>Land</a:t>
            </a:r>
            <a:r>
              <a:rPr lang="en-US" spc="-65" dirty="0"/>
              <a:t> </a:t>
            </a:r>
            <a:r>
              <a:rPr lang="en-US" dirty="0"/>
              <a:t>&amp;</a:t>
            </a:r>
            <a:r>
              <a:rPr lang="en-US" spc="-45" dirty="0"/>
              <a:t> </a:t>
            </a:r>
            <a:r>
              <a:rPr lang="en-US" dirty="0"/>
              <a:t>Maritime</a:t>
            </a:r>
            <a:r>
              <a:rPr lang="en-US" spc="-55" dirty="0"/>
              <a:t> </a:t>
            </a:r>
            <a:r>
              <a:rPr lang="en-US" dirty="0"/>
              <a:t>–</a:t>
            </a:r>
            <a:r>
              <a:rPr lang="en-US" spc="-55" dirty="0"/>
              <a:t> </a:t>
            </a:r>
            <a:r>
              <a:rPr lang="en-US" dirty="0"/>
              <a:t>Cost/Price</a:t>
            </a:r>
            <a:r>
              <a:rPr lang="en-US" spc="-55" dirty="0"/>
              <a:t> </a:t>
            </a:r>
            <a:r>
              <a:rPr lang="en-US" spc="-10" dirty="0"/>
              <a:t>Office</a:t>
            </a:r>
          </a:p>
          <a:p>
            <a:pPr marL="241301" indent="0">
              <a:lnSpc>
                <a:spcPct val="100000"/>
              </a:lnSpc>
              <a:spcBef>
                <a:spcPts val="310"/>
              </a:spcBef>
              <a:buNone/>
            </a:pPr>
            <a:r>
              <a:rPr lang="en-US" spc="-20" dirty="0">
                <a:latin typeface="Arial"/>
                <a:cs typeface="Arial"/>
              </a:rPr>
              <a:t>–</a:t>
            </a:r>
            <a:r>
              <a:rPr lang="en-US" spc="-204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Staff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95" dirty="0">
                <a:latin typeface="Arial"/>
                <a:cs typeface="Arial"/>
              </a:rPr>
              <a:t>11</a:t>
            </a:r>
            <a:r>
              <a:rPr lang="en-US" spc="-15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Analysts</a:t>
            </a:r>
          </a:p>
          <a:p>
            <a:pPr marL="271145" marR="128905" indent="-227329">
              <a:lnSpc>
                <a:spcPts val="2590"/>
              </a:lnSpc>
              <a:spcBef>
                <a:spcPts val="1240"/>
              </a:spcBef>
              <a:tabLst>
                <a:tab pos="273050" algn="l"/>
              </a:tabLst>
            </a:pPr>
            <a:r>
              <a:rPr lang="en-US" dirty="0">
                <a:latin typeface="Arial"/>
                <a:cs typeface="Arial"/>
              </a:rPr>
              <a:t>Monitors</a:t>
            </a:r>
            <a:r>
              <a:rPr lang="en-US" spc="-8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ensures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integrity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prices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DLA</a:t>
            </a:r>
            <a:r>
              <a:rPr lang="en-US" spc="-14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Land </a:t>
            </a:r>
            <a:r>
              <a:rPr lang="en-US" dirty="0">
                <a:latin typeface="Arial"/>
                <a:cs typeface="Arial"/>
              </a:rPr>
              <a:t>&amp;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Maritime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pays</a:t>
            </a:r>
          </a:p>
          <a:p>
            <a:pPr marL="271145" indent="-227329">
              <a:lnSpc>
                <a:spcPct val="100000"/>
              </a:lnSpc>
              <a:spcBef>
                <a:spcPts val="880"/>
              </a:spcBef>
              <a:tabLst>
                <a:tab pos="271780" algn="l"/>
              </a:tabLst>
            </a:pPr>
            <a:r>
              <a:rPr lang="en-US" dirty="0">
                <a:latin typeface="Arial"/>
                <a:cs typeface="Arial"/>
              </a:rPr>
              <a:t>Provides</a:t>
            </a:r>
            <a:r>
              <a:rPr lang="en-US" spc="-7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guidance</a:t>
            </a:r>
            <a:r>
              <a:rPr lang="en-US" spc="-7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</a:t>
            </a:r>
            <a:r>
              <a:rPr lang="en-US" spc="-1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training</a:t>
            </a:r>
          </a:p>
          <a:p>
            <a:pPr marL="271145" indent="-227329">
              <a:lnSpc>
                <a:spcPct val="100000"/>
              </a:lnSpc>
              <a:spcBef>
                <a:spcPts val="910"/>
              </a:spcBef>
              <a:tabLst>
                <a:tab pos="271780" algn="l"/>
              </a:tabLst>
            </a:pPr>
            <a:r>
              <a:rPr lang="en-US" dirty="0">
                <a:latin typeface="Arial"/>
                <a:cs typeface="Arial"/>
              </a:rPr>
              <a:t>Provides</a:t>
            </a:r>
            <a:r>
              <a:rPr lang="en-US" spc="-5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input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on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policy</a:t>
            </a:r>
          </a:p>
          <a:p>
            <a:pPr marL="271145" indent="-227329">
              <a:lnSpc>
                <a:spcPct val="100000"/>
              </a:lnSpc>
              <a:spcBef>
                <a:spcPts val="910"/>
              </a:spcBef>
              <a:tabLst>
                <a:tab pos="271780" algn="l"/>
              </a:tabLst>
            </a:pPr>
            <a:r>
              <a:rPr lang="en-US" dirty="0">
                <a:latin typeface="Arial"/>
                <a:cs typeface="Arial"/>
              </a:rPr>
              <a:t>Performs</a:t>
            </a:r>
            <a:r>
              <a:rPr lang="en-US" spc="-10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analysis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&amp;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assists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</a:t>
            </a:r>
            <a:r>
              <a:rPr lang="en-US" spc="-4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negotiations</a:t>
            </a:r>
          </a:p>
          <a:p>
            <a:pPr marL="271145" marR="5080" indent="-227329">
              <a:lnSpc>
                <a:spcPts val="2590"/>
              </a:lnSpc>
              <a:spcBef>
                <a:spcPts val="1240"/>
              </a:spcBef>
              <a:tabLst>
                <a:tab pos="273050" algn="l"/>
              </a:tabLst>
            </a:pPr>
            <a:r>
              <a:rPr lang="en-US" dirty="0">
                <a:latin typeface="Arial"/>
                <a:cs typeface="Arial"/>
              </a:rPr>
              <a:t>For</a:t>
            </a:r>
            <a:r>
              <a:rPr lang="en-US" spc="-7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procurements</a:t>
            </a:r>
            <a:r>
              <a:rPr lang="en-US" spc="-12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requiring</a:t>
            </a:r>
            <a:r>
              <a:rPr lang="en-US" spc="-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submission</a:t>
            </a:r>
            <a:r>
              <a:rPr lang="en-US" spc="-7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of</a:t>
            </a:r>
            <a:r>
              <a:rPr lang="en-US" spc="-10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certified</a:t>
            </a:r>
            <a:r>
              <a:rPr lang="en-US" spc="-70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cost 	</a:t>
            </a:r>
            <a:r>
              <a:rPr lang="en-US" dirty="0">
                <a:latin typeface="Arial"/>
                <a:cs typeface="Arial"/>
              </a:rPr>
              <a:t>data</a:t>
            </a:r>
            <a:r>
              <a:rPr lang="en-US" spc="-8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(&gt;$2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million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sole</a:t>
            </a:r>
            <a:r>
              <a:rPr lang="en-US" spc="-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source),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coordinates</a:t>
            </a:r>
            <a:r>
              <a:rPr lang="en-US" spc="-9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the</a:t>
            </a:r>
            <a:r>
              <a:rPr lang="en-US" spc="-6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data</a:t>
            </a:r>
            <a:r>
              <a:rPr lang="en-US" spc="-8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review </a:t>
            </a:r>
            <a:r>
              <a:rPr lang="en-US" dirty="0">
                <a:latin typeface="Arial"/>
                <a:cs typeface="Arial"/>
              </a:rPr>
              <a:t>with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either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DCMA</a:t>
            </a:r>
            <a:r>
              <a:rPr lang="en-US" spc="-14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or</a:t>
            </a:r>
            <a:r>
              <a:rPr lang="en-US" spc="-65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DCAA</a:t>
            </a:r>
          </a:p>
          <a:p>
            <a:pPr marL="271145" indent="-227329">
              <a:lnSpc>
                <a:spcPct val="100000"/>
              </a:lnSpc>
              <a:spcBef>
                <a:spcPts val="880"/>
              </a:spcBef>
              <a:tabLst>
                <a:tab pos="271780" algn="l"/>
              </a:tabLst>
            </a:pPr>
            <a:r>
              <a:rPr lang="en-US" dirty="0">
                <a:latin typeface="Arial"/>
                <a:cs typeface="Arial"/>
              </a:rPr>
              <a:t>Performs</a:t>
            </a:r>
            <a:r>
              <a:rPr lang="en-US" spc="-13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reviews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as</a:t>
            </a:r>
            <a:r>
              <a:rPr lang="en-US" spc="-8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required</a:t>
            </a:r>
            <a:r>
              <a:rPr lang="en-US" spc="-5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or</a:t>
            </a:r>
            <a:r>
              <a:rPr lang="en-US" spc="-7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requested</a:t>
            </a:r>
          </a:p>
        </p:txBody>
      </p:sp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Rules of the Game- Regulations and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4</a:t>
            </a:fld>
            <a:r>
              <a:rPr lang="en-US" dirty="0"/>
              <a:t> of 16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B5BE83E-2832-C3DF-AD94-6F759AF4F109}"/>
              </a:ext>
            </a:extLst>
          </p:cNvPr>
          <p:cNvSpPr txBox="1"/>
          <p:nvPr/>
        </p:nvSpPr>
        <p:spPr>
          <a:xfrm>
            <a:off x="1356327" y="2011506"/>
            <a:ext cx="7381875" cy="3141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FAR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Federal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Acquisition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Regulation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10"/>
              </a:spcBef>
              <a:buChar char="•"/>
              <a:tabLst>
                <a:tab pos="240029" algn="l"/>
              </a:tabLst>
            </a:pPr>
            <a:r>
              <a:rPr sz="2400" spc="-10" dirty="0">
                <a:latin typeface="Arial"/>
                <a:cs typeface="Arial"/>
              </a:rPr>
              <a:t>DFARS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PGI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Federal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Regulation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Supplement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1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DLAD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PGI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20" dirty="0">
                <a:latin typeface="Arial"/>
                <a:cs typeface="Arial"/>
              </a:rPr>
              <a:t> DLA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Directive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Regulations</a:t>
            </a:r>
            <a:endParaRPr sz="2400" dirty="0">
              <a:latin typeface="Arial"/>
              <a:cs typeface="Arial"/>
            </a:endParaRPr>
          </a:p>
          <a:p>
            <a:pPr marL="240029" marR="620395" indent="-227329">
              <a:lnSpc>
                <a:spcPts val="2590"/>
              </a:lnSpc>
              <a:spcBef>
                <a:spcPts val="1240"/>
              </a:spcBef>
              <a:buChar char="•"/>
              <a:tabLst>
                <a:tab pos="241300" algn="l"/>
              </a:tabLst>
            </a:pPr>
            <a:r>
              <a:rPr sz="2400" spc="-20" dirty="0">
                <a:latin typeface="Arial"/>
                <a:cs typeface="Arial"/>
              </a:rPr>
              <a:t>PROCLTRS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(Procurement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Letters)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supplements 	</a:t>
            </a:r>
            <a:r>
              <a:rPr sz="2400" dirty="0">
                <a:latin typeface="Arial"/>
                <a:cs typeface="Arial"/>
              </a:rPr>
              <a:t>DLAD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policy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88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DAG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DLA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L&amp;M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Acquisition</a:t>
            </a:r>
            <a:r>
              <a:rPr sz="2400" spc="-10" dirty="0">
                <a:latin typeface="Arial"/>
                <a:cs typeface="Arial"/>
              </a:rPr>
              <a:t> Guide</a:t>
            </a:r>
            <a:endParaRPr sz="2400" dirty="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910"/>
              </a:spcBef>
              <a:buChar char="•"/>
              <a:tabLst>
                <a:tab pos="240029" algn="l"/>
              </a:tabLst>
            </a:pPr>
            <a:r>
              <a:rPr sz="2400" dirty="0">
                <a:latin typeface="Arial"/>
                <a:cs typeface="Arial"/>
              </a:rPr>
              <a:t>Contract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Reference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Guide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6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The Buyer and Contracting Officer’s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5</a:t>
            </a:fld>
            <a:r>
              <a:rPr lang="en-US" dirty="0"/>
              <a:t> of 16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D1A99346-20EE-7FC7-284F-4E83BA6EFC83}"/>
              </a:ext>
            </a:extLst>
          </p:cNvPr>
          <p:cNvSpPr txBox="1"/>
          <p:nvPr/>
        </p:nvSpPr>
        <p:spPr>
          <a:xfrm>
            <a:off x="1125220" y="2166442"/>
            <a:ext cx="8112759" cy="30003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4572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Conduct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procurements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accordance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listed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policies 	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procedures.</a:t>
            </a:r>
            <a:endParaRPr sz="2400" dirty="0">
              <a:latin typeface="Arial"/>
              <a:cs typeface="Arial"/>
            </a:endParaRPr>
          </a:p>
          <a:p>
            <a:pPr marL="240029" marR="76200" indent="-227329">
              <a:lnSpc>
                <a:spcPts val="2590"/>
              </a:lnSpc>
              <a:spcBef>
                <a:spcPts val="120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Purchase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supplies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responsible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sources 	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fair</a:t>
            </a:r>
            <a:r>
              <a:rPr sz="2400" b="1" i="1" spc="-6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and</a:t>
            </a:r>
            <a:r>
              <a:rPr sz="2400" b="1" i="1" spc="-6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reasonable</a:t>
            </a:r>
            <a:r>
              <a:rPr sz="2400" b="1" i="1" spc="-8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prices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15.402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(a).</a:t>
            </a:r>
            <a:endParaRPr sz="2400" dirty="0">
              <a:latin typeface="Arial"/>
              <a:cs typeface="Arial"/>
            </a:endParaRPr>
          </a:p>
          <a:p>
            <a:pPr marL="697230" marR="861060" lvl="1" indent="-227329">
              <a:lnSpc>
                <a:spcPts val="2590"/>
              </a:lnSpc>
              <a:spcBef>
                <a:spcPts val="605"/>
              </a:spcBef>
              <a:buChar char="–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Obtain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necessary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establish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dirty="0">
                <a:latin typeface="Arial"/>
                <a:cs typeface="Arial"/>
              </a:rPr>
              <a:t>reasonable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price.</a:t>
            </a:r>
            <a:endParaRPr sz="2400" dirty="0">
              <a:latin typeface="Arial"/>
              <a:cs typeface="Arial"/>
            </a:endParaRPr>
          </a:p>
          <a:p>
            <a:pPr marL="697230" marR="5080" lvl="1" indent="-227329">
              <a:lnSpc>
                <a:spcPts val="2590"/>
              </a:lnSpc>
              <a:spcBef>
                <a:spcPts val="605"/>
              </a:spcBef>
              <a:buChar char="–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Often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Buyers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Officers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dirty="0">
                <a:latin typeface="Arial"/>
                <a:cs typeface="Arial"/>
              </a:rPr>
              <a:t>negotiate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obtain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reasonable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78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What is a Fair and Reasonable Price?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6</a:t>
            </a:fld>
            <a:r>
              <a:rPr lang="en-US" dirty="0"/>
              <a:t> of 16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F404DD3-2684-03A6-F575-8DF67B881110}"/>
              </a:ext>
            </a:extLst>
          </p:cNvPr>
          <p:cNvSpPr txBox="1"/>
          <p:nvPr/>
        </p:nvSpPr>
        <p:spPr>
          <a:xfrm>
            <a:off x="1028383" y="1592197"/>
            <a:ext cx="8306434" cy="49028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0"/>
              </a:spcBef>
            </a:pPr>
            <a:endParaRPr sz="2400" dirty="0">
              <a:latin typeface="Arial"/>
              <a:cs typeface="Arial"/>
            </a:endParaRPr>
          </a:p>
          <a:p>
            <a:pPr marL="240029" marR="647065" indent="-227329">
              <a:lnSpc>
                <a:spcPts val="2300"/>
              </a:lnSpc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definition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“Fair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dirty="0">
                <a:latin typeface="Arial"/>
                <a:cs typeface="Arial"/>
              </a:rPr>
              <a:t>Reasonable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Price”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FAR,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mentioned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lot!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50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But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generally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view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as:</a:t>
            </a:r>
            <a:endParaRPr sz="2400" dirty="0">
              <a:latin typeface="Arial"/>
              <a:cs typeface="Arial"/>
            </a:endParaRPr>
          </a:p>
          <a:p>
            <a:pPr marL="1154430" marR="929640" lvl="2" indent="-227329">
              <a:lnSpc>
                <a:spcPct val="80000"/>
              </a:lnSpc>
              <a:spcBef>
                <a:spcPts val="600"/>
              </a:spcBef>
              <a:buChar char="•"/>
              <a:tabLst>
                <a:tab pos="1155700" algn="l"/>
                <a:tab pos="3020695" algn="l"/>
              </a:tabLst>
            </a:pPr>
            <a:r>
              <a:rPr sz="2400" spc="-10" dirty="0">
                <a:latin typeface="Arial"/>
                <a:cs typeface="Arial"/>
              </a:rPr>
              <a:t>Reasonable:</a:t>
            </a:r>
            <a:r>
              <a:rPr sz="2400" dirty="0">
                <a:latin typeface="Arial"/>
                <a:cs typeface="Arial"/>
              </a:rPr>
              <a:t>	A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prudent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dirty="0">
                <a:latin typeface="Arial"/>
                <a:cs typeface="Arial"/>
              </a:rPr>
              <a:t>competent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would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pay,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given 	</a:t>
            </a:r>
            <a:r>
              <a:rPr sz="2400" dirty="0">
                <a:latin typeface="Arial"/>
                <a:cs typeface="Arial"/>
              </a:rPr>
              <a:t>knowledge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1611630" lvl="3" indent="-227329">
              <a:lnSpc>
                <a:spcPct val="100000"/>
              </a:lnSpc>
              <a:spcBef>
                <a:spcPts val="25"/>
              </a:spcBef>
              <a:buChar char="–"/>
              <a:tabLst>
                <a:tab pos="1611630" algn="l"/>
              </a:tabLst>
            </a:pPr>
            <a:r>
              <a:rPr sz="2400" dirty="0">
                <a:latin typeface="Arial"/>
                <a:cs typeface="Arial"/>
              </a:rPr>
              <a:t>Market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  <a:p>
            <a:pPr marL="1611630" lvl="3" indent="-227329">
              <a:lnSpc>
                <a:spcPct val="100000"/>
              </a:lnSpc>
              <a:spcBef>
                <a:spcPts val="25"/>
              </a:spcBef>
              <a:buChar char="–"/>
              <a:tabLst>
                <a:tab pos="1611630" algn="l"/>
              </a:tabLst>
            </a:pPr>
            <a:r>
              <a:rPr sz="2400" dirty="0">
                <a:latin typeface="Arial"/>
                <a:cs typeface="Arial"/>
              </a:rPr>
              <a:t>Supply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Demand</a:t>
            </a:r>
            <a:endParaRPr sz="2400" dirty="0">
              <a:latin typeface="Arial"/>
              <a:cs typeface="Arial"/>
            </a:endParaRPr>
          </a:p>
          <a:p>
            <a:pPr marL="1611630" lvl="3" indent="-227329">
              <a:lnSpc>
                <a:spcPct val="100000"/>
              </a:lnSpc>
              <a:spcBef>
                <a:spcPts val="20"/>
              </a:spcBef>
              <a:buChar char="–"/>
              <a:tabLst>
                <a:tab pos="1611630" algn="l"/>
              </a:tabLst>
            </a:pPr>
            <a:r>
              <a:rPr sz="2400" dirty="0">
                <a:latin typeface="Arial"/>
                <a:cs typeface="Arial"/>
              </a:rPr>
              <a:t>General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Economic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Conditions</a:t>
            </a:r>
            <a:endParaRPr sz="2400" dirty="0">
              <a:latin typeface="Arial"/>
              <a:cs typeface="Arial"/>
            </a:endParaRPr>
          </a:p>
          <a:p>
            <a:pPr marL="1611630" lvl="3" indent="-227329">
              <a:lnSpc>
                <a:spcPct val="100000"/>
              </a:lnSpc>
              <a:spcBef>
                <a:spcPts val="25"/>
              </a:spcBef>
              <a:buChar char="–"/>
              <a:tabLst>
                <a:tab pos="1611630" algn="l"/>
              </a:tabLst>
            </a:pPr>
            <a:r>
              <a:rPr sz="2400" spc="-10" dirty="0">
                <a:latin typeface="Arial"/>
                <a:cs typeface="Arial"/>
              </a:rPr>
              <a:t>Competition</a:t>
            </a:r>
            <a:endParaRPr sz="2400" dirty="0">
              <a:latin typeface="Arial"/>
              <a:cs typeface="Arial"/>
            </a:endParaRPr>
          </a:p>
          <a:p>
            <a:pPr marL="1611630" lvl="3" indent="-227329">
              <a:lnSpc>
                <a:spcPct val="100000"/>
              </a:lnSpc>
              <a:spcBef>
                <a:spcPts val="25"/>
              </a:spcBef>
              <a:buChar char="–"/>
              <a:tabLst>
                <a:tab pos="1611630" algn="l"/>
              </a:tabLst>
            </a:pPr>
            <a:r>
              <a:rPr sz="2400" dirty="0">
                <a:latin typeface="Arial"/>
                <a:cs typeface="Arial"/>
              </a:rPr>
              <a:t>Market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Definition</a:t>
            </a:r>
            <a:endParaRPr sz="2400" dirty="0">
              <a:latin typeface="Arial"/>
              <a:cs typeface="Arial"/>
            </a:endParaRPr>
          </a:p>
          <a:p>
            <a:pPr marL="1611630" lvl="3" indent="-227329">
              <a:lnSpc>
                <a:spcPct val="100000"/>
              </a:lnSpc>
              <a:spcBef>
                <a:spcPts val="25"/>
              </a:spcBef>
              <a:buChar char="–"/>
              <a:tabLst>
                <a:tab pos="1611630" algn="l"/>
              </a:tabLst>
            </a:pPr>
            <a:r>
              <a:rPr sz="2400" dirty="0">
                <a:latin typeface="Arial"/>
                <a:cs typeface="Arial"/>
              </a:rPr>
              <a:t>Relative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Pricing</a:t>
            </a:r>
            <a:endParaRPr sz="2400" dirty="0">
              <a:latin typeface="Arial"/>
              <a:cs typeface="Arial"/>
            </a:endParaRPr>
          </a:p>
          <a:p>
            <a:pPr marL="1154430" lvl="2" indent="-227329">
              <a:lnSpc>
                <a:spcPct val="100000"/>
              </a:lnSpc>
              <a:spcBef>
                <a:spcPts val="25"/>
              </a:spcBef>
              <a:buChar char="•"/>
              <a:tabLst>
                <a:tab pos="1154430" algn="l"/>
                <a:tab pos="1932305" algn="l"/>
              </a:tabLst>
            </a:pPr>
            <a:r>
              <a:rPr sz="2400" spc="-10" dirty="0">
                <a:latin typeface="Arial"/>
                <a:cs typeface="Arial"/>
              </a:rPr>
              <a:t>Fair:</a:t>
            </a:r>
            <a:r>
              <a:rPr sz="2400" dirty="0">
                <a:latin typeface="Arial"/>
                <a:cs typeface="Arial"/>
              </a:rPr>
              <a:t>	Fair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seller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buyer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43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What is a Fair and Reasonable Price?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7</a:t>
            </a:fld>
            <a:r>
              <a:rPr lang="en-US" dirty="0"/>
              <a:t> of 16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E8746B7-2B31-1D8B-4200-CCFAF8B4649B}"/>
              </a:ext>
            </a:extLst>
          </p:cNvPr>
          <p:cNvSpPr txBox="1"/>
          <p:nvPr/>
        </p:nvSpPr>
        <p:spPr>
          <a:xfrm>
            <a:off x="1511617" y="2259330"/>
            <a:ext cx="7339965" cy="32537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As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mentioned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Reasonable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price 	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acceptable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both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buyer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seller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(i.e., 	</a:t>
            </a:r>
            <a:r>
              <a:rPr sz="2400" spc="-30" dirty="0">
                <a:latin typeface="Arial"/>
                <a:cs typeface="Arial"/>
              </a:rPr>
              <a:t>win-</a:t>
            </a:r>
            <a:r>
              <a:rPr sz="2400" dirty="0">
                <a:latin typeface="Arial"/>
                <a:cs typeface="Arial"/>
              </a:rPr>
              <a:t>win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outcome).</a:t>
            </a:r>
            <a:endParaRPr sz="2400" dirty="0">
              <a:latin typeface="Arial"/>
              <a:cs typeface="Arial"/>
            </a:endParaRPr>
          </a:p>
          <a:p>
            <a:pPr marL="697230" marR="424815" lvl="1" indent="-227329">
              <a:lnSpc>
                <a:spcPts val="2590"/>
              </a:lnSpc>
              <a:spcBef>
                <a:spcPts val="610"/>
              </a:spcBef>
              <a:buChar char="–"/>
              <a:tabLst>
                <a:tab pos="698500" algn="l"/>
                <a:tab pos="3883660" algn="l"/>
              </a:tabLst>
            </a:pPr>
            <a:r>
              <a:rPr sz="2400" dirty="0">
                <a:latin typeface="Arial"/>
                <a:cs typeface="Arial"/>
              </a:rPr>
              <a:t>“Profit”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dirty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word and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necessary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for 	</a:t>
            </a:r>
            <a:r>
              <a:rPr sz="2400" dirty="0">
                <a:latin typeface="Arial"/>
                <a:cs typeface="Arial"/>
              </a:rPr>
              <a:t>companies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operate.</a:t>
            </a:r>
            <a:r>
              <a:rPr sz="2400" dirty="0">
                <a:latin typeface="Arial"/>
                <a:cs typeface="Arial"/>
              </a:rPr>
              <a:t>	We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understand!</a:t>
            </a:r>
            <a:endParaRPr sz="2400" dirty="0">
              <a:latin typeface="Arial"/>
              <a:cs typeface="Arial"/>
            </a:endParaRPr>
          </a:p>
          <a:p>
            <a:pPr marL="697230" lvl="1" indent="-227329">
              <a:lnSpc>
                <a:spcPct val="100000"/>
              </a:lnSpc>
              <a:spcBef>
                <a:spcPts val="275"/>
              </a:spcBef>
              <a:buChar char="–"/>
              <a:tabLst>
                <a:tab pos="697230" algn="l"/>
              </a:tabLst>
            </a:pPr>
            <a:r>
              <a:rPr sz="2400" dirty="0">
                <a:latin typeface="Arial"/>
                <a:cs typeface="Arial"/>
              </a:rPr>
              <a:t>But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reasonable</a:t>
            </a:r>
            <a:endParaRPr sz="2400" dirty="0">
              <a:latin typeface="Arial"/>
              <a:cs typeface="Arial"/>
            </a:endParaRPr>
          </a:p>
          <a:p>
            <a:pPr marL="697230" marR="376555" lvl="1" indent="-227329">
              <a:lnSpc>
                <a:spcPts val="2590"/>
              </a:lnSpc>
              <a:spcBef>
                <a:spcPts val="640"/>
              </a:spcBef>
              <a:buChar char="–"/>
              <a:tabLst>
                <a:tab pos="698500" algn="l"/>
              </a:tabLst>
            </a:pPr>
            <a:r>
              <a:rPr sz="2400" spc="-20" dirty="0">
                <a:latin typeface="Arial"/>
                <a:cs typeface="Arial"/>
              </a:rPr>
              <a:t>DLA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Land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Maritime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always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interested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 	</a:t>
            </a:r>
            <a:r>
              <a:rPr sz="2400" dirty="0">
                <a:latin typeface="Arial"/>
                <a:cs typeface="Arial"/>
              </a:rPr>
              <a:t>getting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deal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Warfighter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spc="-10" dirty="0">
                <a:latin typeface="Arial"/>
                <a:cs typeface="Arial"/>
              </a:rPr>
              <a:t>taxpayer!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01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Fair and Reasonable Takeaway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8</a:t>
            </a:fld>
            <a:r>
              <a:rPr lang="en-US" dirty="0"/>
              <a:t> of 16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475B66-8744-FCCF-82E1-02DF851091D6}"/>
              </a:ext>
            </a:extLst>
          </p:cNvPr>
          <p:cNvSpPr txBox="1"/>
          <p:nvPr/>
        </p:nvSpPr>
        <p:spPr>
          <a:xfrm>
            <a:off x="1390962" y="2407299"/>
            <a:ext cx="7892415" cy="1860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65405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Officer/Buyer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responsible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ALL 	</a:t>
            </a:r>
            <a:r>
              <a:rPr sz="2400" dirty="0">
                <a:latin typeface="Arial"/>
                <a:cs typeface="Arial"/>
              </a:rPr>
              <a:t>procurements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determine</a:t>
            </a:r>
            <a:r>
              <a:rPr sz="2400" b="1" i="1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whether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spc="-10" dirty="0">
                <a:latin typeface="Arial"/>
                <a:cs typeface="Arial"/>
              </a:rPr>
              <a:t>reasonable</a:t>
            </a:r>
            <a:endParaRPr sz="2400" dirty="0">
              <a:latin typeface="Arial"/>
              <a:cs typeface="Arial"/>
            </a:endParaRPr>
          </a:p>
          <a:p>
            <a:pPr marL="240029" marR="5080" indent="-227329">
              <a:lnSpc>
                <a:spcPts val="2590"/>
              </a:lnSpc>
              <a:spcBef>
                <a:spcPts val="12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responsible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justifying</a:t>
            </a:r>
            <a:r>
              <a:rPr sz="2400" b="1" i="1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	</a:t>
            </a:r>
            <a:r>
              <a:rPr sz="2400" dirty="0">
                <a:latin typeface="Arial"/>
                <a:cs typeface="Arial"/>
              </a:rPr>
              <a:t>being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reasonable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providing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adequate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15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2DFB3E-09FA-BD51-E18F-0F284C46E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DLA Land and Maritime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Fair and Reasonable Takeaway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9</a:t>
            </a:fld>
            <a:r>
              <a:rPr lang="en-US" dirty="0"/>
              <a:t> of 16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475B66-8744-FCCF-82E1-02DF851091D6}"/>
              </a:ext>
            </a:extLst>
          </p:cNvPr>
          <p:cNvSpPr txBox="1"/>
          <p:nvPr/>
        </p:nvSpPr>
        <p:spPr>
          <a:xfrm>
            <a:off x="1390962" y="2407299"/>
            <a:ext cx="7892415" cy="18605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029" marR="65405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Officer/Buyer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responsible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ALL 	</a:t>
            </a:r>
            <a:r>
              <a:rPr sz="2400" dirty="0">
                <a:latin typeface="Arial"/>
                <a:cs typeface="Arial"/>
              </a:rPr>
              <a:t>procurements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determine</a:t>
            </a:r>
            <a:r>
              <a:rPr sz="2400" b="1" i="1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whether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spc="-10" dirty="0">
                <a:latin typeface="Arial"/>
                <a:cs typeface="Arial"/>
              </a:rPr>
              <a:t>reasonable</a:t>
            </a:r>
            <a:endParaRPr sz="2400" dirty="0">
              <a:latin typeface="Arial"/>
              <a:cs typeface="Arial"/>
            </a:endParaRPr>
          </a:p>
          <a:p>
            <a:pPr marL="240029" marR="5080" indent="-227329">
              <a:lnSpc>
                <a:spcPts val="2590"/>
              </a:lnSpc>
              <a:spcBef>
                <a:spcPts val="12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responsible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justifying</a:t>
            </a:r>
            <a:r>
              <a:rPr sz="2400" b="1" i="1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as 	</a:t>
            </a:r>
            <a:r>
              <a:rPr sz="2400" dirty="0">
                <a:latin typeface="Arial"/>
                <a:cs typeface="Arial"/>
              </a:rPr>
              <a:t>being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reasonable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providing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adequate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support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4220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1064</Words>
  <Application>Microsoft Office PowerPoint</Application>
  <PresentationFormat>Custom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Agenda</vt:lpstr>
      <vt:lpstr>About Us</vt:lpstr>
      <vt:lpstr>Rules of the Game- Regulations and Policy</vt:lpstr>
      <vt:lpstr>The Buyer and Contracting Officer’s Responsibility</vt:lpstr>
      <vt:lpstr>What is a Fair and Reasonable Price?</vt:lpstr>
      <vt:lpstr>What is a Fair and Reasonable Price?</vt:lpstr>
      <vt:lpstr>Fair and Reasonable Takeaway</vt:lpstr>
      <vt:lpstr>Fair and Reasonable Takeaway</vt:lpstr>
      <vt:lpstr>Methods to Determine a Price Fair and Reasonable</vt:lpstr>
      <vt:lpstr>Cost Analysis</vt:lpstr>
      <vt:lpstr>Price Analysis</vt:lpstr>
      <vt:lpstr>Price Analysis</vt:lpstr>
      <vt:lpstr>Tips on Pricing to DLA Land and Maritime</vt:lpstr>
      <vt:lpstr>Tips on Pricing to DLA Land and Maritime</vt:lpstr>
      <vt:lpstr>PowerPoint Presentation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35</cp:revision>
  <dcterms:created xsi:type="dcterms:W3CDTF">2024-04-17T19:52:04Z</dcterms:created>
  <dcterms:modified xsi:type="dcterms:W3CDTF">2024-12-12T15:48:16Z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