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88" r:id="rId6"/>
    <p:sldMasterId id="2147483678" r:id="rId7"/>
    <p:sldMasterId id="2147483685" r:id="rId8"/>
  </p:sldMasterIdLst>
  <p:sldIdLst>
    <p:sldId id="275" r:id="rId9"/>
    <p:sldId id="260" r:id="rId10"/>
    <p:sldId id="264" r:id="rId11"/>
    <p:sldId id="265" r:id="rId12"/>
    <p:sldId id="267" r:id="rId13"/>
    <p:sldId id="286" r:id="rId14"/>
    <p:sldId id="268" r:id="rId15"/>
    <p:sldId id="272" r:id="rId16"/>
    <p:sldId id="274" r:id="rId17"/>
    <p:sldId id="287" r:id="rId18"/>
    <p:sldId id="276" r:id="rId19"/>
    <p:sldId id="277" r:id="rId20"/>
    <p:sldId id="288" r:id="rId21"/>
    <p:sldId id="279" r:id="rId22"/>
    <p:sldId id="280" r:id="rId23"/>
    <p:sldId id="281" r:id="rId24"/>
    <p:sldId id="270" r:id="rId25"/>
    <p:sldId id="1991" r:id="rId26"/>
    <p:sldId id="1992" r:id="rId27"/>
    <p:sldId id="278" r:id="rId28"/>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CC00"/>
    <a:srgbClr val="FFCC99"/>
    <a:srgbClr val="FFCC66"/>
    <a:srgbClr val="25485B"/>
    <a:srgbClr val="171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07B5A-9D87-EE3C-B679-AC2678B75013}" v="76" dt="2024-09-30T15:54:53.693"/>
    <p1510:client id="{9B0E9B55-607B-CE12-3363-359EA0899F0B}" v="15" dt="2024-09-30T20:18:27.644"/>
    <p1510:client id="{A3CD225B-1824-6484-CAB3-50CB4B5F802D}" v="58" dt="2024-10-01T13:48:22.895"/>
    <p1510:client id="{E47D3BE0-0BEE-4507-A0DA-A80D4268C87C}" v="317" dt="2024-10-01T14:26:21.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63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656285-711C-4ACB-A7CC-5B3DA8A0BA6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5D4F-14F8-40F5-86C0-9E3EF6F96AEC}" type="slidenum">
              <a:rPr lang="en-US" smtClean="0"/>
              <a:t>‹#›</a:t>
            </a:fld>
            <a:endParaRPr lang="en-US"/>
          </a:p>
        </p:txBody>
      </p:sp>
    </p:spTree>
    <p:extLst>
      <p:ext uri="{BB962C8B-B14F-4D97-AF65-F5344CB8AC3E}">
        <p14:creationId xmlns:p14="http://schemas.microsoft.com/office/powerpoint/2010/main" val="298534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Pupose &amp; Agenda CU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53BCF8-512E-442D-B61C-D4E03E6E78DF}"/>
              </a:ext>
            </a:extLst>
          </p:cNvPr>
          <p:cNvSpPr/>
          <p:nvPr userDrawn="1"/>
        </p:nvSpPr>
        <p:spPr>
          <a:xfrm>
            <a:off x="4855224" y="4107630"/>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89E486-61F3-74BE-7173-9113F843B71E}"/>
              </a:ext>
            </a:extLst>
          </p:cNvPr>
          <p:cNvSpPr/>
          <p:nvPr userDrawn="1"/>
        </p:nvSpPr>
        <p:spPr>
          <a:xfrm>
            <a:off x="4855224" y="3703619"/>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313B9D-B6A8-3E8C-EC62-6247625051DA}"/>
              </a:ext>
            </a:extLst>
          </p:cNvPr>
          <p:cNvSpPr/>
          <p:nvPr userDrawn="1"/>
        </p:nvSpPr>
        <p:spPr>
          <a:xfrm>
            <a:off x="4855224" y="1590636"/>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2676FE-A481-F504-037E-8182A27E5E58}"/>
              </a:ext>
            </a:extLst>
          </p:cNvPr>
          <p:cNvSpPr txBox="1"/>
          <p:nvPr userDrawn="1"/>
        </p:nvSpPr>
        <p:spPr>
          <a:xfrm>
            <a:off x="6772072" y="1566983"/>
            <a:ext cx="1359626" cy="369332"/>
          </a:xfrm>
          <a:prstGeom prst="rect">
            <a:avLst/>
          </a:prstGeom>
          <a:noFill/>
        </p:spPr>
        <p:txBody>
          <a:bodyPr wrap="square" rtlCol="0">
            <a:spAutoFit/>
          </a:bodyPr>
          <a:lstStyle/>
          <a:p>
            <a:r>
              <a:rPr lang="en-US" sz="1800" b="1">
                <a:solidFill>
                  <a:schemeClr val="bg1"/>
                </a:solidFill>
              </a:rPr>
              <a:t>Purpose:</a:t>
            </a:r>
          </a:p>
        </p:txBody>
      </p:sp>
      <p:sp>
        <p:nvSpPr>
          <p:cNvPr id="2" name="Text Placeholder 28">
            <a:extLst>
              <a:ext uri="{FF2B5EF4-FFF2-40B4-BE49-F238E27FC236}">
                <a16:creationId xmlns:a16="http://schemas.microsoft.com/office/drawing/2014/main" id="{F127D036-1FE9-59C6-0F37-B804C6419621}"/>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934A65DC-326B-E6F0-5816-F32C91AD147C}"/>
              </a:ext>
            </a:extLst>
          </p:cNvPr>
          <p:cNvSpPr>
            <a:spLocks noGrp="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6" name="Rectangle: Rounded Corners 5">
            <a:extLst>
              <a:ext uri="{FF2B5EF4-FFF2-40B4-BE49-F238E27FC236}">
                <a16:creationId xmlns:a16="http://schemas.microsoft.com/office/drawing/2014/main" id="{FC9DB60A-42AE-DDD4-9B8A-34E3BD84F212}"/>
              </a:ext>
            </a:extLst>
          </p:cNvPr>
          <p:cNvSpPr/>
          <p:nvPr userDrawn="1"/>
        </p:nvSpPr>
        <p:spPr>
          <a:xfrm>
            <a:off x="4855224" y="5850279"/>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BD181-EB4E-AF05-2B25-1DBC856A938C}"/>
              </a:ext>
            </a:extLst>
          </p:cNvPr>
          <p:cNvSpPr txBox="1"/>
          <p:nvPr userDrawn="1"/>
        </p:nvSpPr>
        <p:spPr>
          <a:xfrm>
            <a:off x="5183360" y="5856459"/>
            <a:ext cx="1094057" cy="307777"/>
          </a:xfrm>
          <a:prstGeom prst="rect">
            <a:avLst/>
          </a:prstGeom>
          <a:noFill/>
        </p:spPr>
        <p:txBody>
          <a:bodyPr wrap="square" rtlCol="0">
            <a:spAutoFit/>
          </a:bodyPr>
          <a:lstStyle/>
          <a:p>
            <a:r>
              <a:rPr lang="en-US" sz="1400"/>
              <a:t>Information</a:t>
            </a:r>
          </a:p>
        </p:txBody>
      </p:sp>
      <p:sp>
        <p:nvSpPr>
          <p:cNvPr id="10" name="TextBox 9">
            <a:extLst>
              <a:ext uri="{FF2B5EF4-FFF2-40B4-BE49-F238E27FC236}">
                <a16:creationId xmlns:a16="http://schemas.microsoft.com/office/drawing/2014/main" id="{70E35B26-5028-2142-6035-76A0EDCE6FCF}"/>
              </a:ext>
            </a:extLst>
          </p:cNvPr>
          <p:cNvSpPr txBox="1"/>
          <p:nvPr userDrawn="1"/>
        </p:nvSpPr>
        <p:spPr>
          <a:xfrm>
            <a:off x="4855224" y="6475254"/>
            <a:ext cx="5193323" cy="523220"/>
          </a:xfrm>
          <a:prstGeom prst="rect">
            <a:avLst/>
          </a:prstGeom>
          <a:noFill/>
        </p:spPr>
        <p:txBody>
          <a:bodyPr wrap="square" rtlCol="0">
            <a:spAutoFit/>
          </a:bodyPr>
          <a:lstStyle/>
          <a:p>
            <a:pPr algn="ctr"/>
            <a:r>
              <a:rPr lang="en-US" sz="1400" dirty="0"/>
              <a:t>The overall classification of this presentation is:</a:t>
            </a:r>
          </a:p>
          <a:p>
            <a:pPr algn="ctr"/>
            <a:r>
              <a:rPr lang="en-US" sz="1400" b="1" dirty="0">
                <a:solidFill>
                  <a:srgbClr val="00B050"/>
                </a:solidFill>
              </a:rPr>
              <a:t>Unclassified Controlled Information (CUI)</a:t>
            </a:r>
          </a:p>
        </p:txBody>
      </p:sp>
      <p:sp>
        <p:nvSpPr>
          <p:cNvPr id="13" name="TextBox 12">
            <a:extLst>
              <a:ext uri="{FF2B5EF4-FFF2-40B4-BE49-F238E27FC236}">
                <a16:creationId xmlns:a16="http://schemas.microsoft.com/office/drawing/2014/main" id="{E0626EF5-744D-7C77-7ECB-0EA6FD3FF807}"/>
              </a:ext>
            </a:extLst>
          </p:cNvPr>
          <p:cNvSpPr txBox="1"/>
          <p:nvPr userDrawn="1"/>
        </p:nvSpPr>
        <p:spPr>
          <a:xfrm>
            <a:off x="9429740" y="5868181"/>
            <a:ext cx="665589" cy="307777"/>
          </a:xfrm>
          <a:prstGeom prst="rect">
            <a:avLst/>
          </a:prstGeom>
          <a:noFill/>
        </p:spPr>
        <p:txBody>
          <a:bodyPr wrap="square" rtlCol="0">
            <a:spAutoFit/>
          </a:bodyPr>
          <a:lstStyle/>
          <a:p>
            <a:r>
              <a:rPr lang="en-US" sz="1400"/>
              <a:t>Other</a:t>
            </a:r>
          </a:p>
        </p:txBody>
      </p:sp>
      <p:sp>
        <p:nvSpPr>
          <p:cNvPr id="21" name="Rectangle 20">
            <a:extLst>
              <a:ext uri="{FF2B5EF4-FFF2-40B4-BE49-F238E27FC236}">
                <a16:creationId xmlns:a16="http://schemas.microsoft.com/office/drawing/2014/main" id="{79C578B2-3380-A9AD-D7DB-A0D310A19A09}"/>
              </a:ext>
            </a:extLst>
          </p:cNvPr>
          <p:cNvSpPr/>
          <p:nvPr userDrawn="1"/>
        </p:nvSpPr>
        <p:spPr>
          <a:xfrm>
            <a:off x="4855224" y="1985683"/>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EAFB2F-149E-0559-08FC-192CE92C3784}"/>
              </a:ext>
            </a:extLst>
          </p:cNvPr>
          <p:cNvSpPr/>
          <p:nvPr userDrawn="1"/>
        </p:nvSpPr>
        <p:spPr>
          <a:xfrm>
            <a:off x="6345997"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336493-53DD-6D12-72EA-27C763DDFF6A}"/>
              </a:ext>
            </a:extLst>
          </p:cNvPr>
          <p:cNvSpPr txBox="1"/>
          <p:nvPr userDrawn="1"/>
        </p:nvSpPr>
        <p:spPr>
          <a:xfrm>
            <a:off x="6661175" y="5873987"/>
            <a:ext cx="1083567" cy="307777"/>
          </a:xfrm>
          <a:prstGeom prst="rect">
            <a:avLst/>
          </a:prstGeom>
          <a:noFill/>
        </p:spPr>
        <p:txBody>
          <a:bodyPr wrap="square" rtlCol="0">
            <a:spAutoFit/>
          </a:bodyPr>
          <a:lstStyle/>
          <a:p>
            <a:r>
              <a:rPr lang="en-US" sz="1400"/>
              <a:t>Guidance</a:t>
            </a:r>
          </a:p>
        </p:txBody>
      </p:sp>
      <p:sp>
        <p:nvSpPr>
          <p:cNvPr id="16" name="Rectangle: Rounded Corners 15">
            <a:extLst>
              <a:ext uri="{FF2B5EF4-FFF2-40B4-BE49-F238E27FC236}">
                <a16:creationId xmlns:a16="http://schemas.microsoft.com/office/drawing/2014/main" id="{2CC2F697-A0A9-8A98-B11F-90BC1A4A9041}"/>
              </a:ext>
            </a:extLst>
          </p:cNvPr>
          <p:cNvSpPr/>
          <p:nvPr userDrawn="1"/>
        </p:nvSpPr>
        <p:spPr>
          <a:xfrm>
            <a:off x="7772268"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A2908D-D113-2F89-8EE3-D8690592C1A0}"/>
              </a:ext>
            </a:extLst>
          </p:cNvPr>
          <p:cNvSpPr txBox="1"/>
          <p:nvPr userDrawn="1"/>
        </p:nvSpPr>
        <p:spPr>
          <a:xfrm>
            <a:off x="8099169" y="5873987"/>
            <a:ext cx="910155" cy="307777"/>
          </a:xfrm>
          <a:prstGeom prst="rect">
            <a:avLst/>
          </a:prstGeom>
          <a:noFill/>
        </p:spPr>
        <p:txBody>
          <a:bodyPr wrap="square" rtlCol="0">
            <a:spAutoFit/>
          </a:bodyPr>
          <a:lstStyle/>
          <a:p>
            <a:r>
              <a:rPr lang="en-US" sz="1400"/>
              <a:t>Decision</a:t>
            </a:r>
          </a:p>
        </p:txBody>
      </p:sp>
      <p:sp>
        <p:nvSpPr>
          <p:cNvPr id="18" name="Rectangle: Rounded Corners 17">
            <a:extLst>
              <a:ext uri="{FF2B5EF4-FFF2-40B4-BE49-F238E27FC236}">
                <a16:creationId xmlns:a16="http://schemas.microsoft.com/office/drawing/2014/main" id="{E6056261-293F-80E0-548F-08F121B0E9A1}"/>
              </a:ext>
            </a:extLst>
          </p:cNvPr>
          <p:cNvSpPr/>
          <p:nvPr userDrawn="1"/>
        </p:nvSpPr>
        <p:spPr>
          <a:xfrm>
            <a:off x="9100287" y="5873987"/>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7A2C510C-92A8-232A-FEAC-1A88DFBF8ADC}"/>
              </a:ext>
            </a:extLst>
          </p:cNvPr>
          <p:cNvSpPr txBox="1"/>
          <p:nvPr userDrawn="1"/>
        </p:nvSpPr>
        <p:spPr>
          <a:xfrm>
            <a:off x="6816639" y="3684024"/>
            <a:ext cx="12704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Agenda</a:t>
            </a:r>
            <a:r>
              <a:rPr lang="en-US" sz="2000" b="1">
                <a:solidFill>
                  <a:schemeClr val="bg1"/>
                </a:solidFill>
              </a:rPr>
              <a:t>:</a:t>
            </a:r>
          </a:p>
        </p:txBody>
      </p:sp>
    </p:spTree>
    <p:extLst>
      <p:ext uri="{BB962C8B-B14F-4D97-AF65-F5344CB8AC3E}">
        <p14:creationId xmlns:p14="http://schemas.microsoft.com/office/powerpoint/2010/main" val="1927413631"/>
      </p:ext>
    </p:extLst>
  </p:cSld>
  <p:clrMapOvr>
    <a:masterClrMapping/>
  </p:clrMapOvr>
  <p:extLst>
    <p:ext uri="{DCECCB84-F9BA-43D5-87BE-67443E8EF086}">
      <p15:sldGuideLst xmlns:p15="http://schemas.microsoft.com/office/powerpoint/2012/main">
        <p15:guide id="1" orient="horz" pos="2448">
          <p15:clr>
            <a:srgbClr val="FBAE40"/>
          </p15:clr>
        </p15:guide>
        <p15:guide id="2" pos="32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Content Slide">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23A9B41E-E955-7D9F-D4CE-C23C2A7A9EE5}"/>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794DD37D-14FA-654C-687D-87AE016DFB7F}"/>
              </a:ext>
            </a:extLst>
          </p:cNvPr>
          <p:cNvSpPr>
            <a:spLocks noGrp="1" noRot="1" noMove="1" noResize="1" noEditPoints="1" noAdjustHandles="1" noChangeArrowheads="1" noChangeShapeType="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4" name="Slide Number Placeholder 5">
            <a:extLst>
              <a:ext uri="{FF2B5EF4-FFF2-40B4-BE49-F238E27FC236}">
                <a16:creationId xmlns:a16="http://schemas.microsoft.com/office/drawing/2014/main" id="{4D07850F-EE1F-B139-1D79-7132F1A42CD6}"/>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21" name="Group 20">
            <a:extLst>
              <a:ext uri="{FF2B5EF4-FFF2-40B4-BE49-F238E27FC236}">
                <a16:creationId xmlns:a16="http://schemas.microsoft.com/office/drawing/2014/main" id="{2BAD4CEE-3E77-95F0-0241-20928CC52301}"/>
              </a:ext>
            </a:extLst>
          </p:cNvPr>
          <p:cNvGrpSpPr>
            <a:grpSpLocks noGrp="1" noUngrp="1" noRot="1" noMove="1" noResize="1"/>
          </p:cNvGrpSpPr>
          <p:nvPr userDrawn="1"/>
        </p:nvGrpSpPr>
        <p:grpSpPr>
          <a:xfrm>
            <a:off x="155370" y="7445873"/>
            <a:ext cx="6118664" cy="261536"/>
            <a:chOff x="155370" y="7445873"/>
            <a:chExt cx="6118664" cy="261536"/>
          </a:xfrm>
        </p:grpSpPr>
        <p:sp>
          <p:nvSpPr>
            <p:cNvPr id="16" name="TextBox 15">
              <a:extLst>
                <a:ext uri="{FF2B5EF4-FFF2-40B4-BE49-F238E27FC236}">
                  <a16:creationId xmlns:a16="http://schemas.microsoft.com/office/drawing/2014/main" id="{A29D5BFE-CB1C-47D3-A113-E806DD45990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17" name="TextBox 16">
              <a:extLst>
                <a:ext uri="{FF2B5EF4-FFF2-40B4-BE49-F238E27FC236}">
                  <a16:creationId xmlns:a16="http://schemas.microsoft.com/office/drawing/2014/main" id="{13B7B9A0-A956-26B8-662E-67C104F4AA13}"/>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8" name="Star: 5 Points 17">
              <a:extLst>
                <a:ext uri="{FF2B5EF4-FFF2-40B4-BE49-F238E27FC236}">
                  <a16:creationId xmlns:a16="http://schemas.microsoft.com/office/drawing/2014/main" id="{99CA3BB8-7D67-479D-538E-E457BC49998D}"/>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tar: 5 Points 18">
              <a:extLst>
                <a:ext uri="{FF2B5EF4-FFF2-40B4-BE49-F238E27FC236}">
                  <a16:creationId xmlns:a16="http://schemas.microsoft.com/office/drawing/2014/main" id="{79CFC711-1440-6C53-2D3D-4F6C30D531A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Star: 5 Points 19">
              <a:extLst>
                <a:ext uri="{FF2B5EF4-FFF2-40B4-BE49-F238E27FC236}">
                  <a16:creationId xmlns:a16="http://schemas.microsoft.com/office/drawing/2014/main" id="{E6AD96E3-AB76-C66C-9C2F-46E93A66154A}"/>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93363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ontent Slide_CUI">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8D6F8CFD-E831-0944-5A93-6E7A2C89BBCB}"/>
              </a:ext>
            </a:extLst>
          </p:cNvPr>
          <p:cNvSpPr>
            <a:spLocks noGrp="1"/>
          </p:cNvSpPr>
          <p:nvPr userDrawn="1">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11" name="Title 11">
            <a:extLst>
              <a:ext uri="{FF2B5EF4-FFF2-40B4-BE49-F238E27FC236}">
                <a16:creationId xmlns:a16="http://schemas.microsoft.com/office/drawing/2014/main" id="{53F21022-D87F-E441-A23C-9B4EE4DCAB8B}"/>
              </a:ext>
            </a:extLst>
          </p:cNvPr>
          <p:cNvSpPr>
            <a:spLocks noGrp="1" noRot="1" noMove="1" noResize="1" noEditPoints="1" noAdjustHandles="1" noChangeArrowheads="1" noChangeShapeType="1"/>
          </p:cNvSpPr>
          <p:nvPr userDrawn="1">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13" name="Rectangle 12">
            <a:extLst>
              <a:ext uri="{FF2B5EF4-FFF2-40B4-BE49-F238E27FC236}">
                <a16:creationId xmlns:a16="http://schemas.microsoft.com/office/drawing/2014/main" id="{92478774-2AB7-7AEC-4EA9-4DA66B5AB146}"/>
              </a:ext>
            </a:extLst>
          </p:cNvPr>
          <p:cNvSpPr>
            <a:spLocks noGrp="1" noRot="1" noMove="1" noResize="1" noEditPoints="1" noAdjustHandles="1" noChangeArrowheads="1" noChangeShapeType="1"/>
          </p:cNvSpPr>
          <p:nvPr userDrawn="1"/>
        </p:nvSpPr>
        <p:spPr>
          <a:xfrm>
            <a:off x="4887423" y="90193"/>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3" name="Slide Number Placeholder 5">
            <a:extLst>
              <a:ext uri="{FF2B5EF4-FFF2-40B4-BE49-F238E27FC236}">
                <a16:creationId xmlns:a16="http://schemas.microsoft.com/office/drawing/2014/main" id="{7E83D8E2-2488-235C-AFE3-2FA5D9B10CF8}"/>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17" name="Group 16">
            <a:extLst>
              <a:ext uri="{FF2B5EF4-FFF2-40B4-BE49-F238E27FC236}">
                <a16:creationId xmlns:a16="http://schemas.microsoft.com/office/drawing/2014/main" id="{20B68FA1-92E3-8462-AAC1-112F1EA85906}"/>
              </a:ext>
            </a:extLst>
          </p:cNvPr>
          <p:cNvGrpSpPr>
            <a:grpSpLocks noGrp="1" noUngrp="1" noRot="1" noMove="1" noResize="1"/>
          </p:cNvGrpSpPr>
          <p:nvPr userDrawn="1"/>
        </p:nvGrpSpPr>
        <p:grpSpPr>
          <a:xfrm>
            <a:off x="155370" y="7249274"/>
            <a:ext cx="6118664" cy="458135"/>
            <a:chOff x="155370" y="7249274"/>
            <a:chExt cx="6118664" cy="458135"/>
          </a:xfrm>
        </p:grpSpPr>
        <p:sp>
          <p:nvSpPr>
            <p:cNvPr id="12" name="Rectangle 11">
              <a:extLst>
                <a:ext uri="{FF2B5EF4-FFF2-40B4-BE49-F238E27FC236}">
                  <a16:creationId xmlns:a16="http://schemas.microsoft.com/office/drawing/2014/main" id="{1CFE9A48-BFDE-B1A1-EC0B-ADDE27BCB510}"/>
                </a:ext>
              </a:extLst>
            </p:cNvPr>
            <p:cNvSpPr>
              <a:spLocks noGrp="1" noRot="1" noMove="1" noResize="1" noEditPoints="1" noAdjustHandles="1" noChangeArrowheads="1" noChangeShapeType="1"/>
            </p:cNvSpPr>
            <p:nvPr userDrawn="1"/>
          </p:nvSpPr>
          <p:spPr>
            <a:xfrm>
              <a:off x="4887423" y="7249274"/>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2" name="TextBox 1">
              <a:extLst>
                <a:ext uri="{FF2B5EF4-FFF2-40B4-BE49-F238E27FC236}">
                  <a16:creationId xmlns:a16="http://schemas.microsoft.com/office/drawing/2014/main" id="{2BAE05E5-3E43-823D-0C10-C2CFCBB8066E}"/>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4" name="TextBox 3">
              <a:extLst>
                <a:ext uri="{FF2B5EF4-FFF2-40B4-BE49-F238E27FC236}">
                  <a16:creationId xmlns:a16="http://schemas.microsoft.com/office/drawing/2014/main" id="{6F86ACC1-1F94-1E5A-065D-3ED478D477FF}"/>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4" name="Star: 5 Points 13">
              <a:extLst>
                <a:ext uri="{FF2B5EF4-FFF2-40B4-BE49-F238E27FC236}">
                  <a16:creationId xmlns:a16="http://schemas.microsoft.com/office/drawing/2014/main" id="{92DF3345-37FE-4759-0E7D-9B6475A261A7}"/>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59A38822-1D3D-7762-F578-5E4EF3157F12}"/>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738DAE09-D2DD-EE87-FF86-C19598760808}"/>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15461732"/>
      </p:ext>
    </p:extLst>
  </p:cSld>
  <p:clrMapOvr>
    <a:masterClrMapping/>
  </p:clrMapOvr>
  <p:extLst>
    <p:ext uri="{DCECCB84-F9BA-43D5-87BE-67443E8EF086}">
      <p15:sldGuideLst xmlns:p15="http://schemas.microsoft.com/office/powerpoint/2012/main">
        <p15:guide id="2" pos="3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57872" y="7357873"/>
            <a:ext cx="2072640" cy="413808"/>
          </a:xfrm>
          <a:prstGeom prst="rect">
            <a:avLst/>
          </a:prstGeom>
        </p:spPr>
        <p:txBody>
          <a:bodyPr anchor="ctr" anchorCtr="0"/>
          <a:lstStyle>
            <a:lvl1pPr algn="ctr">
              <a:defRPr sz="1360">
                <a:solidFill>
                  <a:schemeClr val="bg1"/>
                </a:solidFill>
              </a:defRPr>
            </a:lvl1pPr>
          </a:lstStyle>
          <a:p>
            <a:endParaRPr lang="en-US" dirty="0"/>
          </a:p>
        </p:txBody>
      </p:sp>
      <p:sp>
        <p:nvSpPr>
          <p:cNvPr id="5" name="Footer Placeholder 4"/>
          <p:cNvSpPr>
            <a:spLocks noGrp="1"/>
          </p:cNvSpPr>
          <p:nvPr>
            <p:ph type="ftr" sz="quarter" idx="11"/>
          </p:nvPr>
        </p:nvSpPr>
        <p:spPr>
          <a:xfrm>
            <a:off x="0" y="7355685"/>
            <a:ext cx="3108960" cy="413808"/>
          </a:xfrm>
          <a:prstGeom prst="rect">
            <a:avLst/>
          </a:prstGeom>
        </p:spPr>
        <p:txBody>
          <a:bodyPr anchor="ctr" anchorCtr="0"/>
          <a:lstStyle>
            <a:lvl1pPr>
              <a:defRPr sz="1360">
                <a:solidFill>
                  <a:schemeClr val="bg1"/>
                </a:solidFill>
              </a:defRPr>
            </a:lvl1pPr>
          </a:lstStyle>
          <a:p>
            <a:endParaRPr lang="en-US" dirty="0"/>
          </a:p>
        </p:txBody>
      </p:sp>
      <p:sp>
        <p:nvSpPr>
          <p:cNvPr id="6" name="Slide Number Placeholder 5"/>
          <p:cNvSpPr>
            <a:spLocks noGrp="1"/>
          </p:cNvSpPr>
          <p:nvPr>
            <p:ph type="sldNum" sz="quarter" idx="12"/>
          </p:nvPr>
        </p:nvSpPr>
        <p:spPr>
          <a:xfrm>
            <a:off x="9845040" y="7358592"/>
            <a:ext cx="518160" cy="413808"/>
          </a:xfrm>
          <a:prstGeom prst="rect">
            <a:avLst/>
          </a:prstGeom>
        </p:spPr>
        <p:txBody>
          <a:bodyPr anchor="ctr" anchorCtr="0"/>
          <a:lstStyle>
            <a:lvl1pPr algn="r">
              <a:defRPr sz="1360">
                <a:solidFill>
                  <a:schemeClr val="bg1"/>
                </a:solidFill>
              </a:defRPr>
            </a:lvl1pPr>
          </a:lstStyle>
          <a:p>
            <a:fld id="{776DA034-8790-47DB-B313-2AB7FC923CBE}" type="slidenum">
              <a:rPr lang="en-US" smtClean="0"/>
              <a:pPr/>
              <a:t>‹#›</a:t>
            </a:fld>
            <a:endParaRPr lang="en-US" dirty="0"/>
          </a:p>
        </p:txBody>
      </p:sp>
      <p:sp>
        <p:nvSpPr>
          <p:cNvPr id="7" name="Title 1"/>
          <p:cNvSpPr>
            <a:spLocks noGrp="1"/>
          </p:cNvSpPr>
          <p:nvPr>
            <p:ph type="title"/>
          </p:nvPr>
        </p:nvSpPr>
        <p:spPr>
          <a:xfrm>
            <a:off x="4145280" y="257510"/>
            <a:ext cx="6217920" cy="1036320"/>
          </a:xfrm>
          <a:prstGeom prst="rect">
            <a:avLst/>
          </a:prstGeom>
        </p:spPr>
        <p:txBody>
          <a:bodyPr/>
          <a:lstStyle/>
          <a:p>
            <a:r>
              <a:rPr lang="en-US" dirty="0"/>
              <a:t>Click to edit Master title style</a:t>
            </a:r>
          </a:p>
        </p:txBody>
      </p:sp>
      <p:sp>
        <p:nvSpPr>
          <p:cNvPr id="2" name="Text Placeholder 2">
            <a:extLst>
              <a:ext uri="{FF2B5EF4-FFF2-40B4-BE49-F238E27FC236}">
                <a16:creationId xmlns:a16="http://schemas.microsoft.com/office/drawing/2014/main" id="{AF61E5CA-DF0F-A690-D3EB-D050CA61F3C9}"/>
              </a:ext>
            </a:extLst>
          </p:cNvPr>
          <p:cNvSpPr>
            <a:spLocks noGrp="1"/>
          </p:cNvSpPr>
          <p:nvPr>
            <p:ph idx="1"/>
          </p:nvPr>
        </p:nvSpPr>
        <p:spPr>
          <a:xfrm>
            <a:off x="518160" y="1658112"/>
            <a:ext cx="9326880" cy="53888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423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DAE35-72F5-6B64-8214-AA3B64C6C7FB}"/>
              </a:ext>
            </a:extLst>
          </p:cNvPr>
          <p:cNvPicPr>
            <a:picLocks noGrp="1" noRot="1" noMove="1" noResize="1" noEditPoints="1" noAdjustHandles="1" noChangeArrowheads="1" noChangeShapeType="1" noCrop="1"/>
          </p:cNvPicPr>
          <p:nvPr userDrawn="1"/>
        </p:nvPicPr>
        <p:blipFill>
          <a:blip r:embed="rId2">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311959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d Slide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Lst>
          </p:cNvPr>
          <p:cNvPicPr>
            <a:picLocks noGrp="1" noRot="1" noMove="1" noResize="1" noEditPoints="1" noAdjustHandles="1" noChangeArrowheads="1" noChangeShapeType="1" noCrop="1"/>
          </p:cNvPicPr>
          <p:nvPr userDrawn="1"/>
        </p:nvPicPr>
        <p:blipFill>
          <a:blip r:embed="rId2">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94481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8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9422EEE-B03C-C434-D819-C70910909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1777"/>
            <a:ext cx="10363200" cy="5828845"/>
          </a:xfrm>
          <a:prstGeom prst="rect">
            <a:avLst/>
          </a:prstGeom>
        </p:spPr>
      </p:pic>
      <p:sp>
        <p:nvSpPr>
          <p:cNvPr id="8" name="Rectangle 7">
            <a:extLst>
              <a:ext uri="{FF2B5EF4-FFF2-40B4-BE49-F238E27FC236}">
                <a16:creationId xmlns:a16="http://schemas.microsoft.com/office/drawing/2014/main" id="{2388A482-2CF7-AA61-AFD8-9F0514F07DB7}"/>
              </a:ext>
            </a:extLst>
          </p:cNvPr>
          <p:cNvSpPr>
            <a:spLocks/>
          </p:cNvSpPr>
          <p:nvPr userDrawn="1"/>
        </p:nvSpPr>
        <p:spPr>
          <a:xfrm>
            <a:off x="0" y="631579"/>
            <a:ext cx="10352166" cy="5794950"/>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B99B57A-977E-57DC-83A5-0643185043CA}"/>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1034" y="-18288"/>
            <a:ext cx="10374234" cy="7790688"/>
          </a:xfrm>
          <a:prstGeom prst="rect">
            <a:avLst/>
          </a:prstGeom>
        </p:spPr>
      </p:pic>
      <p:grpSp>
        <p:nvGrpSpPr>
          <p:cNvPr id="20" name="Group 19">
            <a:extLst>
              <a:ext uri="{FF2B5EF4-FFF2-40B4-BE49-F238E27FC236}">
                <a16:creationId xmlns:a16="http://schemas.microsoft.com/office/drawing/2014/main" id="{4706934B-33E6-66EA-C606-A0C0AA77E9CC}"/>
              </a:ext>
            </a:extLst>
          </p:cNvPr>
          <p:cNvGrpSpPr>
            <a:grpSpLocks noGrp="1" noUngrp="1" noRot="1" noMove="1" noResize="1"/>
          </p:cNvGrpSpPr>
          <p:nvPr userDrawn="1"/>
        </p:nvGrpSpPr>
        <p:grpSpPr>
          <a:xfrm>
            <a:off x="1092382" y="680186"/>
            <a:ext cx="1798302" cy="879741"/>
            <a:chOff x="1187093" y="4410699"/>
            <a:chExt cx="1967348" cy="962439"/>
          </a:xfrm>
        </p:grpSpPr>
        <p:pic>
          <p:nvPicPr>
            <p:cNvPr id="21" name="Picture 20">
              <a:extLst>
                <a:ext uri="{FF2B5EF4-FFF2-40B4-BE49-F238E27FC236}">
                  <a16:creationId xmlns:a16="http://schemas.microsoft.com/office/drawing/2014/main" id="{6BB0AFAF-B0A7-7455-8356-9D17E794A86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369250" y="4410699"/>
              <a:ext cx="785191" cy="962439"/>
            </a:xfrm>
            <a:prstGeom prst="rect">
              <a:avLst/>
            </a:prstGeom>
            <a:effectLst>
              <a:outerShdw blurRad="50800" dist="38100" dir="10800000" algn="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1CC8467C-9139-E8A3-AED9-57C689C1F315}"/>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1470325988"/>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1036317" rtl="0" eaLnBrk="1" latinLnBrk="0" hangingPunct="1">
        <a:lnSpc>
          <a:spcPct val="90000"/>
        </a:lnSpc>
        <a:spcBef>
          <a:spcPct val="0"/>
        </a:spcBef>
        <a:buNone/>
        <a:defRPr sz="3627" b="1" kern="1200">
          <a:solidFill>
            <a:schemeClr val="tx1"/>
          </a:solidFill>
          <a:latin typeface="+mj-lt"/>
          <a:ea typeface="+mj-ea"/>
          <a:cs typeface="+mj-cs"/>
        </a:defRPr>
      </a:lvl1pPr>
    </p:titleStyle>
    <p:bodyStyle>
      <a:lvl1pPr marL="259079" indent="-259079" algn="l" defTabSz="1036317" rtl="0" eaLnBrk="1" latinLnBrk="0" hangingPunct="1">
        <a:lnSpc>
          <a:spcPct val="90000"/>
        </a:lnSpc>
        <a:spcBef>
          <a:spcPts val="1133"/>
        </a:spcBef>
        <a:buFont typeface="Arial" panose="020B0604020202020204" pitchFamily="34" charset="0"/>
        <a:buChar char="•"/>
        <a:defRPr sz="2267" kern="1200">
          <a:solidFill>
            <a:schemeClr val="tx1"/>
          </a:solidFill>
          <a:latin typeface="+mn-lt"/>
          <a:ea typeface="+mn-ea"/>
          <a:cs typeface="+mn-cs"/>
        </a:defRPr>
      </a:lvl1pPr>
      <a:lvl2pPr marL="777238"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userDrawn="1">
          <p15:clr>
            <a:srgbClr val="F26B43"/>
          </p15:clr>
        </p15:guide>
        <p15:guide id="2" pos="3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8D2F5E4-3C51-8553-80E8-AFF530D493F6}"/>
              </a:ext>
            </a:extLst>
          </p:cNvPr>
          <p:cNvPicPr>
            <a:picLocks noGrp="1" noRot="1" noChangeAspect="1" noMove="1" noResize="1" noEditPoints="1" noAdjustHandles="1" noChangeArrowheads="1" noChangeShapeType="1" noCrop="1"/>
          </p:cNvPicPr>
          <p:nvPr userDrawn="1"/>
        </p:nvPicPr>
        <p:blipFill>
          <a:blip r:embed="rId3">
            <a:alphaModFix amt="70000"/>
            <a:extLst>
              <a:ext uri="{28A0092B-C50C-407E-A947-70E740481C1C}">
                <a14:useLocalDpi xmlns:a14="http://schemas.microsoft.com/office/drawing/2010/main"/>
              </a:ext>
            </a:extLst>
          </a:blip>
          <a:stretch>
            <a:fillRect/>
          </a:stretch>
        </p:blipFill>
        <p:spPr>
          <a:xfrm>
            <a:off x="0" y="0"/>
            <a:ext cx="10363200" cy="7772400"/>
          </a:xfrm>
          <a:prstGeom prst="rect">
            <a:avLst/>
          </a:prstGeom>
        </p:spPr>
      </p:pic>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tretch>
              <a:fillRect/>
            </a:stretch>
          </p:blipFill>
          <p:spPr>
            <a:xfrm>
              <a:off x="457200" y="501910"/>
              <a:ext cx="585080" cy="585080"/>
            </a:xfrm>
            <a:prstGeom prst="rect">
              <a:avLst/>
            </a:prstGeom>
          </p:spPr>
        </p:pic>
      </p:grpSp>
      <p:sp>
        <p:nvSpPr>
          <p:cNvPr id="5" name="TextBox 4">
            <a:extLst>
              <a:ext uri="{FF2B5EF4-FFF2-40B4-BE49-F238E27FC236}">
                <a16:creationId xmlns:a16="http://schemas.microsoft.com/office/drawing/2014/main" id="{9D1B8010-14B0-8DF9-AFE4-CBD2B700F9DB}"/>
              </a:ext>
            </a:extLst>
          </p:cNvPr>
          <p:cNvSpPr txBox="1">
            <a:spLocks/>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6" name="TextBox 5">
            <a:extLst>
              <a:ext uri="{FF2B5EF4-FFF2-40B4-BE49-F238E27FC236}">
                <a16:creationId xmlns:a16="http://schemas.microsoft.com/office/drawing/2014/main" id="{20696D2B-49D4-8DD2-5FF3-D395187038E8}"/>
              </a:ext>
            </a:extLst>
          </p:cNvPr>
          <p:cNvSpPr txBox="1">
            <a:spLocks/>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9" name="Star: 5 Points 8">
            <a:extLst>
              <a:ext uri="{FF2B5EF4-FFF2-40B4-BE49-F238E27FC236}">
                <a16:creationId xmlns:a16="http://schemas.microsoft.com/office/drawing/2014/main" id="{415DD267-E404-EEA1-5AFD-42E46AEF8706}"/>
              </a:ext>
            </a:extLst>
          </p:cNvPr>
          <p:cNvSpPr>
            <a:spLocks/>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tar: 5 Points 9">
            <a:extLst>
              <a:ext uri="{FF2B5EF4-FFF2-40B4-BE49-F238E27FC236}">
                <a16:creationId xmlns:a16="http://schemas.microsoft.com/office/drawing/2014/main" id="{B7BB43D5-3CA3-BBD0-210E-81487B08CE22}"/>
              </a:ext>
            </a:extLst>
          </p:cNvPr>
          <p:cNvSpPr>
            <a:spLocks/>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tar: 5 Points 10">
            <a:extLst>
              <a:ext uri="{FF2B5EF4-FFF2-40B4-BE49-F238E27FC236}">
                <a16:creationId xmlns:a16="http://schemas.microsoft.com/office/drawing/2014/main" id="{F1D99ECB-6119-D613-A961-9BE1EB3B3B19}"/>
              </a:ext>
            </a:extLst>
          </p:cNvPr>
          <p:cNvSpPr>
            <a:spLocks/>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5158802"/>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457200" y="501910"/>
              <a:ext cx="585080" cy="585080"/>
            </a:xfrm>
            <a:prstGeom prst="rect">
              <a:avLst/>
            </a:prstGeom>
          </p:spPr>
        </p:pic>
      </p:grpSp>
    </p:spTree>
    <p:extLst>
      <p:ext uri="{BB962C8B-B14F-4D97-AF65-F5344CB8AC3E}">
        <p14:creationId xmlns:p14="http://schemas.microsoft.com/office/powerpoint/2010/main" val="22235381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0972657-D021-2E90-B692-BCB6ED563FBA}"/>
              </a:ext>
            </a:extLst>
          </p:cNvPr>
          <p:cNvPicPr>
            <a:picLocks noGrp="1" noRot="1" noChangeAspect="1" noMove="1" noResize="1" noEditPoints="1" noAdjustHandles="1" noChangeArrowheads="1" noChangeShapeType="1" noCrop="1"/>
          </p:cNvPicPr>
          <p:nvPr userDrawn="1"/>
        </p:nvPicPr>
        <p:blipFill rotWithShape="1">
          <a:blip r:embed="rId4">
            <a:duotone>
              <a:schemeClr val="accent5">
                <a:shade val="45000"/>
                <a:satMod val="135000"/>
              </a:schemeClr>
              <a:prstClr val="white"/>
            </a:duotone>
            <a:alphaModFix amt="35000"/>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9" t="-934" r="-1" b="3633"/>
          <a:stretch/>
        </p:blipFill>
        <p:spPr>
          <a:xfrm>
            <a:off x="0" y="314935"/>
            <a:ext cx="10363200" cy="7203272"/>
          </a:xfrm>
          <a:prstGeom prst="rect">
            <a:avLst/>
          </a:prstGeom>
        </p:spPr>
      </p:pic>
      <p:sp>
        <p:nvSpPr>
          <p:cNvPr id="7" name="Rectangle 6">
            <a:extLst>
              <a:ext uri="{FF2B5EF4-FFF2-40B4-BE49-F238E27FC236}">
                <a16:creationId xmlns:a16="http://schemas.microsoft.com/office/drawing/2014/main" id="{83C8653E-B861-B050-CB75-62B864663EF3}"/>
              </a:ext>
            </a:extLst>
          </p:cNvPr>
          <p:cNvSpPr>
            <a:spLocks noGrp="1" noRot="1" noMove="1" noResize="1" noEditPoints="1" noAdjustHandles="1" noChangeArrowheads="1" noChangeShapeType="1"/>
          </p:cNvSpPr>
          <p:nvPr userDrawn="1"/>
        </p:nvSpPr>
        <p:spPr>
          <a:xfrm>
            <a:off x="-10915" y="7323570"/>
            <a:ext cx="10385032"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10915" y="-30480"/>
            <a:ext cx="10385031" cy="470927"/>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2F737A15-CCF7-A460-8673-A43A821723D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3" name="TextBox 12">
            <a:extLst>
              <a:ext uri="{FF2B5EF4-FFF2-40B4-BE49-F238E27FC236}">
                <a16:creationId xmlns:a16="http://schemas.microsoft.com/office/drawing/2014/main" id="{8BA78E70-409E-BFAF-7A4A-B516FBB801BE}"/>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4" name="Star: 5 Points 13">
            <a:extLst>
              <a:ext uri="{FF2B5EF4-FFF2-40B4-BE49-F238E27FC236}">
                <a16:creationId xmlns:a16="http://schemas.microsoft.com/office/drawing/2014/main" id="{61C61F89-00E2-3229-1C56-9A12D1542310}"/>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D2E1A33B-2F09-4F3C-B63A-0F1ED8E7129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85DB4E38-A733-D47C-76B9-6ACBAB05BFD2}"/>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0602920"/>
      </p:ext>
    </p:extLst>
  </p:cSld>
  <p:clrMap bg1="lt1" tx1="dk1" bg2="lt2" tx2="dk2" accent1="accent1" accent2="accent2" accent3="accent3" accent4="accent4" accent5="accent5" accent6="accent6" hlink="hlink" folHlink="folHlink"/>
  <p:sldLayoutIdLst>
    <p:sldLayoutId id="2147483679" r:id="rId1"/>
    <p:sldLayoutId id="2147483698" r:id="rId2"/>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7643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q.osd.mil/asda/dpc/pcf/docs/resources-training/Guidebook-PartA.pdf" TargetMode="External"/><Relationship Id="rId2" Type="http://schemas.openxmlformats.org/officeDocument/2006/relationships/hyperlink" Target="https://www.acquisition.gov/browse/index/far" TargetMode="Externa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hyperlink" Target="https://www.dcma.mil/commercial-item-grou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dibbs.bsm.dla.mil/"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fld id="{C1305D4F-14F8-40F5-86C0-9E3EF6F96AEC}" type="slidenum">
              <a:rPr lang="en-US" smtClean="0"/>
              <a:t>1</a:t>
            </a:fld>
            <a:endParaRPr lang="en-US"/>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1053" y="1438795"/>
            <a:ext cx="4059319" cy="1946661"/>
          </a:xfrm>
          <a:prstGeom prst="rect">
            <a:avLst/>
          </a:prstGeom>
          <a:noFill/>
          <a:effectLst/>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latin typeface="+mj-lt"/>
                <a:cs typeface="Arial"/>
              </a:rPr>
              <a:t>DLAD</a:t>
            </a:r>
          </a:p>
          <a:p>
            <a:pPr algn="ctr"/>
            <a:r>
              <a:rPr lang="en-US" sz="2400" b="1" dirty="0">
                <a:latin typeface="+mj-lt"/>
                <a:cs typeface="Arial"/>
              </a:rPr>
              <a:t>Procurement Notes</a:t>
            </a:r>
          </a:p>
          <a:p>
            <a:pPr algn="ctr"/>
            <a:r>
              <a:rPr lang="en-US" sz="2400" b="1" dirty="0">
                <a:latin typeface="+mj-lt"/>
                <a:cs typeface="Arial"/>
              </a:rPr>
              <a:t> &amp;</a:t>
            </a:r>
          </a:p>
          <a:p>
            <a:pPr algn="ctr"/>
            <a:r>
              <a:rPr lang="en-US" sz="2400" b="1" dirty="0">
                <a:latin typeface="+mj-lt"/>
                <a:cs typeface="Arial"/>
              </a:rPr>
              <a:t> Technical and Quality Requirements​</a:t>
            </a:r>
          </a:p>
        </p:txBody>
      </p:sp>
      <p:sp>
        <p:nvSpPr>
          <p:cNvPr id="6" name="TextBox 4">
            <a:extLst>
              <a:ext uri="{FF2B5EF4-FFF2-40B4-BE49-F238E27FC236}">
                <a16:creationId xmlns:a16="http://schemas.microsoft.com/office/drawing/2014/main" id="{505E9E10-2580-A1DE-A321-EF1A2B852E7E}"/>
              </a:ext>
            </a:extLst>
          </p:cNvPr>
          <p:cNvSpPr txBox="1"/>
          <p:nvPr/>
        </p:nvSpPr>
        <p:spPr>
          <a:xfrm>
            <a:off x="512681" y="4500125"/>
            <a:ext cx="3420926" cy="92333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mj-lt"/>
              </a:rPr>
              <a:t>Scott Beauchamp</a:t>
            </a:r>
          </a:p>
          <a:p>
            <a:r>
              <a:rPr lang="en-US" b="1" dirty="0">
                <a:latin typeface="+mj-lt"/>
              </a:rPr>
              <a:t>Procurement Analyst​</a:t>
            </a:r>
          </a:p>
          <a:p>
            <a:r>
              <a:rPr lang="en-US" b="1" dirty="0">
                <a:latin typeface="+mj-lt"/>
              </a:rPr>
              <a:t>October 21, 2024</a:t>
            </a:r>
            <a:endParaRPr lang="en-US" dirty="0">
              <a:latin typeface="+mj-lt"/>
            </a:endParaRPr>
          </a:p>
        </p:txBody>
      </p:sp>
    </p:spTree>
    <p:extLst>
      <p:ext uri="{BB962C8B-B14F-4D97-AF65-F5344CB8AC3E}">
        <p14:creationId xmlns:p14="http://schemas.microsoft.com/office/powerpoint/2010/main" val="28841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10</a:t>
            </a:fld>
            <a:endParaRPr lang="en-US"/>
          </a:p>
        </p:txBody>
      </p:sp>
      <p:sp>
        <p:nvSpPr>
          <p:cNvPr id="4" name="Title 1"/>
          <p:cNvSpPr>
            <a:spLocks noGrp="1"/>
          </p:cNvSpPr>
          <p:nvPr>
            <p:ph type="title"/>
          </p:nvPr>
        </p:nvSpPr>
        <p:spPr>
          <a:xfrm>
            <a:off x="4656910" y="390143"/>
            <a:ext cx="5699760" cy="932688"/>
          </a:xfrm>
        </p:spPr>
        <p:txBody>
          <a:bodyPr/>
          <a:lstStyle/>
          <a:p>
            <a:r>
              <a:rPr lang="en-US" sz="2400" spc="-6" dirty="0">
                <a:cs typeface="Arial"/>
              </a:rPr>
              <a:t>Evidence to Support</a:t>
            </a:r>
            <a:br>
              <a:rPr lang="en-US" sz="2400" spc="-6" dirty="0">
                <a:cs typeface="Arial"/>
              </a:rPr>
            </a:br>
            <a:r>
              <a:rPr lang="en-US" sz="2400" spc="-6" dirty="0">
                <a:cs typeface="Arial"/>
              </a:rPr>
              <a:t> Commerciality </a:t>
            </a:r>
            <a:endParaRPr lang="en-US" sz="2400" dirty="0"/>
          </a:p>
        </p:txBody>
      </p:sp>
      <p:sp>
        <p:nvSpPr>
          <p:cNvPr id="5" name="Content Placeholder 2"/>
          <p:cNvSpPr txBox="1">
            <a:spLocks/>
          </p:cNvSpPr>
          <p:nvPr/>
        </p:nvSpPr>
        <p:spPr>
          <a:xfrm>
            <a:off x="518160" y="1658112"/>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ea typeface="+mj-ea"/>
                <a:cs typeface="+mj-cs"/>
              </a:rPr>
              <a:t>Supporting evidence should describe the salient characteristics of the product or service that meet the Government’s requirements </a:t>
            </a:r>
          </a:p>
          <a:p>
            <a:pPr lvl="1"/>
            <a:r>
              <a:rPr lang="en-US" altLang="en-US" sz="2000" dirty="0">
                <a:ea typeface="+mj-ea"/>
                <a:cs typeface="+mj-cs"/>
              </a:rPr>
              <a:t>Form: Physical </a:t>
            </a:r>
            <a:r>
              <a:rPr lang="en-US" sz="2000" dirty="0"/>
              <a:t>characteristics (e.g., dimensions, weight, etc.)</a:t>
            </a:r>
          </a:p>
          <a:p>
            <a:pPr lvl="2"/>
            <a:r>
              <a:rPr lang="en-US" sz="1800" dirty="0"/>
              <a:t>Modifications may impact pricing or commercial determination</a:t>
            </a:r>
          </a:p>
          <a:p>
            <a:pPr lvl="1"/>
            <a:r>
              <a:rPr lang="en-US" sz="2000" dirty="0"/>
              <a:t>Fit: Ability to connect, install, or interface with other materials</a:t>
            </a:r>
          </a:p>
          <a:p>
            <a:pPr lvl="2"/>
            <a:r>
              <a:rPr lang="en-US" sz="1800" dirty="0"/>
              <a:t>Refers to tolerances or connection specifications</a:t>
            </a:r>
          </a:p>
          <a:p>
            <a:pPr lvl="2"/>
            <a:r>
              <a:rPr lang="en-US" sz="1800" dirty="0"/>
              <a:t>Government requirements may alter the commercial </a:t>
            </a:r>
            <a:r>
              <a:rPr lang="en-US" sz="1800" u="sng" dirty="0"/>
              <a:t>of a type </a:t>
            </a:r>
            <a:r>
              <a:rPr lang="en-US" sz="1800" dirty="0"/>
              <a:t>fit</a:t>
            </a:r>
          </a:p>
          <a:p>
            <a:pPr lvl="1"/>
            <a:r>
              <a:rPr lang="en-US" sz="2000" dirty="0"/>
              <a:t>Function: The “essential” purpose of the product (</a:t>
            </a:r>
            <a:r>
              <a:rPr lang="en-US" sz="2000" b="1" dirty="0"/>
              <a:t>most important</a:t>
            </a:r>
            <a:r>
              <a:rPr lang="en-US" sz="2000" dirty="0"/>
              <a:t>)</a:t>
            </a:r>
          </a:p>
          <a:p>
            <a:pPr lvl="2"/>
            <a:r>
              <a:rPr lang="en-US" sz="1800" dirty="0"/>
              <a:t>Compare the similarities and differences between the proposed </a:t>
            </a:r>
            <a:r>
              <a:rPr lang="en-US" sz="1800" u="sng" dirty="0"/>
              <a:t>of a type </a:t>
            </a:r>
            <a:r>
              <a:rPr lang="en-US" sz="1800" dirty="0"/>
              <a:t>product or service and those commercially available  </a:t>
            </a:r>
          </a:p>
          <a:p>
            <a:pPr lvl="2"/>
            <a:r>
              <a:rPr lang="en-US" sz="1800" dirty="0"/>
              <a:t>Is the function commercial in nature or is it Government unique</a:t>
            </a:r>
          </a:p>
          <a:p>
            <a:pPr lvl="2"/>
            <a:r>
              <a:rPr lang="en-US" sz="1800" dirty="0"/>
              <a:t>The less similar, the less consideration for a commercial determination </a:t>
            </a:r>
          </a:p>
          <a:p>
            <a:pPr lvl="1"/>
            <a:r>
              <a:rPr lang="en-US" sz="2000" dirty="0"/>
              <a:t>Scope: For services, describe the proposed scope of work</a:t>
            </a:r>
          </a:p>
          <a:p>
            <a:pPr lvl="2"/>
            <a:r>
              <a:rPr lang="en-US" sz="1800" dirty="0"/>
              <a:t>Provide sufficient detail to assess whether it can reasonably be considered similar to services provided to the general public </a:t>
            </a:r>
          </a:p>
          <a:p>
            <a:pPr lvl="2"/>
            <a:r>
              <a:rPr lang="en-US" sz="1800" dirty="0"/>
              <a:t>What are the terms and conditions of the service</a:t>
            </a:r>
          </a:p>
          <a:p>
            <a:endParaRPr lang="en-US" sz="2720" dirty="0"/>
          </a:p>
        </p:txBody>
      </p:sp>
    </p:spTree>
    <p:extLst>
      <p:ext uri="{BB962C8B-B14F-4D97-AF65-F5344CB8AC3E}">
        <p14:creationId xmlns:p14="http://schemas.microsoft.com/office/powerpoint/2010/main" val="364169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11</a:t>
            </a:fld>
            <a:endParaRPr lang="en-US"/>
          </a:p>
        </p:txBody>
      </p:sp>
      <p:sp>
        <p:nvSpPr>
          <p:cNvPr id="4" name="Title 1"/>
          <p:cNvSpPr>
            <a:spLocks noGrp="1"/>
          </p:cNvSpPr>
          <p:nvPr>
            <p:ph type="title"/>
          </p:nvPr>
        </p:nvSpPr>
        <p:spPr>
          <a:xfrm>
            <a:off x="4656910" y="390143"/>
            <a:ext cx="5699760" cy="932688"/>
          </a:xfrm>
        </p:spPr>
        <p:txBody>
          <a:bodyPr/>
          <a:lstStyle/>
          <a:p>
            <a:r>
              <a:rPr lang="en-US" sz="2400" spc="-6" dirty="0">
                <a:cs typeface="Arial"/>
              </a:rPr>
              <a:t>Technical Data for</a:t>
            </a:r>
            <a:br>
              <a:rPr lang="en-US" sz="2400" spc="-6" dirty="0">
                <a:cs typeface="Arial"/>
              </a:rPr>
            </a:br>
            <a:r>
              <a:rPr lang="en-US" sz="2400" spc="-6" dirty="0">
                <a:cs typeface="Arial"/>
              </a:rPr>
              <a:t> Commercial Acquisitions</a:t>
            </a:r>
            <a:endParaRPr lang="en-US" sz="2400" dirty="0"/>
          </a:p>
        </p:txBody>
      </p:sp>
      <p:sp>
        <p:nvSpPr>
          <p:cNvPr id="5" name="Content Placeholder 2"/>
          <p:cNvSpPr txBox="1">
            <a:spLocks/>
          </p:cNvSpPr>
          <p:nvPr/>
        </p:nvSpPr>
        <p:spPr>
          <a:xfrm>
            <a:off x="518160" y="1658112"/>
            <a:ext cx="9326880" cy="5699760"/>
          </a:xfrm>
          <a:prstGeom prst="rect">
            <a:avLst/>
          </a:prstGeom>
        </p:spPr>
        <p:txBody>
          <a:bodyPr>
            <a:normAutofit fontScale="85000"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cs typeface="Times New Roman" panose="02020603050405020304" pitchFamily="18" charset="0"/>
              </a:rPr>
              <a:t>DFARS 227.71 </a:t>
            </a:r>
            <a:r>
              <a:rPr lang="en-US" sz="2600" dirty="0">
                <a:cs typeface="Times New Roman" panose="02020603050405020304" pitchFamily="18" charset="0"/>
              </a:rPr>
              <a:t>Technical Data and Associated Rights</a:t>
            </a:r>
          </a:p>
          <a:p>
            <a:pPr lvl="1"/>
            <a:r>
              <a:rPr lang="en-US" sz="2380" dirty="0">
                <a:cs typeface="Times New Roman" panose="02020603050405020304" pitchFamily="18" charset="0"/>
              </a:rPr>
              <a:t>DoD </a:t>
            </a:r>
            <a:r>
              <a:rPr lang="en-US" sz="2380" dirty="0"/>
              <a:t>shall require </a:t>
            </a:r>
            <a:r>
              <a:rPr lang="en-US" sz="2380" u="sng" dirty="0"/>
              <a:t>only</a:t>
            </a:r>
            <a:r>
              <a:rPr lang="en-US" sz="2380" dirty="0"/>
              <a:t> the technical data customarily provided to the public with a commercial product or commercial service </a:t>
            </a:r>
            <a:r>
              <a:rPr lang="en-US" sz="2380" u="sng" dirty="0"/>
              <a:t>except</a:t>
            </a:r>
            <a:r>
              <a:rPr lang="en-US" sz="2380" dirty="0"/>
              <a:t>:</a:t>
            </a:r>
          </a:p>
          <a:p>
            <a:pPr lvl="2"/>
            <a:r>
              <a:rPr lang="en-US" sz="2153" dirty="0"/>
              <a:t>Will require data regarding form, fit, or function</a:t>
            </a:r>
          </a:p>
          <a:p>
            <a:pPr lvl="2"/>
            <a:r>
              <a:rPr lang="en-US" sz="2153" dirty="0">
                <a:cs typeface="Times New Roman" panose="02020603050405020304" pitchFamily="18" charset="0"/>
              </a:rPr>
              <a:t>Will </a:t>
            </a:r>
            <a:r>
              <a:rPr lang="en-US" sz="2153" dirty="0"/>
              <a:t>require data for the repair, maintenance, proper installation, operating, or handling of a commercial product or service</a:t>
            </a:r>
          </a:p>
          <a:p>
            <a:pPr lvl="2"/>
            <a:r>
              <a:rPr lang="en-US" sz="2153" dirty="0"/>
              <a:t>Will require data that describe modifications made at Government expense to a commercial product or service to meet Government requirements</a:t>
            </a:r>
          </a:p>
          <a:p>
            <a:pPr lvl="2"/>
            <a:endParaRPr lang="en-US" sz="227" dirty="0"/>
          </a:p>
          <a:p>
            <a:pPr lvl="1"/>
            <a:r>
              <a:rPr lang="en-US" sz="2380" dirty="0">
                <a:cs typeface="Times New Roman" panose="02020603050405020304" pitchFamily="18" charset="0"/>
              </a:rPr>
              <a:t>DoD shall </a:t>
            </a:r>
            <a:r>
              <a:rPr lang="en-US" sz="2380" u="sng" dirty="0">
                <a:cs typeface="Times New Roman" panose="02020603050405020304" pitchFamily="18" charset="0"/>
              </a:rPr>
              <a:t>not</a:t>
            </a:r>
            <a:r>
              <a:rPr lang="en-US" sz="2380" dirty="0">
                <a:cs typeface="Times New Roman" panose="02020603050405020304" pitchFamily="18" charset="0"/>
              </a:rPr>
              <a:t> require submission of technical data r</a:t>
            </a:r>
            <a:r>
              <a:rPr lang="en-US" sz="2380" dirty="0"/>
              <a:t>elated to commercial products or services that is not customarily provided to the public</a:t>
            </a:r>
          </a:p>
          <a:p>
            <a:pPr lvl="2"/>
            <a:r>
              <a:rPr lang="en-US" sz="2153" dirty="0"/>
              <a:t>The Government will </a:t>
            </a:r>
            <a:r>
              <a:rPr lang="en-US" sz="2153" u="sng" dirty="0"/>
              <a:t>not</a:t>
            </a:r>
            <a:r>
              <a:rPr lang="en-US" sz="2153" dirty="0"/>
              <a:t> request a right to use, modify, reproduce, release, perform, display, or disclose technical data pertaining to any commercial products or services except for a transfer of rights mutually agreed upon</a:t>
            </a:r>
          </a:p>
          <a:p>
            <a:pPr lvl="2"/>
            <a:endParaRPr lang="en-US" sz="680" dirty="0"/>
          </a:p>
          <a:p>
            <a:r>
              <a:rPr lang="en-US" altLang="en-US" sz="2600" b="1" dirty="0">
                <a:solidFill>
                  <a:prstClr val="black"/>
                </a:solidFill>
                <a:cs typeface="Times New Roman" panose="02020603050405020304" pitchFamily="18" charset="0"/>
              </a:rPr>
              <a:t>D</a:t>
            </a:r>
            <a:r>
              <a:rPr lang="en-US" sz="2600" b="1" dirty="0"/>
              <a:t>FARS 252.227-7015 </a:t>
            </a:r>
            <a:r>
              <a:rPr lang="en-US" sz="2600" dirty="0"/>
              <a:t>Technical Data-Commercial Products/Services</a:t>
            </a:r>
          </a:p>
          <a:p>
            <a:pPr lvl="1"/>
            <a:r>
              <a:rPr lang="en-US" sz="2380" dirty="0"/>
              <a:t>Clause incorporated into the solicitation and contract when a contractor will be required to provide technical data</a:t>
            </a:r>
          </a:p>
          <a:p>
            <a:pPr lvl="1"/>
            <a:r>
              <a:rPr lang="en-US" sz="2380" dirty="0"/>
              <a:t>DoD will only acquire data, or rights to data, as necessary to meet needs </a:t>
            </a:r>
          </a:p>
          <a:p>
            <a:endParaRPr lang="en-US" sz="2720" dirty="0"/>
          </a:p>
        </p:txBody>
      </p:sp>
    </p:spTree>
    <p:extLst>
      <p:ext uri="{BB962C8B-B14F-4D97-AF65-F5344CB8AC3E}">
        <p14:creationId xmlns:p14="http://schemas.microsoft.com/office/powerpoint/2010/main" val="42029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12</a:t>
            </a:fld>
            <a:endParaRPr lang="en-US"/>
          </a:p>
        </p:txBody>
      </p:sp>
      <p:sp>
        <p:nvSpPr>
          <p:cNvPr id="4" name="Title 1"/>
          <p:cNvSpPr>
            <a:spLocks noGrp="1"/>
          </p:cNvSpPr>
          <p:nvPr>
            <p:ph type="title"/>
          </p:nvPr>
        </p:nvSpPr>
        <p:spPr>
          <a:xfrm>
            <a:off x="4656911" y="390143"/>
            <a:ext cx="5699760" cy="932688"/>
          </a:xfrm>
        </p:spPr>
        <p:txBody>
          <a:bodyPr/>
          <a:lstStyle/>
          <a:p>
            <a:r>
              <a:rPr lang="en-US" sz="2400" spc="-6" dirty="0">
                <a:cs typeface="Arial"/>
              </a:rPr>
              <a:t>Commercial Pricing</a:t>
            </a:r>
            <a:endParaRPr lang="en-US" sz="2400" dirty="0"/>
          </a:p>
        </p:txBody>
      </p:sp>
      <p:sp>
        <p:nvSpPr>
          <p:cNvPr id="5" name="Content Placeholder 2"/>
          <p:cNvSpPr txBox="1">
            <a:spLocks/>
          </p:cNvSpPr>
          <p:nvPr/>
        </p:nvSpPr>
        <p:spPr>
          <a:xfrm>
            <a:off x="518160" y="1658112"/>
            <a:ext cx="9326880" cy="5699760"/>
          </a:xfrm>
          <a:prstGeom prst="rect">
            <a:avLst/>
          </a:prstGeom>
        </p:spPr>
        <p:txBody>
          <a:bodyPr>
            <a:normAutofit fontScale="925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Times New Roman" panose="02020603050405020304" pitchFamily="18" charset="0"/>
              </a:rPr>
              <a:t>DFARS 212.209 </a:t>
            </a:r>
            <a:r>
              <a:rPr lang="en-US" dirty="0">
                <a:cs typeface="Times New Roman" panose="02020603050405020304" pitchFamily="18" charset="0"/>
              </a:rPr>
              <a:t>Determination of Price Reasonableness</a:t>
            </a:r>
          </a:p>
          <a:p>
            <a:pPr lvl="1"/>
            <a:r>
              <a:rPr lang="en-US" sz="2200" dirty="0">
                <a:cs typeface="Times New Roman" panose="02020603050405020304" pitchFamily="18" charset="0"/>
              </a:rPr>
              <a:t>The contracting officer will first conduct market research to determine the price reasonableness based on the market price</a:t>
            </a:r>
          </a:p>
          <a:p>
            <a:pPr lvl="1"/>
            <a:r>
              <a:rPr lang="en-US" sz="2200" dirty="0">
                <a:cs typeface="Times New Roman" panose="02020603050405020304" pitchFamily="18" charset="0"/>
              </a:rPr>
              <a:t>Market Price: Current </a:t>
            </a:r>
            <a:r>
              <a:rPr lang="en-US" sz="2200" dirty="0"/>
              <a:t>prices established in the course of ordinary trade between buyers and sellers in the marketplace that are substantiated through competition or from sources independent of the contractor</a:t>
            </a:r>
          </a:p>
          <a:p>
            <a:pPr lvl="2"/>
            <a:r>
              <a:rPr lang="en-US" sz="1900" dirty="0"/>
              <a:t>Invoices to substantiate sales history (</a:t>
            </a:r>
            <a:r>
              <a:rPr lang="en-US" sz="1900" b="1" dirty="0"/>
              <a:t>most definitive for market price</a:t>
            </a:r>
            <a:r>
              <a:rPr lang="en-US" sz="1900" dirty="0"/>
              <a:t>) </a:t>
            </a:r>
          </a:p>
          <a:p>
            <a:pPr lvl="2"/>
            <a:r>
              <a:rPr lang="en-US" sz="1900" dirty="0"/>
              <a:t>Evidence of commercial sales or offers that were made to the general public (data on same or similar item sold or offered at same or similar quantities)</a:t>
            </a:r>
          </a:p>
          <a:p>
            <a:pPr lvl="2"/>
            <a:r>
              <a:rPr lang="en-US" altLang="en-US" sz="1900" dirty="0">
                <a:cs typeface="Times New Roman" panose="02020603050405020304" pitchFamily="18" charset="0"/>
              </a:rPr>
              <a:t>Published catalog prices or price lists (i.e., websites)</a:t>
            </a:r>
          </a:p>
          <a:p>
            <a:pPr lvl="2"/>
            <a:r>
              <a:rPr lang="en-US" altLang="en-US" sz="1900" dirty="0">
                <a:cs typeface="Times New Roman" panose="02020603050405020304" pitchFamily="18" charset="0"/>
              </a:rPr>
              <a:t>P</a:t>
            </a:r>
            <a:r>
              <a:rPr lang="en-US" sz="1900" dirty="0">
                <a:cs typeface="Calibri" panose="020F0502020204030204" pitchFamily="34" charset="0"/>
              </a:rPr>
              <a:t>revious price paid in which the price had been determined to be reasonable</a:t>
            </a:r>
          </a:p>
          <a:p>
            <a:pPr lvl="1"/>
            <a:r>
              <a:rPr lang="en-US" sz="2153" dirty="0">
                <a:cs typeface="Times New Roman" panose="02020603050405020304" pitchFamily="18" charset="0"/>
              </a:rPr>
              <a:t>Price Analysis: M</a:t>
            </a:r>
            <a:r>
              <a:rPr lang="en-US" sz="2153" dirty="0"/>
              <a:t>ost effective method to establish price reasonableness of a commercial product or service based on established market prices</a:t>
            </a:r>
          </a:p>
          <a:p>
            <a:pPr lvl="2"/>
            <a:r>
              <a:rPr lang="en-US" sz="1927" dirty="0"/>
              <a:t>The </a:t>
            </a:r>
            <a:r>
              <a:rPr lang="en-US" altLang="en-US" sz="1927" dirty="0">
                <a:cs typeface="Times New Roman" panose="02020603050405020304" pitchFamily="18" charset="0"/>
              </a:rPr>
              <a:t>commercial marketplace is presumed to be a competitive environment that drives a fair and reasonable price through adequate competition</a:t>
            </a:r>
            <a:endParaRPr lang="en-US" sz="1927" dirty="0"/>
          </a:p>
          <a:p>
            <a:pPr lvl="2"/>
            <a:r>
              <a:rPr lang="en-US" altLang="en-US" sz="1927" dirty="0">
                <a:cs typeface="Times New Roman" panose="02020603050405020304" pitchFamily="18" charset="0"/>
              </a:rPr>
              <a:t>Price Analysis is the preferred </a:t>
            </a:r>
            <a:r>
              <a:rPr lang="en-US" sz="1927" dirty="0">
                <a:cs typeface="Times New Roman" panose="02020603050405020304" pitchFamily="18" charset="0"/>
              </a:rPr>
              <a:t>method to establish price reasonableness of commercial products or services in a </a:t>
            </a:r>
            <a:r>
              <a:rPr lang="en-US" altLang="en-US" sz="1927" dirty="0">
                <a:cs typeface="Times New Roman" panose="02020603050405020304" pitchFamily="18" charset="0"/>
              </a:rPr>
              <a:t>competitive market </a:t>
            </a:r>
            <a:r>
              <a:rPr lang="en-US" sz="1927" dirty="0">
                <a:cs typeface="Times New Roman" panose="02020603050405020304" pitchFamily="18" charset="0"/>
              </a:rPr>
              <a:t>(not cost analysis)</a:t>
            </a:r>
          </a:p>
          <a:p>
            <a:endParaRPr lang="en-US" sz="2720" dirty="0"/>
          </a:p>
        </p:txBody>
      </p:sp>
    </p:spTree>
    <p:extLst>
      <p:ext uri="{BB962C8B-B14F-4D97-AF65-F5344CB8AC3E}">
        <p14:creationId xmlns:p14="http://schemas.microsoft.com/office/powerpoint/2010/main" val="213913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13</a:t>
            </a:fld>
            <a:endParaRPr lang="en-US"/>
          </a:p>
        </p:txBody>
      </p:sp>
      <p:sp>
        <p:nvSpPr>
          <p:cNvPr id="4" name="Title 1"/>
          <p:cNvSpPr>
            <a:spLocks noGrp="1"/>
          </p:cNvSpPr>
          <p:nvPr>
            <p:ph type="title"/>
          </p:nvPr>
        </p:nvSpPr>
        <p:spPr>
          <a:xfrm>
            <a:off x="4656912" y="390143"/>
            <a:ext cx="5699760" cy="932688"/>
          </a:xfrm>
        </p:spPr>
        <p:txBody>
          <a:bodyPr/>
          <a:lstStyle/>
          <a:p>
            <a:r>
              <a:rPr lang="en-US" sz="2400" spc="-6" dirty="0">
                <a:cs typeface="Arial"/>
              </a:rPr>
              <a:t>Commercial Pricing</a:t>
            </a:r>
            <a:endParaRPr lang="en-US" sz="2400" dirty="0"/>
          </a:p>
        </p:txBody>
      </p:sp>
      <p:sp>
        <p:nvSpPr>
          <p:cNvPr id="5" name="Content Placeholder 2"/>
          <p:cNvSpPr txBox="1">
            <a:spLocks/>
          </p:cNvSpPr>
          <p:nvPr/>
        </p:nvSpPr>
        <p:spPr>
          <a:xfrm>
            <a:off x="518160" y="1658111"/>
            <a:ext cx="9326880" cy="5700480"/>
          </a:xfrm>
          <a:prstGeom prst="rect">
            <a:avLst/>
          </a:prstGeom>
        </p:spPr>
        <p:txBody>
          <a:bodyPr>
            <a:normAutofit fontScale="85000"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cs typeface="Times New Roman" panose="02020603050405020304" pitchFamily="18" charset="0"/>
              </a:rPr>
              <a:t>DFARS 215.404-1 </a:t>
            </a:r>
            <a:r>
              <a:rPr lang="en-US" sz="2600" dirty="0">
                <a:solidFill>
                  <a:srgbClr val="000000"/>
                </a:solidFill>
              </a:rPr>
              <a:t>Proposal Analysis Techniques</a:t>
            </a:r>
          </a:p>
          <a:p>
            <a:endParaRPr lang="en-US" sz="227" dirty="0">
              <a:latin typeface="Arial" panose="020B0604020202020204"/>
              <a:cs typeface="Times New Roman" panose="02020603050405020304" pitchFamily="18" charset="0"/>
            </a:endParaRPr>
          </a:p>
          <a:p>
            <a:pPr lvl="1"/>
            <a:r>
              <a:rPr lang="en-US" sz="2380" dirty="0"/>
              <a:t>If the contracting officer determines that market research information is insufficient for determining price reasonableness the contracting officer may request the contactor to submit uncertified price information:</a:t>
            </a:r>
          </a:p>
          <a:p>
            <a:pPr lvl="2"/>
            <a:r>
              <a:rPr lang="en-US" sz="2153" dirty="0"/>
              <a:t>Prices paid by the Government and commercial customers for the same or similar commercial products/services under the </a:t>
            </a:r>
            <a:r>
              <a:rPr lang="en-US" sz="2153" u="sng" dirty="0"/>
              <a:t>same</a:t>
            </a:r>
            <a:r>
              <a:rPr lang="en-US" sz="2153" dirty="0"/>
              <a:t> terms and conditions</a:t>
            </a:r>
          </a:p>
          <a:p>
            <a:pPr lvl="1"/>
            <a:r>
              <a:rPr lang="en-US" sz="2380" dirty="0">
                <a:solidFill>
                  <a:srgbClr val="000000"/>
                </a:solidFill>
              </a:rPr>
              <a:t>If the contracting officer determines that price information submitted by the contractor is not sufficient to determine price reasonableness, </a:t>
            </a:r>
            <a:r>
              <a:rPr lang="en-US" sz="2380" dirty="0"/>
              <a:t>then the contracting officer may request that the contactor submit: </a:t>
            </a:r>
            <a:endParaRPr lang="en-US" sz="2380" dirty="0">
              <a:solidFill>
                <a:srgbClr val="000000"/>
              </a:solidFill>
            </a:endParaRPr>
          </a:p>
          <a:p>
            <a:pPr lvl="2"/>
            <a:r>
              <a:rPr lang="en-US" sz="2153" dirty="0">
                <a:solidFill>
                  <a:srgbClr val="000000"/>
                </a:solidFill>
              </a:rPr>
              <a:t>Price paid for same or similar items sold under </a:t>
            </a:r>
            <a:r>
              <a:rPr lang="en-US" sz="2153" u="sng" dirty="0">
                <a:solidFill>
                  <a:srgbClr val="000000"/>
                </a:solidFill>
              </a:rPr>
              <a:t>different</a:t>
            </a:r>
            <a:r>
              <a:rPr lang="en-US" sz="2153" dirty="0">
                <a:solidFill>
                  <a:srgbClr val="000000"/>
                </a:solidFill>
              </a:rPr>
              <a:t> terms and conditions</a:t>
            </a:r>
          </a:p>
          <a:p>
            <a:pPr lvl="2"/>
            <a:r>
              <a:rPr lang="en-US" sz="2153" dirty="0">
                <a:solidFill>
                  <a:srgbClr val="000000"/>
                </a:solidFill>
              </a:rPr>
              <a:t>Price paid for similar levels of work or effort on related products or services</a:t>
            </a:r>
          </a:p>
          <a:p>
            <a:pPr marL="777217" lvl="1" indent="-259072" defTabSz="1036290">
              <a:spcBef>
                <a:spcPts val="680"/>
              </a:spcBef>
              <a:defRPr/>
            </a:pPr>
            <a:r>
              <a:rPr lang="en-US" dirty="0">
                <a:solidFill>
                  <a:srgbClr val="000000"/>
                </a:solidFill>
              </a:rPr>
              <a:t>If the submitted price information is still not sufficient to determine price reasonableness the contracting officer may request uncertified cost data (e.g., labor costs, material costs, and other direct/indirect costs)</a:t>
            </a:r>
          </a:p>
          <a:p>
            <a:pPr marL="777217" lvl="1" indent="-259072" defTabSz="1036290">
              <a:spcBef>
                <a:spcPts val="680"/>
              </a:spcBef>
              <a:defRPr/>
            </a:pPr>
            <a:endParaRPr lang="en-US" sz="900" dirty="0">
              <a:solidFill>
                <a:srgbClr val="000000"/>
              </a:solidFill>
            </a:endParaRPr>
          </a:p>
          <a:p>
            <a:pPr>
              <a:spcBef>
                <a:spcPts val="680"/>
              </a:spcBef>
              <a:defRPr/>
            </a:pPr>
            <a:r>
              <a:rPr lang="en-US" altLang="en-US" sz="2600" b="1" dirty="0">
                <a:cs typeface="Times New Roman" panose="02020603050405020304" pitchFamily="18" charset="0"/>
              </a:rPr>
              <a:t>DFARS 215-402 </a:t>
            </a:r>
            <a:r>
              <a:rPr lang="en-US" altLang="en-US" sz="2600" dirty="0">
                <a:cs typeface="Times New Roman" panose="02020603050405020304" pitchFamily="18" charset="0"/>
              </a:rPr>
              <a:t>Pricing Policy</a:t>
            </a:r>
          </a:p>
          <a:p>
            <a:pPr>
              <a:spcBef>
                <a:spcPts val="680"/>
              </a:spcBef>
              <a:defRPr/>
            </a:pPr>
            <a:endParaRPr lang="en-US" altLang="en-US" sz="227" dirty="0">
              <a:cs typeface="Times New Roman" panose="02020603050405020304" pitchFamily="18" charset="0"/>
            </a:endParaRPr>
          </a:p>
          <a:p>
            <a:pPr lvl="1">
              <a:defRPr/>
            </a:pPr>
            <a:r>
              <a:rPr lang="en-US" altLang="en-US" sz="2380" dirty="0">
                <a:cs typeface="Times New Roman" panose="02020603050405020304" pitchFamily="18" charset="0"/>
              </a:rPr>
              <a:t>Uncertified cost data may serve as a basis for determining price as fair and reasonable if no other relevant price information can be provided </a:t>
            </a:r>
          </a:p>
          <a:p>
            <a:endParaRPr lang="en-US" sz="2720" dirty="0"/>
          </a:p>
        </p:txBody>
      </p:sp>
    </p:spTree>
    <p:extLst>
      <p:ext uri="{BB962C8B-B14F-4D97-AF65-F5344CB8AC3E}">
        <p14:creationId xmlns:p14="http://schemas.microsoft.com/office/powerpoint/2010/main" val="387634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14</a:t>
            </a:fld>
            <a:endParaRPr lang="en-US"/>
          </a:p>
        </p:txBody>
      </p:sp>
      <p:sp>
        <p:nvSpPr>
          <p:cNvPr id="4" name="Title 1"/>
          <p:cNvSpPr>
            <a:spLocks noGrp="1"/>
          </p:cNvSpPr>
          <p:nvPr>
            <p:ph type="title"/>
          </p:nvPr>
        </p:nvSpPr>
        <p:spPr>
          <a:xfrm>
            <a:off x="4656910" y="390143"/>
            <a:ext cx="5699760" cy="932688"/>
          </a:xfrm>
        </p:spPr>
        <p:txBody>
          <a:bodyPr/>
          <a:lstStyle/>
          <a:p>
            <a:r>
              <a:rPr lang="en-US" sz="2400" spc="-6" dirty="0">
                <a:cs typeface="Arial"/>
              </a:rPr>
              <a:t>Commercial Pricing</a:t>
            </a:r>
            <a:endParaRPr lang="en-US" sz="2400" dirty="0"/>
          </a:p>
        </p:txBody>
      </p:sp>
      <p:sp>
        <p:nvSpPr>
          <p:cNvPr id="5" name="Content Placeholder 2"/>
          <p:cNvSpPr txBox="1">
            <a:spLocks/>
          </p:cNvSpPr>
          <p:nvPr/>
        </p:nvSpPr>
        <p:spPr>
          <a:xfrm>
            <a:off x="518160" y="1658111"/>
            <a:ext cx="9326880" cy="5700480"/>
          </a:xfrm>
          <a:prstGeom prst="rect">
            <a:avLst/>
          </a:prstGeom>
        </p:spPr>
        <p:txBody>
          <a:bodyPr>
            <a:normAutofit fontScale="92500"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lnSpc>
                <a:spcPct val="107000"/>
              </a:lnSpc>
              <a:spcBef>
                <a:spcPts val="0"/>
              </a:spcBef>
              <a:spcAft>
                <a:spcPts val="907"/>
              </a:spcAft>
            </a:pPr>
            <a:r>
              <a:rPr lang="en-US" b="1" dirty="0">
                <a:ea typeface="Calibri" panose="020F0502020204030204" pitchFamily="34" charset="0"/>
                <a:cs typeface="Times New Roman" panose="02020603050405020304" pitchFamily="18" charset="0"/>
              </a:rPr>
              <a:t>DFARS 252.215-7010 </a:t>
            </a:r>
            <a:r>
              <a:rPr lang="en-US" dirty="0"/>
              <a:t>Requirements for Data Other Than Certified Cost or Pricing Data</a:t>
            </a:r>
          </a:p>
          <a:p>
            <a:pPr marL="518145" lvl="1" fontAlgn="base">
              <a:lnSpc>
                <a:spcPct val="107000"/>
              </a:lnSpc>
              <a:spcBef>
                <a:spcPts val="0"/>
              </a:spcBef>
              <a:spcAft>
                <a:spcPts val="907"/>
              </a:spcAft>
            </a:pPr>
            <a:r>
              <a:rPr lang="en-US" sz="2153" dirty="0"/>
              <a:t>(b)(1)(ii)</a:t>
            </a:r>
            <a:r>
              <a:rPr lang="en-US" sz="2153" dirty="0">
                <a:solidFill>
                  <a:srgbClr val="000000"/>
                </a:solidFill>
              </a:rPr>
              <a:t> The contactor shall submit information that is adequate for the evaluation of price reasonableness for the acquisition as follows:</a:t>
            </a:r>
          </a:p>
          <a:p>
            <a:pPr marL="1036290" lvl="2" fontAlgn="base">
              <a:lnSpc>
                <a:spcPct val="107000"/>
              </a:lnSpc>
              <a:spcBef>
                <a:spcPts val="0"/>
              </a:spcBef>
              <a:spcAft>
                <a:spcPts val="907"/>
              </a:spcAft>
            </a:pPr>
            <a:r>
              <a:rPr lang="en-US" sz="1927" dirty="0">
                <a:solidFill>
                  <a:srgbClr val="000000"/>
                </a:solidFill>
              </a:rPr>
              <a:t>For market pricing, a description of the nature of the commercial market, the methodology used to establish a market price, and all relevant sales data</a:t>
            </a:r>
          </a:p>
          <a:p>
            <a:pPr marL="1036290" lvl="2" fontAlgn="base">
              <a:lnSpc>
                <a:spcPct val="107000"/>
              </a:lnSpc>
              <a:spcBef>
                <a:spcPts val="0"/>
              </a:spcBef>
              <a:spcAft>
                <a:spcPts val="907"/>
              </a:spcAft>
            </a:pPr>
            <a:r>
              <a:rPr lang="en-US" sz="1927" dirty="0">
                <a:solidFill>
                  <a:srgbClr val="000000"/>
                </a:solidFill>
              </a:rPr>
              <a:t>For catalog pricing, a copy of the current catalog showing the price and an explanation if the catalog pricing is not consistent with all relevant sales data</a:t>
            </a:r>
          </a:p>
          <a:p>
            <a:pPr marL="1036290" lvl="2" fontAlgn="base">
              <a:lnSpc>
                <a:spcPct val="107000"/>
              </a:lnSpc>
              <a:spcBef>
                <a:spcPts val="0"/>
              </a:spcBef>
              <a:spcAft>
                <a:spcPts val="907"/>
              </a:spcAft>
            </a:pPr>
            <a:r>
              <a:rPr lang="en-US" sz="1927" dirty="0">
                <a:solidFill>
                  <a:srgbClr val="000000"/>
                </a:solidFill>
              </a:rPr>
              <a:t>For items provided by subcontractors, the information supporting the prime contractor’s price reasonableness determination on the subcontractors’ data </a:t>
            </a:r>
          </a:p>
          <a:p>
            <a:pPr marL="0" fontAlgn="base">
              <a:lnSpc>
                <a:spcPct val="107000"/>
              </a:lnSpc>
              <a:spcBef>
                <a:spcPts val="0"/>
              </a:spcBef>
              <a:spcAft>
                <a:spcPts val="907"/>
              </a:spcAft>
            </a:pPr>
            <a:r>
              <a:rPr lang="en-US" b="1" dirty="0"/>
              <a:t>FAR 15.404-3 </a:t>
            </a:r>
            <a:r>
              <a:rPr lang="en-US" dirty="0"/>
              <a:t>Subcontract Pricing Considerations</a:t>
            </a:r>
          </a:p>
          <a:p>
            <a:pPr marL="518145" lvl="1" fontAlgn="base">
              <a:lnSpc>
                <a:spcPct val="107000"/>
              </a:lnSpc>
              <a:spcBef>
                <a:spcPts val="0"/>
              </a:spcBef>
              <a:spcAft>
                <a:spcPts val="907"/>
              </a:spcAft>
            </a:pPr>
            <a:r>
              <a:rPr lang="en-US" sz="2153" dirty="0">
                <a:cs typeface="Calibri" panose="020F0502020204030204" pitchFamily="34" charset="0"/>
              </a:rPr>
              <a:t>Prime contractor is responsible for determining the subcontract price as fair and reasonable and to include this price in their own proposal </a:t>
            </a:r>
          </a:p>
          <a:p>
            <a:pPr marL="518145" lvl="1" fontAlgn="base">
              <a:lnSpc>
                <a:spcPct val="107000"/>
              </a:lnSpc>
              <a:spcBef>
                <a:spcPts val="0"/>
              </a:spcBef>
              <a:spcAft>
                <a:spcPts val="907"/>
              </a:spcAft>
            </a:pPr>
            <a:r>
              <a:rPr lang="en-US" altLang="en-US" sz="2153" dirty="0">
                <a:cs typeface="Times New Roman" panose="02020603050405020304" pitchFamily="18" charset="0"/>
              </a:rPr>
              <a:t>C</a:t>
            </a:r>
            <a:r>
              <a:rPr lang="en-US" sz="2153" dirty="0">
                <a:cs typeface="Calibri" panose="020F0502020204030204" pitchFamily="34" charset="0"/>
              </a:rPr>
              <a:t>ontracting officer is responsible for determining the prime contract price as fair and reasonable (which must include any subcontract costs)</a:t>
            </a:r>
          </a:p>
          <a:p>
            <a:endParaRPr lang="en-US" sz="2720" dirty="0"/>
          </a:p>
        </p:txBody>
      </p:sp>
    </p:spTree>
    <p:extLst>
      <p:ext uri="{BB962C8B-B14F-4D97-AF65-F5344CB8AC3E}">
        <p14:creationId xmlns:p14="http://schemas.microsoft.com/office/powerpoint/2010/main" val="245813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15</a:t>
            </a:fld>
            <a:endParaRPr lang="en-US"/>
          </a:p>
        </p:txBody>
      </p:sp>
      <p:sp>
        <p:nvSpPr>
          <p:cNvPr id="4" name="Title 1"/>
          <p:cNvSpPr>
            <a:spLocks noGrp="1"/>
          </p:cNvSpPr>
          <p:nvPr>
            <p:ph type="title"/>
          </p:nvPr>
        </p:nvSpPr>
        <p:spPr>
          <a:xfrm>
            <a:off x="4656911" y="390143"/>
            <a:ext cx="5699760" cy="932688"/>
          </a:xfrm>
        </p:spPr>
        <p:txBody>
          <a:bodyPr/>
          <a:lstStyle/>
          <a:p>
            <a:r>
              <a:rPr lang="en-US" sz="2400" spc="-6" dirty="0">
                <a:cs typeface="Arial"/>
              </a:rPr>
              <a:t>Contracting Officer’s</a:t>
            </a:r>
            <a:br>
              <a:rPr lang="en-US" sz="2400" spc="-6" dirty="0">
                <a:cs typeface="Arial"/>
              </a:rPr>
            </a:br>
            <a:r>
              <a:rPr lang="en-US" sz="2400" spc="-6" dirty="0">
                <a:cs typeface="Arial"/>
              </a:rPr>
              <a:t> Responsibilities</a:t>
            </a:r>
            <a:endParaRPr lang="en-US" sz="2400" dirty="0"/>
          </a:p>
        </p:txBody>
      </p:sp>
      <p:sp>
        <p:nvSpPr>
          <p:cNvPr id="5" name="Content Placeholder 2"/>
          <p:cNvSpPr txBox="1">
            <a:spLocks/>
          </p:cNvSpPr>
          <p:nvPr/>
        </p:nvSpPr>
        <p:spPr>
          <a:xfrm>
            <a:off x="518160" y="1658112"/>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ea typeface="+mj-ea"/>
                <a:cs typeface="+mj-cs"/>
              </a:rPr>
              <a:t>Performs market research: </a:t>
            </a:r>
          </a:p>
          <a:p>
            <a:pPr lvl="1"/>
            <a:r>
              <a:rPr lang="en-US" sz="2000" dirty="0"/>
              <a:t>Query DoD Commercial Item Database for prior commercial acquisitions</a:t>
            </a:r>
          </a:p>
          <a:p>
            <a:pPr lvl="1"/>
            <a:r>
              <a:rPr lang="en-US" sz="2000" dirty="0"/>
              <a:t>Evidence of sales in the commercial marketplace and market pricing</a:t>
            </a:r>
            <a:r>
              <a:rPr lang="en-US" sz="2000" dirty="0">
                <a:cs typeface="Calibri" panose="020F0502020204030204" pitchFamily="34" charset="0"/>
              </a:rPr>
              <a:t>  </a:t>
            </a:r>
          </a:p>
          <a:p>
            <a:pPr lvl="1"/>
            <a:r>
              <a:rPr lang="en-US" sz="2000" dirty="0"/>
              <a:t>Request technical information (sources sought, market surveys, etc.)</a:t>
            </a:r>
          </a:p>
          <a:p>
            <a:pPr lvl="1"/>
            <a:r>
              <a:rPr lang="en-US" sz="2000" dirty="0"/>
              <a:t>Technical analysis of characteristics and functionality (form, fit, function)</a:t>
            </a:r>
          </a:p>
          <a:p>
            <a:pPr lvl="1"/>
            <a:r>
              <a:rPr lang="en-US" sz="2000" dirty="0">
                <a:cs typeface="Calibri" panose="020F0502020204030204" pitchFamily="34" charset="0"/>
              </a:rPr>
              <a:t>Customary commercial practices (warranties, packaging, testing etc.) </a:t>
            </a:r>
          </a:p>
          <a:p>
            <a:pPr lvl="1"/>
            <a:r>
              <a:rPr lang="en-US" sz="2000" dirty="0"/>
              <a:t>Coordinate with </a:t>
            </a:r>
            <a:r>
              <a:rPr lang="en-US" sz="2000" dirty="0">
                <a:cs typeface="Calibri" panose="020F0502020204030204" pitchFamily="34" charset="0"/>
              </a:rPr>
              <a:t>technical experts to determine if:</a:t>
            </a:r>
          </a:p>
          <a:p>
            <a:pPr lvl="2"/>
            <a:r>
              <a:rPr lang="en-US" sz="1800" dirty="0">
                <a:cs typeface="Calibri" panose="020F0502020204030204" pitchFamily="34" charset="0"/>
              </a:rPr>
              <a:t>Offered product/service meets Government requirements</a:t>
            </a:r>
          </a:p>
          <a:p>
            <a:pPr lvl="2"/>
            <a:r>
              <a:rPr lang="en-US" sz="1800" dirty="0">
                <a:cs typeface="Calibri" panose="020F0502020204030204" pitchFamily="34" charset="0"/>
              </a:rPr>
              <a:t>Offered product/service can be modified to meet Government requirements</a:t>
            </a:r>
          </a:p>
          <a:p>
            <a:pPr lvl="2"/>
            <a:r>
              <a:rPr lang="en-US" sz="1800" dirty="0">
                <a:cs typeface="Calibri" panose="020F0502020204030204" pitchFamily="34" charset="0"/>
              </a:rPr>
              <a:t>Government requirements can be tailored to the existing commercial offer </a:t>
            </a:r>
          </a:p>
          <a:p>
            <a:r>
              <a:rPr lang="en-US" sz="2200" dirty="0">
                <a:cs typeface="Calibri" panose="020F0502020204030204" pitchFamily="34" charset="0"/>
              </a:rPr>
              <a:t>Requests contractor information if needed (sales, technical data, etc.)</a:t>
            </a:r>
          </a:p>
          <a:p>
            <a:r>
              <a:rPr lang="en-US" sz="2200" dirty="0"/>
              <a:t>Conducts price analysis to determine fair and reasonable pricing</a:t>
            </a:r>
          </a:p>
          <a:p>
            <a:r>
              <a:rPr lang="en-US" sz="2200" dirty="0"/>
              <a:t>Has ultimate authority to make commercial item determination (CID)</a:t>
            </a:r>
          </a:p>
          <a:p>
            <a:r>
              <a:rPr lang="en-US" sz="2200" dirty="0"/>
              <a:t>Documents the determination in the DoD Commercial Item Database</a:t>
            </a:r>
          </a:p>
          <a:p>
            <a:endParaRPr lang="en-US" sz="2720" dirty="0"/>
          </a:p>
        </p:txBody>
      </p:sp>
    </p:spTree>
    <p:extLst>
      <p:ext uri="{BB962C8B-B14F-4D97-AF65-F5344CB8AC3E}">
        <p14:creationId xmlns:p14="http://schemas.microsoft.com/office/powerpoint/2010/main" val="26844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16</a:t>
            </a:fld>
            <a:endParaRPr lang="en-US"/>
          </a:p>
        </p:txBody>
      </p:sp>
      <p:sp>
        <p:nvSpPr>
          <p:cNvPr id="4" name="Title 1"/>
          <p:cNvSpPr>
            <a:spLocks noGrp="1"/>
          </p:cNvSpPr>
          <p:nvPr>
            <p:ph type="title"/>
          </p:nvPr>
        </p:nvSpPr>
        <p:spPr>
          <a:xfrm>
            <a:off x="4656910" y="390143"/>
            <a:ext cx="5699760" cy="932688"/>
          </a:xfrm>
        </p:spPr>
        <p:txBody>
          <a:bodyPr/>
          <a:lstStyle/>
          <a:p>
            <a:r>
              <a:rPr lang="en-US" sz="2400" spc="-6" dirty="0">
                <a:cs typeface="Arial"/>
              </a:rPr>
              <a:t>Contractor’s</a:t>
            </a:r>
            <a:br>
              <a:rPr lang="en-US" sz="2400" spc="-6" dirty="0">
                <a:cs typeface="Arial"/>
              </a:rPr>
            </a:br>
            <a:r>
              <a:rPr lang="en-US" sz="2400" spc="-6" dirty="0">
                <a:cs typeface="Arial"/>
              </a:rPr>
              <a:t> Responsibilities</a:t>
            </a:r>
            <a:endParaRPr lang="en-US" sz="2400" dirty="0"/>
          </a:p>
        </p:txBody>
      </p:sp>
      <p:sp>
        <p:nvSpPr>
          <p:cNvPr id="5" name="Content Placeholder 2"/>
          <p:cNvSpPr txBox="1">
            <a:spLocks/>
          </p:cNvSpPr>
          <p:nvPr/>
        </p:nvSpPr>
        <p:spPr>
          <a:xfrm>
            <a:off x="518160" y="1658112"/>
            <a:ext cx="9326880" cy="5699761"/>
          </a:xfrm>
          <a:prstGeom prst="rect">
            <a:avLst/>
          </a:prstGeom>
        </p:spPr>
        <p:txBody>
          <a:bodyPr>
            <a:normAutofit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FAR 15 </a:t>
            </a:r>
            <a:r>
              <a:rPr lang="en-US" sz="2200" dirty="0"/>
              <a:t>solicitation exceptions must be supported with evidence that justifies the assertion of commerciality for a product or service being offered to include:</a:t>
            </a:r>
          </a:p>
          <a:p>
            <a:pPr lvl="1"/>
            <a:r>
              <a:rPr lang="en-US" sz="2000" dirty="0"/>
              <a:t>Submit data on prior DoD procurements using FAR Part 12 procedures </a:t>
            </a:r>
          </a:p>
          <a:p>
            <a:pPr lvl="1"/>
            <a:r>
              <a:rPr lang="en-US" sz="2000" dirty="0"/>
              <a:t>Identify the specific FAR 2.101 commercial definition being asserted</a:t>
            </a:r>
          </a:p>
          <a:p>
            <a:pPr lvl="1"/>
            <a:r>
              <a:rPr lang="en-US" sz="2000" dirty="0"/>
              <a:t>Technical analysis of proposed product to similar commercial product to demonstrate similarities/differences (i.e., side-by-side comparison)</a:t>
            </a:r>
          </a:p>
          <a:p>
            <a:pPr lvl="1"/>
            <a:r>
              <a:rPr lang="en-US" sz="2000" dirty="0"/>
              <a:t>Explanation of any modifications to the base product and costs involved </a:t>
            </a:r>
          </a:p>
          <a:p>
            <a:pPr lvl="1"/>
            <a:r>
              <a:rPr lang="en-US" sz="2000" dirty="0"/>
              <a:t>Information to support price analysis/price reasonableness determination such as invoices and sales data demonstrating commercial sales</a:t>
            </a:r>
          </a:p>
          <a:p>
            <a:pPr lvl="1"/>
            <a:r>
              <a:rPr lang="en-US" sz="2000" dirty="0"/>
              <a:t>Demonstrate the commercial application and use by the general public</a:t>
            </a:r>
          </a:p>
          <a:p>
            <a:pPr lvl="1"/>
            <a:r>
              <a:rPr lang="en-US" sz="2000" dirty="0"/>
              <a:t>Compare the scope of work between the proposed service and similar commercial service in sufficient detail to make a reasonable assessment</a:t>
            </a:r>
          </a:p>
          <a:p>
            <a:r>
              <a:rPr lang="en-US" sz="2200" b="1" dirty="0"/>
              <a:t>DFARS 244.402 </a:t>
            </a:r>
            <a:r>
              <a:rPr lang="en-US" sz="2200" dirty="0"/>
              <a:t>Prime determines commerciality for subcontractors   </a:t>
            </a:r>
          </a:p>
          <a:p>
            <a:pPr lvl="1"/>
            <a:r>
              <a:rPr lang="en-US" sz="2000" dirty="0"/>
              <a:t>Verify that subcontractor’s assertion identifies a FAR 2.101 definition </a:t>
            </a:r>
          </a:p>
          <a:p>
            <a:pPr lvl="1"/>
            <a:r>
              <a:rPr lang="en-US" altLang="en-US" sz="2000" dirty="0">
                <a:ea typeface="+mj-ea"/>
                <a:cs typeface="+mj-cs"/>
              </a:rPr>
              <a:t>Perform price analysis to determine price reasonableness of subcontract </a:t>
            </a:r>
          </a:p>
          <a:p>
            <a:pPr lvl="1"/>
            <a:r>
              <a:rPr lang="en-US" sz="2000" dirty="0">
                <a:solidFill>
                  <a:srgbClr val="000000"/>
                </a:solidFill>
              </a:rPr>
              <a:t>Per FAR 15.403-1(c)(3), the contracting officer makes final determination</a:t>
            </a:r>
            <a:r>
              <a:rPr lang="en-US" sz="2000" dirty="0">
                <a:solidFill>
                  <a:srgbClr val="000000"/>
                </a:solidFill>
                <a:highlight>
                  <a:srgbClr val="C0C0C0"/>
                </a:highlight>
              </a:rPr>
              <a:t> </a:t>
            </a:r>
            <a:endParaRPr lang="en-US" sz="2000" dirty="0">
              <a:highlight>
                <a:srgbClr val="C0C0C0"/>
              </a:highlight>
            </a:endParaRPr>
          </a:p>
          <a:p>
            <a:endParaRPr lang="en-US" sz="2720" dirty="0"/>
          </a:p>
        </p:txBody>
      </p:sp>
    </p:spTree>
    <p:extLst>
      <p:ext uri="{BB962C8B-B14F-4D97-AF65-F5344CB8AC3E}">
        <p14:creationId xmlns:p14="http://schemas.microsoft.com/office/powerpoint/2010/main" val="324893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17</a:t>
            </a:fld>
            <a:endParaRPr lang="en-US"/>
          </a:p>
        </p:txBody>
      </p:sp>
      <p:sp>
        <p:nvSpPr>
          <p:cNvPr id="4" name="Title 1"/>
          <p:cNvSpPr>
            <a:spLocks noGrp="1"/>
          </p:cNvSpPr>
          <p:nvPr>
            <p:ph type="title"/>
          </p:nvPr>
        </p:nvSpPr>
        <p:spPr>
          <a:xfrm>
            <a:off x="4656909" y="390143"/>
            <a:ext cx="5699760" cy="932688"/>
          </a:xfrm>
        </p:spPr>
        <p:txBody>
          <a:bodyPr/>
          <a:lstStyle/>
          <a:p>
            <a:r>
              <a:rPr lang="en-US" sz="2400" spc="-6" dirty="0">
                <a:cs typeface="Arial"/>
              </a:rPr>
              <a:t>Record of</a:t>
            </a:r>
            <a:br>
              <a:rPr lang="en-US" sz="2400" spc="-6" dirty="0">
                <a:cs typeface="Arial"/>
              </a:rPr>
            </a:br>
            <a:r>
              <a:rPr lang="en-US" sz="2400" spc="-6" dirty="0">
                <a:cs typeface="Arial"/>
              </a:rPr>
              <a:t> Commercial Acquisitions</a:t>
            </a:r>
            <a:endParaRPr lang="en-US" sz="2400" dirty="0"/>
          </a:p>
        </p:txBody>
      </p:sp>
      <p:sp>
        <p:nvSpPr>
          <p:cNvPr id="5" name="Content Placeholder 2"/>
          <p:cNvSpPr txBox="1">
            <a:spLocks/>
          </p:cNvSpPr>
          <p:nvPr/>
        </p:nvSpPr>
        <p:spPr>
          <a:xfrm>
            <a:off x="518160" y="1658112"/>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b="1" dirty="0">
                <a:ea typeface="+mj-ea"/>
                <a:cs typeface="+mj-cs"/>
              </a:rPr>
              <a:t>DFARS 212.1 </a:t>
            </a:r>
            <a:r>
              <a:rPr lang="en-US" altLang="en-US" sz="2200" dirty="0">
                <a:ea typeface="+mj-ea"/>
                <a:cs typeface="+mj-cs"/>
              </a:rPr>
              <a:t>Acquisition of Commercial Products and Services</a:t>
            </a:r>
          </a:p>
          <a:p>
            <a:pPr lvl="1"/>
            <a:r>
              <a:rPr lang="en-US" sz="2000" dirty="0">
                <a:solidFill>
                  <a:srgbClr val="000000"/>
                </a:solidFill>
              </a:rPr>
              <a:t>Contracting officers will search the DoD Commercial Item Database for the solicited item as part of their market research</a:t>
            </a:r>
          </a:p>
          <a:p>
            <a:pPr lvl="1"/>
            <a:r>
              <a:rPr lang="en-US" sz="2000" dirty="0">
                <a:solidFill>
                  <a:srgbClr val="000000"/>
                </a:solidFill>
              </a:rPr>
              <a:t>Contracting officers may presume that a previous acquisition of an item by a DoD component using commercial procedures under FAR Part 12 shall serve as a commercial determination for subsequent procurements </a:t>
            </a:r>
          </a:p>
          <a:p>
            <a:pPr lvl="1"/>
            <a:r>
              <a:rPr lang="en-US" sz="2000" dirty="0">
                <a:solidFill>
                  <a:srgbClr val="000000"/>
                </a:solidFill>
              </a:rPr>
              <a:t>Generally, once the DoD determines an item is commercial, it remains commercial unless overturned by the Head of the Contracting Activity </a:t>
            </a:r>
          </a:p>
          <a:p>
            <a:pPr lvl="1"/>
            <a:r>
              <a:rPr lang="en-US" sz="2000" dirty="0">
                <a:solidFill>
                  <a:srgbClr val="000000"/>
                </a:solidFill>
              </a:rPr>
              <a:t>Exceptions apply to commercial acquisitions of emergency supplies for defense from cyber, nuclear, biological, chemical, or radiological attack. These will not serve as a prior commercial determination  </a:t>
            </a:r>
          </a:p>
          <a:p>
            <a:r>
              <a:rPr lang="en-US" sz="2200" b="1" dirty="0"/>
              <a:t>DFARS </a:t>
            </a:r>
            <a:r>
              <a:rPr lang="en-US" sz="2200" b="1" dirty="0">
                <a:ea typeface="Calibri" panose="020F0502020204030204" pitchFamily="34" charset="0"/>
                <a:cs typeface="Times New Roman" panose="02020603050405020304" pitchFamily="18" charset="0"/>
              </a:rPr>
              <a:t>252.215-7010 </a:t>
            </a:r>
            <a:r>
              <a:rPr lang="en-US" sz="2200" dirty="0"/>
              <a:t>Requirements for Certified Cost or Pricing Data and Data Other Than Certified Cost or Pricing Data</a:t>
            </a:r>
            <a:endParaRPr lang="en-US" sz="2200" b="1" dirty="0"/>
          </a:p>
          <a:p>
            <a:pPr lvl="1"/>
            <a:r>
              <a:rPr lang="en-US" sz="2000" dirty="0">
                <a:ea typeface="Calibri" panose="020F0502020204030204" pitchFamily="34" charset="0"/>
                <a:cs typeface="Times New Roman" panose="02020603050405020304" pitchFamily="18" charset="0"/>
              </a:rPr>
              <a:t>If the contractor asserts that a</a:t>
            </a:r>
            <a:r>
              <a:rPr lang="en-US" sz="2000" dirty="0">
                <a:solidFill>
                  <a:srgbClr val="000000"/>
                </a:solidFill>
              </a:rPr>
              <a:t> prior commercial determination was made by the DoD they must provide the contract number, DoD component that made the determination, and a Government point of contact if known</a:t>
            </a:r>
          </a:p>
          <a:p>
            <a:endParaRPr lang="en-US" sz="2720" dirty="0"/>
          </a:p>
        </p:txBody>
      </p:sp>
    </p:spTree>
    <p:extLst>
      <p:ext uri="{BB962C8B-B14F-4D97-AF65-F5344CB8AC3E}">
        <p14:creationId xmlns:p14="http://schemas.microsoft.com/office/powerpoint/2010/main" val="363934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18</a:t>
            </a:fld>
            <a:endParaRPr lang="en-US"/>
          </a:p>
        </p:txBody>
      </p:sp>
      <p:sp>
        <p:nvSpPr>
          <p:cNvPr id="4" name="Title 1"/>
          <p:cNvSpPr>
            <a:spLocks noGrp="1"/>
          </p:cNvSpPr>
          <p:nvPr>
            <p:ph type="title"/>
          </p:nvPr>
        </p:nvSpPr>
        <p:spPr>
          <a:xfrm>
            <a:off x="4656909" y="390143"/>
            <a:ext cx="5699760" cy="932688"/>
          </a:xfrm>
        </p:spPr>
        <p:txBody>
          <a:bodyPr/>
          <a:lstStyle/>
          <a:p>
            <a:r>
              <a:rPr lang="en-US" sz="2400" spc="-6" dirty="0">
                <a:cs typeface="Arial"/>
              </a:rPr>
              <a:t>Misconceptions on</a:t>
            </a:r>
            <a:br>
              <a:rPr lang="en-US" sz="2400" spc="-6" dirty="0">
                <a:cs typeface="Arial"/>
              </a:rPr>
            </a:br>
            <a:r>
              <a:rPr lang="en-US" sz="2400" spc="-6" dirty="0">
                <a:cs typeface="Arial"/>
              </a:rPr>
              <a:t> Commerciality</a:t>
            </a:r>
            <a:endParaRPr lang="en-US" sz="2400" dirty="0"/>
          </a:p>
        </p:txBody>
      </p:sp>
      <p:sp>
        <p:nvSpPr>
          <p:cNvPr id="5" name="Content Placeholder 2"/>
          <p:cNvSpPr txBox="1">
            <a:spLocks/>
          </p:cNvSpPr>
          <p:nvPr/>
        </p:nvSpPr>
        <p:spPr>
          <a:xfrm>
            <a:off x="518160" y="1658112"/>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b="1" dirty="0">
                <a:ea typeface="+mj-ea"/>
                <a:cs typeface="+mj-cs"/>
              </a:rPr>
              <a:t>Common misconceptions:</a:t>
            </a:r>
          </a:p>
          <a:p>
            <a:endParaRPr lang="en-US" altLang="en-US" sz="800" dirty="0">
              <a:ea typeface="+mj-ea"/>
              <a:cs typeface="+mj-cs"/>
            </a:endParaRPr>
          </a:p>
          <a:p>
            <a:pPr lvl="1"/>
            <a:r>
              <a:rPr lang="en-US" sz="2000" dirty="0">
                <a:cs typeface="Arial" panose="020B0604020202020204" pitchFamily="34" charset="0"/>
              </a:rPr>
              <a:t>Products of a “commercial company” are always commercial</a:t>
            </a:r>
          </a:p>
          <a:p>
            <a:pPr lvl="1"/>
            <a:endParaRPr lang="en-US" sz="800" dirty="0">
              <a:cs typeface="Arial" panose="020B0604020202020204" pitchFamily="34" charset="0"/>
            </a:endParaRPr>
          </a:p>
          <a:p>
            <a:pPr lvl="1"/>
            <a:r>
              <a:rPr lang="en-US" sz="2000" dirty="0">
                <a:cs typeface="Arial" panose="020B0604020202020204" pitchFamily="34" charset="0"/>
              </a:rPr>
              <a:t>Items on company websites are automatically commercial</a:t>
            </a:r>
          </a:p>
          <a:p>
            <a:pPr lvl="1"/>
            <a:endParaRPr lang="en-US" sz="800" dirty="0">
              <a:cs typeface="Arial" panose="020B0604020202020204" pitchFamily="34" charset="0"/>
            </a:endParaRPr>
          </a:p>
          <a:p>
            <a:pPr lvl="1"/>
            <a:r>
              <a:rPr lang="en-US" sz="2000" dirty="0">
                <a:cs typeface="Arial" panose="020B0604020202020204" pitchFamily="34" charset="0"/>
              </a:rPr>
              <a:t>If commercial, the asking price must be fair and reasonable</a:t>
            </a:r>
          </a:p>
          <a:p>
            <a:pPr lvl="1"/>
            <a:endParaRPr lang="en-US" sz="800" dirty="0">
              <a:cs typeface="Arial" panose="020B0604020202020204" pitchFamily="34" charset="0"/>
            </a:endParaRPr>
          </a:p>
          <a:p>
            <a:pPr lvl="1"/>
            <a:r>
              <a:rPr lang="en-US" sz="2000" dirty="0">
                <a:cs typeface="Arial" panose="020B0604020202020204" pitchFamily="34" charset="0"/>
              </a:rPr>
              <a:t>Catalog prices are automatically fair and reasonable</a:t>
            </a:r>
          </a:p>
          <a:p>
            <a:pPr lvl="1"/>
            <a:endParaRPr lang="en-US" sz="800" dirty="0">
              <a:cs typeface="Arial" panose="020B0604020202020204" pitchFamily="34" charset="0"/>
            </a:endParaRPr>
          </a:p>
          <a:p>
            <a:pPr lvl="1"/>
            <a:r>
              <a:rPr lang="en-US" sz="2000" dirty="0">
                <a:cs typeface="Arial" panose="020B0604020202020204" pitchFamily="34" charset="0"/>
              </a:rPr>
              <a:t>An item with no commercial sales data cannot be commercial</a:t>
            </a:r>
          </a:p>
          <a:p>
            <a:pPr lvl="1"/>
            <a:endParaRPr lang="en-US" sz="800" dirty="0">
              <a:cs typeface="Arial" panose="020B0604020202020204" pitchFamily="34" charset="0"/>
            </a:endParaRPr>
          </a:p>
          <a:p>
            <a:pPr lvl="1"/>
            <a:r>
              <a:rPr lang="en-US" altLang="en-US" sz="2000" dirty="0">
                <a:cs typeface="Arial" panose="020B0604020202020204" pitchFamily="34" charset="0"/>
              </a:rPr>
              <a:t>A product “family” is recognized as a commercial category</a:t>
            </a:r>
          </a:p>
          <a:p>
            <a:pPr lvl="1"/>
            <a:endParaRPr lang="en-US" altLang="en-US" sz="800" dirty="0">
              <a:cs typeface="Arial" panose="020B0604020202020204" pitchFamily="34" charset="0"/>
            </a:endParaRPr>
          </a:p>
          <a:p>
            <a:pPr lvl="1"/>
            <a:r>
              <a:rPr lang="en-US" sz="2000" dirty="0">
                <a:cs typeface="Arial" panose="020B0604020202020204" pitchFamily="34" charset="0"/>
              </a:rPr>
              <a:t>Invoices can be “too old” for consideration in commerciality</a:t>
            </a:r>
          </a:p>
          <a:p>
            <a:pPr lvl="1"/>
            <a:endParaRPr lang="en-US" sz="800" dirty="0">
              <a:cs typeface="Arial" panose="020B0604020202020204" pitchFamily="34" charset="0"/>
            </a:endParaRPr>
          </a:p>
          <a:p>
            <a:pPr lvl="1"/>
            <a:r>
              <a:rPr lang="en-US" sz="2000" dirty="0">
                <a:cs typeface="Arial" panose="020B0604020202020204" pitchFamily="34" charset="0"/>
              </a:rPr>
              <a:t>An item developed at private expense must be commercial</a:t>
            </a:r>
          </a:p>
          <a:p>
            <a:pPr lvl="1"/>
            <a:endParaRPr lang="en-US" sz="800" dirty="0">
              <a:cs typeface="Arial" panose="020B0604020202020204" pitchFamily="34" charset="0"/>
            </a:endParaRPr>
          </a:p>
          <a:p>
            <a:pPr lvl="1"/>
            <a:r>
              <a:rPr lang="en-US" sz="2000" dirty="0">
                <a:cs typeface="Arial" panose="020B0604020202020204" pitchFamily="34" charset="0"/>
              </a:rPr>
              <a:t>General Services Administration (GSA) items are always commercial</a:t>
            </a:r>
          </a:p>
        </p:txBody>
      </p:sp>
    </p:spTree>
    <p:extLst>
      <p:ext uri="{BB962C8B-B14F-4D97-AF65-F5344CB8AC3E}">
        <p14:creationId xmlns:p14="http://schemas.microsoft.com/office/powerpoint/2010/main" val="50616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19</a:t>
            </a:fld>
            <a:endParaRPr lang="en-US"/>
          </a:p>
        </p:txBody>
      </p:sp>
      <p:sp>
        <p:nvSpPr>
          <p:cNvPr id="4" name="Title 1"/>
          <p:cNvSpPr>
            <a:spLocks noGrp="1"/>
          </p:cNvSpPr>
          <p:nvPr>
            <p:ph type="title"/>
          </p:nvPr>
        </p:nvSpPr>
        <p:spPr>
          <a:xfrm>
            <a:off x="4656912" y="390143"/>
            <a:ext cx="5699760" cy="932688"/>
          </a:xfrm>
        </p:spPr>
        <p:txBody>
          <a:bodyPr/>
          <a:lstStyle/>
          <a:p>
            <a:r>
              <a:rPr lang="en-US" sz="2400" spc="-6" dirty="0">
                <a:cs typeface="Arial"/>
              </a:rPr>
              <a:t>Resources for</a:t>
            </a:r>
            <a:br>
              <a:rPr lang="en-US" sz="2400" spc="-6" dirty="0">
                <a:cs typeface="Arial"/>
              </a:rPr>
            </a:br>
            <a:r>
              <a:rPr lang="en-US" sz="2400" spc="-6" dirty="0">
                <a:cs typeface="Arial"/>
              </a:rPr>
              <a:t> Commercial Determination</a:t>
            </a:r>
            <a:endParaRPr lang="en-US" sz="2400" dirty="0"/>
          </a:p>
        </p:txBody>
      </p:sp>
      <p:sp>
        <p:nvSpPr>
          <p:cNvPr id="5" name="Content Placeholder 2"/>
          <p:cNvSpPr txBox="1">
            <a:spLocks/>
          </p:cNvSpPr>
          <p:nvPr/>
        </p:nvSpPr>
        <p:spPr>
          <a:xfrm>
            <a:off x="518160" y="1658112"/>
            <a:ext cx="9442704" cy="5388864"/>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ea typeface="+mj-ea"/>
                <a:cs typeface="+mj-cs"/>
              </a:rPr>
              <a:t>FAR 2.101(Commercial Definitions)</a:t>
            </a:r>
          </a:p>
          <a:p>
            <a:pPr lvl="1"/>
            <a:r>
              <a:rPr lang="en-US" altLang="en-US" sz="1800" dirty="0">
                <a:ea typeface="+mj-ea"/>
                <a:cs typeface="+mj-cs"/>
                <a:hlinkClick r:id="rId2"/>
              </a:rPr>
              <a:t>https://www.acquisition.gov/browse/index/far</a:t>
            </a:r>
            <a:endParaRPr lang="en-US" altLang="en-US" sz="1800" dirty="0">
              <a:ea typeface="+mj-ea"/>
              <a:cs typeface="+mj-cs"/>
            </a:endParaRPr>
          </a:p>
          <a:p>
            <a:r>
              <a:rPr lang="en-US" altLang="en-US" sz="2200" dirty="0">
                <a:ea typeface="+mj-ea"/>
                <a:cs typeface="+mj-cs"/>
              </a:rPr>
              <a:t>DoD Guidebook for Acquiring Commercial Items (Parts A)</a:t>
            </a:r>
          </a:p>
          <a:p>
            <a:pPr lvl="1"/>
            <a:r>
              <a:rPr lang="en-US" altLang="en-US" sz="1800" dirty="0">
                <a:ea typeface="+mj-ea"/>
                <a:cs typeface="+mj-cs"/>
                <a:hlinkClick r:id="rId3"/>
              </a:rPr>
              <a:t>https://www.acq.osd.mil/asda/dpc/pcf/docs/resources-training/Guidebook-PartA.pdf</a:t>
            </a:r>
            <a:endParaRPr lang="en-US" altLang="en-US" sz="1800" dirty="0">
              <a:ea typeface="+mj-ea"/>
              <a:cs typeface="+mj-cs"/>
            </a:endParaRPr>
          </a:p>
          <a:p>
            <a:r>
              <a:rPr lang="en-US" altLang="en-US" sz="2200" dirty="0">
                <a:ea typeface="+mj-ea"/>
                <a:cs typeface="+mj-cs"/>
              </a:rPr>
              <a:t>DCMA Commercial Item Group (CIG)	</a:t>
            </a:r>
          </a:p>
          <a:p>
            <a:pPr lvl="1"/>
            <a:r>
              <a:rPr lang="en-US" altLang="en-US" sz="1800" dirty="0">
                <a:ea typeface="+mj-ea"/>
                <a:cs typeface="+mj-cs"/>
                <a:hlinkClick r:id="rId4"/>
              </a:rPr>
              <a:t>https://www.dcma.mil/commercial-item-group/</a:t>
            </a:r>
            <a:endParaRPr lang="en-US" altLang="en-US" sz="1800" dirty="0">
              <a:ea typeface="+mj-ea"/>
              <a:cs typeface="+mj-cs"/>
            </a:endParaRPr>
          </a:p>
          <a:p>
            <a:endParaRPr lang="en-US" sz="2720" dirty="0"/>
          </a:p>
        </p:txBody>
      </p:sp>
      <p:pic>
        <p:nvPicPr>
          <p:cNvPr id="2" name="Picture 1">
            <a:extLst>
              <a:ext uri="{FF2B5EF4-FFF2-40B4-BE49-F238E27FC236}">
                <a16:creationId xmlns:a16="http://schemas.microsoft.com/office/drawing/2014/main" id="{5C7B3613-CEDC-9CE8-4D34-75D6914C4889}"/>
              </a:ext>
            </a:extLst>
          </p:cNvPr>
          <p:cNvPicPr>
            <a:picLocks noChangeAspect="1"/>
          </p:cNvPicPr>
          <p:nvPr/>
        </p:nvPicPr>
        <p:blipFill>
          <a:blip r:embed="rId5"/>
          <a:stretch>
            <a:fillRect/>
          </a:stretch>
        </p:blipFill>
        <p:spPr>
          <a:xfrm>
            <a:off x="182879" y="4120895"/>
            <a:ext cx="9960864" cy="3211552"/>
          </a:xfrm>
          <a:prstGeom prst="rect">
            <a:avLst/>
          </a:prstGeom>
        </p:spPr>
      </p:pic>
    </p:spTree>
    <p:extLst>
      <p:ext uri="{BB962C8B-B14F-4D97-AF65-F5344CB8AC3E}">
        <p14:creationId xmlns:p14="http://schemas.microsoft.com/office/powerpoint/2010/main" val="127515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2</a:t>
            </a:fld>
            <a:endParaRPr lang="en-US"/>
          </a:p>
        </p:txBody>
      </p:sp>
      <p:sp>
        <p:nvSpPr>
          <p:cNvPr id="4" name="Title 1"/>
          <p:cNvSpPr>
            <a:spLocks noGrp="1"/>
          </p:cNvSpPr>
          <p:nvPr>
            <p:ph type="title"/>
          </p:nvPr>
        </p:nvSpPr>
        <p:spPr>
          <a:xfrm>
            <a:off x="4646024" y="390143"/>
            <a:ext cx="5699760" cy="932688"/>
          </a:xfrm>
        </p:spPr>
        <p:txBody>
          <a:bodyPr>
            <a:noAutofit/>
          </a:bodyPr>
          <a:lstStyle/>
          <a:p>
            <a:r>
              <a:rPr lang="en-US" sz="2400" spc="-6" dirty="0">
                <a:cs typeface="Arial"/>
              </a:rPr>
              <a:t>Procurement Notes and Technical/Quality Requirements</a:t>
            </a:r>
            <a:endParaRPr lang="en-US" sz="2400" dirty="0"/>
          </a:p>
        </p:txBody>
      </p:sp>
      <p:sp>
        <p:nvSpPr>
          <p:cNvPr id="5" name="Content Placeholder 2"/>
          <p:cNvSpPr txBox="1">
            <a:spLocks/>
          </p:cNvSpPr>
          <p:nvPr/>
        </p:nvSpPr>
        <p:spPr>
          <a:xfrm>
            <a:off x="518160" y="1658112"/>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Defense Logistics Acquisition Directive (DLAD) was revised for the purpose of removing solicitation provisions and contract clauses that duplicated those within the Federal Acquisition Regulation (FAR) and Defense FAR Supplement (DFARS) </a:t>
            </a:r>
          </a:p>
          <a:p>
            <a:r>
              <a:rPr lang="en-US" sz="2200" dirty="0"/>
              <a:t>Information that was previously contained in DLAD provisions and clauses now appear as Procurement Notes or Technical and Quality Requirements  </a:t>
            </a:r>
          </a:p>
          <a:p>
            <a:pPr lvl="1"/>
            <a:r>
              <a:rPr lang="en-US" sz="2000" dirty="0"/>
              <a:t>Procurement Notes: directives that contain instructions or list evaluation criteria  </a:t>
            </a:r>
          </a:p>
          <a:p>
            <a:pPr lvl="1"/>
            <a:r>
              <a:rPr lang="en-US" sz="2000" dirty="0"/>
              <a:t>Technical and Quality Requirements: directives that contain technical, quality, or packaging requirements   </a:t>
            </a:r>
          </a:p>
          <a:p>
            <a:r>
              <a:rPr lang="en-US" sz="2200" dirty="0"/>
              <a:t>DLAD Procurement Notes and Technical and Quality Requirements  supplement FAR and DFARS requirements when the procurement has special requirements unique to DLA </a:t>
            </a:r>
          </a:p>
          <a:p>
            <a:r>
              <a:rPr lang="en-US" sz="2200" dirty="0"/>
              <a:t>Formatting for the DLAD Procurement Notes and Technical and Quality Requirements is consistent with the FAR and DFARS</a:t>
            </a:r>
          </a:p>
          <a:p>
            <a:endParaRPr lang="en-US" sz="2720" dirty="0">
              <a:solidFill>
                <a:schemeClr val="tx1">
                  <a:lumMod val="95000"/>
                  <a:lumOff val="5000"/>
                </a:schemeClr>
              </a:solidFill>
            </a:endParaRPr>
          </a:p>
        </p:txBody>
      </p:sp>
    </p:spTree>
    <p:extLst>
      <p:ext uri="{BB962C8B-B14F-4D97-AF65-F5344CB8AC3E}">
        <p14:creationId xmlns:p14="http://schemas.microsoft.com/office/powerpoint/2010/main" val="154251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62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3</a:t>
            </a:fld>
            <a:endParaRPr lang="en-US"/>
          </a:p>
        </p:txBody>
      </p:sp>
      <p:sp>
        <p:nvSpPr>
          <p:cNvPr id="4" name="Title 1"/>
          <p:cNvSpPr>
            <a:spLocks noGrp="1"/>
          </p:cNvSpPr>
          <p:nvPr>
            <p:ph type="title"/>
          </p:nvPr>
        </p:nvSpPr>
        <p:spPr>
          <a:xfrm>
            <a:off x="4646024" y="390143"/>
            <a:ext cx="5699760" cy="932688"/>
          </a:xfrm>
        </p:spPr>
        <p:txBody>
          <a:bodyPr>
            <a:noAutofit/>
          </a:bodyPr>
          <a:lstStyle/>
          <a:p>
            <a:r>
              <a:rPr lang="en-US" sz="2400" spc="-6" dirty="0">
                <a:cs typeface="Arial"/>
              </a:rPr>
              <a:t>Procurement Notes and Technical/Quality Requirements</a:t>
            </a:r>
            <a:endParaRPr lang="en-US" sz="2400" dirty="0"/>
          </a:p>
        </p:txBody>
      </p:sp>
      <p:sp>
        <p:nvSpPr>
          <p:cNvPr id="5" name="Content Placeholder 2"/>
          <p:cNvSpPr txBox="1">
            <a:spLocks/>
          </p:cNvSpPr>
          <p:nvPr/>
        </p:nvSpPr>
        <p:spPr>
          <a:xfrm>
            <a:off x="518160" y="1658111"/>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Procurement Notes: </a:t>
            </a:r>
          </a:p>
          <a:p>
            <a:pPr lvl="1"/>
            <a:r>
              <a:rPr lang="en-US" sz="2000" dirty="0"/>
              <a:t>Appear in the applicable Uniform Contract Format (UCF) sections of the solicitation or contract along with standard FAR and DFARS provisions and clauses</a:t>
            </a:r>
          </a:p>
          <a:p>
            <a:pPr lvl="1" indent="-253676"/>
            <a:r>
              <a:rPr lang="en-US" sz="2000" dirty="0"/>
              <a:t>May also appear in Section B of the solicitation or contract, separate from FAR and DFARS provisions or clauses, if manually added by the contracting officer</a:t>
            </a:r>
          </a:p>
          <a:p>
            <a:pPr lvl="1"/>
            <a:r>
              <a:rPr lang="en-US" sz="2000" dirty="0"/>
              <a:t>Consists of a three-character code with the first position identifying the applicable UCF section</a:t>
            </a:r>
          </a:p>
          <a:p>
            <a:pPr lvl="2"/>
            <a:r>
              <a:rPr lang="en-US" sz="1800" b="1" dirty="0"/>
              <a:t>Example</a:t>
            </a:r>
            <a:r>
              <a:rPr lang="en-US" sz="1800" dirty="0"/>
              <a:t> - C01: Superseded Part Numbered Items  </a:t>
            </a:r>
          </a:p>
          <a:p>
            <a:r>
              <a:rPr lang="en-US" sz="2200" dirty="0"/>
              <a:t>Technical and Quality Requirements:</a:t>
            </a:r>
          </a:p>
          <a:p>
            <a:pPr lvl="1"/>
            <a:r>
              <a:rPr lang="en-US" sz="2000" dirty="0"/>
              <a:t>Appear in the Procurement Item Description (PID) of Section B </a:t>
            </a:r>
          </a:p>
          <a:p>
            <a:pPr lvl="1"/>
            <a:r>
              <a:rPr lang="en-US" sz="2000" dirty="0"/>
              <a:t>Identified by a five-character code with the first position having                either an “R” or “I” </a:t>
            </a:r>
          </a:p>
          <a:p>
            <a:pPr lvl="2"/>
            <a:r>
              <a:rPr lang="en-US" sz="1800" b="1" dirty="0"/>
              <a:t>Example</a:t>
            </a:r>
            <a:r>
              <a:rPr lang="en-US" sz="1800" dirty="0"/>
              <a:t> - RP001: DLA Packaging Requirements for Procurement</a:t>
            </a:r>
          </a:p>
          <a:p>
            <a:endParaRPr lang="en-US" sz="2720" dirty="0"/>
          </a:p>
        </p:txBody>
      </p:sp>
    </p:spTree>
    <p:extLst>
      <p:ext uri="{BB962C8B-B14F-4D97-AF65-F5344CB8AC3E}">
        <p14:creationId xmlns:p14="http://schemas.microsoft.com/office/powerpoint/2010/main" val="336907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4</a:t>
            </a:fld>
            <a:endParaRPr lang="en-US"/>
          </a:p>
        </p:txBody>
      </p:sp>
      <p:sp>
        <p:nvSpPr>
          <p:cNvPr id="4" name="Title 1"/>
          <p:cNvSpPr>
            <a:spLocks noGrp="1"/>
          </p:cNvSpPr>
          <p:nvPr>
            <p:ph type="title"/>
          </p:nvPr>
        </p:nvSpPr>
        <p:spPr>
          <a:xfrm>
            <a:off x="4646024" y="390143"/>
            <a:ext cx="5699760" cy="932688"/>
          </a:xfrm>
        </p:spPr>
        <p:txBody>
          <a:bodyPr/>
          <a:lstStyle/>
          <a:p>
            <a:r>
              <a:rPr lang="en-US" sz="2400" spc="-6" dirty="0">
                <a:cs typeface="Arial"/>
              </a:rPr>
              <a:t>Procurement Notes and Technical/Quality Requirements</a:t>
            </a:r>
            <a:endParaRPr lang="en-US" sz="2400" dirty="0"/>
          </a:p>
        </p:txBody>
      </p:sp>
      <p:sp>
        <p:nvSpPr>
          <p:cNvPr id="5" name="Content Placeholder 2"/>
          <p:cNvSpPr txBox="1">
            <a:spLocks/>
          </p:cNvSpPr>
          <p:nvPr/>
        </p:nvSpPr>
        <p:spPr>
          <a:xfrm>
            <a:off x="518158" y="1658112"/>
            <a:ext cx="9442271"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80"/>
              </a:spcAft>
            </a:pPr>
            <a:r>
              <a:rPr lang="en-US" sz="2200" dirty="0"/>
              <a:t>Procurement Notes and Technical and Quality Requirements will be incorporated by reference in solicitations and contracts, unless they require fill-in(s), in which case they will be incorporated as full-text</a:t>
            </a:r>
          </a:p>
          <a:p>
            <a:pPr marL="518145" lvl="1">
              <a:spcBef>
                <a:spcPts val="1360"/>
              </a:spcBef>
            </a:pPr>
            <a:r>
              <a:rPr lang="en-US" sz="2000" b="1" u="sng" dirty="0"/>
              <a:t>Incorporated by Reference</a:t>
            </a:r>
            <a:r>
              <a:rPr lang="en-US" sz="2000" b="1" dirty="0"/>
              <a:t>:</a:t>
            </a:r>
          </a:p>
          <a:p>
            <a:pPr marL="518145" lvl="1" indent="0">
              <a:buNone/>
            </a:pPr>
            <a:r>
              <a:rPr lang="en-US" sz="2000" dirty="0"/>
              <a:t>E01 Supplemental First Article Exhibit Disposition –Contractor Maintained</a:t>
            </a:r>
          </a:p>
          <a:p>
            <a:pPr marL="518145" lvl="1" indent="0">
              <a:buNone/>
            </a:pPr>
            <a:endParaRPr lang="en-US" sz="2000" b="1" dirty="0"/>
          </a:p>
          <a:p>
            <a:pPr marL="518145" lvl="1"/>
            <a:r>
              <a:rPr lang="en-US" sz="2000" b="1" u="sng" dirty="0"/>
              <a:t>Incorporated in Full-Text</a:t>
            </a:r>
            <a:r>
              <a:rPr lang="en-US" sz="2000" b="1" dirty="0"/>
              <a:t>:</a:t>
            </a:r>
          </a:p>
          <a:p>
            <a:pPr marL="518145" lvl="1" indent="0">
              <a:buNone/>
            </a:pPr>
            <a:r>
              <a:rPr lang="en-US" sz="2000" dirty="0"/>
              <a:t>E09 Contractor First Article Test (FAT) Information </a:t>
            </a:r>
          </a:p>
          <a:p>
            <a:pPr marL="518145" lvl="1" indent="0">
              <a:buNone/>
            </a:pPr>
            <a:r>
              <a:rPr lang="en-US" sz="1800" dirty="0"/>
              <a:t>(1) For FAT requirements, the Government will conduct inspection at source and acceptance at destination. The FOB point is destination. Due to known system limitations, solicitations may contain erroneous inspection, acceptance, and FOB points. This procurement note takes precedence over any conflicting terms. </a:t>
            </a:r>
            <a:br>
              <a:rPr lang="en-US" sz="1800" dirty="0"/>
            </a:br>
            <a:r>
              <a:rPr lang="en-US" sz="1800" dirty="0"/>
              <a:t>(2) CONTRACTOR FAT DELIVERY SCHEDULE </a:t>
            </a:r>
            <a:br>
              <a:rPr lang="en-US" sz="1800" dirty="0"/>
            </a:br>
            <a:r>
              <a:rPr lang="en-US" sz="1800" dirty="0"/>
              <a:t>(a) ___ Days: To Deliver FAT Report to the Government </a:t>
            </a:r>
            <a:br>
              <a:rPr lang="en-US" sz="1800" dirty="0"/>
            </a:br>
            <a:r>
              <a:rPr lang="en-US" sz="1800" dirty="0"/>
              <a:t>(b) ___ Days: Government FAT Report Evaluation and Notification to Contractor </a:t>
            </a:r>
            <a:br>
              <a:rPr lang="en-US" sz="1800" dirty="0"/>
            </a:br>
            <a:r>
              <a:rPr lang="en-US" sz="1800" dirty="0"/>
              <a:t>(c) ___ Days: To Deliver Final Production Quantity After Approval of FAT Report </a:t>
            </a:r>
            <a:br>
              <a:rPr lang="en-US" sz="1800" dirty="0"/>
            </a:br>
            <a:r>
              <a:rPr lang="en-US" sz="1800" dirty="0"/>
              <a:t>(d) ___ Total Delivery Days for FAT (Sum of Paragraphs (2)(a) through (2)(c))</a:t>
            </a:r>
          </a:p>
          <a:p>
            <a:endParaRPr lang="en-US" sz="2720" dirty="0"/>
          </a:p>
        </p:txBody>
      </p:sp>
    </p:spTree>
    <p:extLst>
      <p:ext uri="{BB962C8B-B14F-4D97-AF65-F5344CB8AC3E}">
        <p14:creationId xmlns:p14="http://schemas.microsoft.com/office/powerpoint/2010/main" val="215584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5</a:t>
            </a:fld>
            <a:endParaRPr lang="en-US"/>
          </a:p>
        </p:txBody>
      </p:sp>
      <p:sp>
        <p:nvSpPr>
          <p:cNvPr id="4" name="Title 1"/>
          <p:cNvSpPr>
            <a:spLocks noGrp="1"/>
          </p:cNvSpPr>
          <p:nvPr>
            <p:ph type="title"/>
          </p:nvPr>
        </p:nvSpPr>
        <p:spPr>
          <a:xfrm>
            <a:off x="4656912" y="390143"/>
            <a:ext cx="5699760" cy="932688"/>
          </a:xfrm>
        </p:spPr>
        <p:txBody>
          <a:bodyPr/>
          <a:lstStyle/>
          <a:p>
            <a:r>
              <a:rPr lang="en-US" sz="2400" spc="-6" dirty="0">
                <a:cs typeface="Arial"/>
              </a:rPr>
              <a:t>Procurement Notes and Technical/Quality Requirements</a:t>
            </a:r>
            <a:endParaRPr lang="en-US" sz="2400" dirty="0"/>
          </a:p>
        </p:txBody>
      </p:sp>
      <p:sp>
        <p:nvSpPr>
          <p:cNvPr id="5" name="Content Placeholder 2"/>
          <p:cNvSpPr txBox="1">
            <a:spLocks/>
          </p:cNvSpPr>
          <p:nvPr/>
        </p:nvSpPr>
        <p:spPr>
          <a:xfrm>
            <a:off x="518160" y="1658112"/>
            <a:ext cx="9326880" cy="5388864"/>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720" dirty="0"/>
          </a:p>
        </p:txBody>
      </p:sp>
      <p:pic>
        <p:nvPicPr>
          <p:cNvPr id="2" name="Picture 1">
            <a:extLst>
              <a:ext uri="{FF2B5EF4-FFF2-40B4-BE49-F238E27FC236}">
                <a16:creationId xmlns:a16="http://schemas.microsoft.com/office/drawing/2014/main" id="{4CF705B6-05A2-8AAE-96F5-39DAA2D5E20F}"/>
              </a:ext>
            </a:extLst>
          </p:cNvPr>
          <p:cNvPicPr>
            <a:picLocks noChangeAspect="1"/>
          </p:cNvPicPr>
          <p:nvPr/>
        </p:nvPicPr>
        <p:blipFill>
          <a:blip r:embed="rId2"/>
          <a:stretch>
            <a:fillRect/>
          </a:stretch>
        </p:blipFill>
        <p:spPr>
          <a:xfrm>
            <a:off x="1" y="1347578"/>
            <a:ext cx="10358259" cy="5990743"/>
          </a:xfrm>
          <a:prstGeom prst="rect">
            <a:avLst/>
          </a:prstGeom>
        </p:spPr>
      </p:pic>
      <p:sp>
        <p:nvSpPr>
          <p:cNvPr id="6" name="TextBox 5">
            <a:extLst>
              <a:ext uri="{FF2B5EF4-FFF2-40B4-BE49-F238E27FC236}">
                <a16:creationId xmlns:a16="http://schemas.microsoft.com/office/drawing/2014/main" id="{73FAA06E-28E4-A666-0F94-92342D5F7C85}"/>
              </a:ext>
            </a:extLst>
          </p:cNvPr>
          <p:cNvSpPr txBox="1"/>
          <p:nvPr/>
        </p:nvSpPr>
        <p:spPr>
          <a:xfrm>
            <a:off x="0" y="2512591"/>
            <a:ext cx="4145280" cy="1975926"/>
          </a:xfrm>
          <a:prstGeom prst="rect">
            <a:avLst/>
          </a:prstGeom>
          <a:noFill/>
        </p:spPr>
        <p:txBody>
          <a:bodyPr wrap="square" rtlCol="0">
            <a:spAutoFit/>
          </a:bodyPr>
          <a:lstStyle/>
          <a:p>
            <a:pPr marL="323840" indent="-323840">
              <a:buFont typeface="Arial" panose="020B0604020202020204" pitchFamily="34" charset="0"/>
              <a:buChar char="•"/>
            </a:pPr>
            <a:r>
              <a:rPr lang="en-US" altLang="en-US" sz="2000" dirty="0">
                <a:solidFill>
                  <a:srgbClr val="000000"/>
                </a:solidFill>
                <a:cs typeface="Times New Roman" panose="02020603050405020304" pitchFamily="18" charset="0"/>
              </a:rPr>
              <a:t>Full text of Procurement Notes and Technical and Quality Requirements are linked at the DLA Internet Bid Board System (DIBBS) </a:t>
            </a:r>
          </a:p>
          <a:p>
            <a:r>
              <a:rPr lang="en-US" sz="2000" dirty="0"/>
              <a:t>     </a:t>
            </a:r>
            <a:r>
              <a:rPr lang="en-US" sz="2000" dirty="0">
                <a:hlinkClick r:id="rId3"/>
              </a:rPr>
              <a:t>https://www.dibbs.bsm.dla.mil/</a:t>
            </a:r>
            <a:endParaRPr lang="en-US" sz="2000" dirty="0"/>
          </a:p>
        </p:txBody>
      </p:sp>
      <p:sp>
        <p:nvSpPr>
          <p:cNvPr id="7" name="Arrow: Right 6">
            <a:extLst>
              <a:ext uri="{FF2B5EF4-FFF2-40B4-BE49-F238E27FC236}">
                <a16:creationId xmlns:a16="http://schemas.microsoft.com/office/drawing/2014/main" id="{0F77206C-BB2F-CD50-00B8-E84C374531DA}"/>
              </a:ext>
            </a:extLst>
          </p:cNvPr>
          <p:cNvSpPr/>
          <p:nvPr/>
        </p:nvSpPr>
        <p:spPr>
          <a:xfrm>
            <a:off x="3254829" y="5950834"/>
            <a:ext cx="835898" cy="4173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40"/>
          </a:p>
        </p:txBody>
      </p:sp>
    </p:spTree>
    <p:extLst>
      <p:ext uri="{BB962C8B-B14F-4D97-AF65-F5344CB8AC3E}">
        <p14:creationId xmlns:p14="http://schemas.microsoft.com/office/powerpoint/2010/main" val="40273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fld id="{C1305D4F-14F8-40F5-86C0-9E3EF6F96AEC}" type="slidenum">
              <a:rPr lang="en-US" smtClean="0"/>
              <a:t>6</a:t>
            </a:fld>
            <a:endParaRPr lang="en-US"/>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0" y="1634744"/>
            <a:ext cx="3886201" cy="792770"/>
          </a:xfrm>
          <a:prstGeom prst="rect">
            <a:avLst/>
          </a:prstGeom>
          <a:noFill/>
          <a:effectLst/>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latin typeface="+mj-lt"/>
                <a:cs typeface="Arial"/>
              </a:rPr>
              <a:t>Commercial</a:t>
            </a:r>
          </a:p>
          <a:p>
            <a:pPr algn="ctr"/>
            <a:r>
              <a:rPr lang="en-US" sz="2400" b="1" dirty="0">
                <a:latin typeface="+mj-lt"/>
                <a:cs typeface="Arial"/>
              </a:rPr>
              <a:t> Acquisitions​</a:t>
            </a:r>
          </a:p>
        </p:txBody>
      </p:sp>
      <p:sp>
        <p:nvSpPr>
          <p:cNvPr id="7" name="TextBox 6">
            <a:extLst>
              <a:ext uri="{FF2B5EF4-FFF2-40B4-BE49-F238E27FC236}">
                <a16:creationId xmlns:a16="http://schemas.microsoft.com/office/drawing/2014/main" id="{5B7BBDAB-1E81-E710-9D1D-C54FFF822857}"/>
              </a:ext>
            </a:extLst>
          </p:cNvPr>
          <p:cNvSpPr txBox="1"/>
          <p:nvPr/>
        </p:nvSpPr>
        <p:spPr>
          <a:xfrm>
            <a:off x="511630" y="4506683"/>
            <a:ext cx="2579914" cy="923330"/>
          </a:xfrm>
          <a:prstGeom prst="rect">
            <a:avLst/>
          </a:prstGeom>
          <a:noFill/>
        </p:spPr>
        <p:txBody>
          <a:bodyPr wrap="square" rtlCol="0">
            <a:spAutoFit/>
          </a:bodyPr>
          <a:lstStyle/>
          <a:p>
            <a:r>
              <a:rPr lang="en-US" b="1" dirty="0">
                <a:latin typeface="+mj-lt"/>
              </a:rPr>
              <a:t>Scott Beauchamp</a:t>
            </a:r>
          </a:p>
          <a:p>
            <a:r>
              <a:rPr lang="en-US" b="1" dirty="0">
                <a:latin typeface="+mj-lt"/>
              </a:rPr>
              <a:t>Procurement Analyst</a:t>
            </a:r>
          </a:p>
          <a:p>
            <a:r>
              <a:rPr lang="en-US" b="1" dirty="0">
                <a:latin typeface="+mj-lt"/>
              </a:rPr>
              <a:t>October 21, 2024</a:t>
            </a:r>
          </a:p>
        </p:txBody>
      </p:sp>
    </p:spTree>
    <p:extLst>
      <p:ext uri="{BB962C8B-B14F-4D97-AF65-F5344CB8AC3E}">
        <p14:creationId xmlns:p14="http://schemas.microsoft.com/office/powerpoint/2010/main" val="303166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7</a:t>
            </a:fld>
            <a:endParaRPr lang="en-US"/>
          </a:p>
        </p:txBody>
      </p:sp>
      <p:sp>
        <p:nvSpPr>
          <p:cNvPr id="4" name="Title 1"/>
          <p:cNvSpPr>
            <a:spLocks noGrp="1"/>
          </p:cNvSpPr>
          <p:nvPr>
            <p:ph type="title"/>
          </p:nvPr>
        </p:nvSpPr>
        <p:spPr>
          <a:xfrm>
            <a:off x="4646023" y="390143"/>
            <a:ext cx="5699760" cy="932688"/>
          </a:xfrm>
        </p:spPr>
        <p:txBody>
          <a:bodyPr/>
          <a:lstStyle/>
          <a:p>
            <a:r>
              <a:rPr lang="en-US" sz="2400" spc="-6" dirty="0">
                <a:cs typeface="Arial"/>
              </a:rPr>
              <a:t>Benefits of</a:t>
            </a:r>
            <a:br>
              <a:rPr lang="en-US" sz="2400" spc="-6" dirty="0">
                <a:cs typeface="Arial"/>
              </a:rPr>
            </a:br>
            <a:r>
              <a:rPr lang="en-US" sz="2400" spc="-6" dirty="0">
                <a:cs typeface="Arial"/>
              </a:rPr>
              <a:t> Commercial Acquisitions</a:t>
            </a:r>
            <a:endParaRPr lang="en-US" sz="2400" dirty="0"/>
          </a:p>
        </p:txBody>
      </p:sp>
      <p:sp>
        <p:nvSpPr>
          <p:cNvPr id="5" name="Content Placeholder 2"/>
          <p:cNvSpPr txBox="1">
            <a:spLocks/>
          </p:cNvSpPr>
          <p:nvPr/>
        </p:nvSpPr>
        <p:spPr>
          <a:xfrm>
            <a:off x="518160" y="1658112"/>
            <a:ext cx="9326880" cy="5700480"/>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b="1" dirty="0">
                <a:cs typeface="Times New Roman" panose="02020603050405020304" pitchFamily="18" charset="0"/>
              </a:rPr>
              <a:t>FAR 12 </a:t>
            </a:r>
            <a:r>
              <a:rPr lang="en-US" altLang="en-US" sz="2200" dirty="0">
                <a:cs typeface="Times New Roman" panose="02020603050405020304" pitchFamily="18" charset="0"/>
              </a:rPr>
              <a:t>commercial procedures streamline the acquisition process and allow greater flexibility</a:t>
            </a:r>
          </a:p>
          <a:p>
            <a:pPr marL="777217" lvl="1" indent="-259072" defTabSz="1036290">
              <a:spcBef>
                <a:spcPts val="680"/>
              </a:spcBef>
              <a:defRPr/>
            </a:pPr>
            <a:r>
              <a:rPr lang="en-US" altLang="en-US" sz="2000" dirty="0">
                <a:cs typeface="Times New Roman" panose="02020603050405020304" pitchFamily="18" charset="0"/>
              </a:rPr>
              <a:t>Fewer contract terms and shorter publicizing times</a:t>
            </a:r>
          </a:p>
          <a:p>
            <a:pPr marL="777217" lvl="1" indent="-259072" defTabSz="1036290">
              <a:spcBef>
                <a:spcPts val="680"/>
              </a:spcBef>
              <a:defRPr/>
            </a:pPr>
            <a:r>
              <a:rPr lang="en-US" altLang="en-US" sz="2000" dirty="0">
                <a:cs typeface="Times New Roman" panose="02020603050405020304" pitchFamily="18" charset="0"/>
              </a:rPr>
              <a:t>Aligned more closely with commercial industry practices</a:t>
            </a:r>
          </a:p>
          <a:p>
            <a:pPr marL="777217" lvl="1" indent="-259072" defTabSz="1036290">
              <a:spcBef>
                <a:spcPts val="680"/>
              </a:spcBef>
              <a:defRPr/>
            </a:pPr>
            <a:r>
              <a:rPr lang="en-US" altLang="en-US" sz="2000" dirty="0">
                <a:cs typeface="Times New Roman" panose="02020603050405020304" pitchFamily="18" charset="0"/>
              </a:rPr>
              <a:t>Leverages technical innovation and market supply capabilities</a:t>
            </a:r>
          </a:p>
          <a:p>
            <a:pPr marL="777217" lvl="1" indent="-259072" defTabSz="1036290">
              <a:spcBef>
                <a:spcPts val="680"/>
              </a:spcBef>
              <a:defRPr/>
            </a:pPr>
            <a:r>
              <a:rPr lang="en-US" altLang="en-US" sz="2000" dirty="0">
                <a:cs typeface="Times New Roman" panose="02020603050405020304" pitchFamily="18" charset="0"/>
              </a:rPr>
              <a:t>Improves price competition based on commercial market pricing</a:t>
            </a:r>
          </a:p>
          <a:p>
            <a:pPr marL="777217" lvl="1" indent="-259072" defTabSz="1036290">
              <a:spcBef>
                <a:spcPts val="680"/>
              </a:spcBef>
              <a:defRPr/>
            </a:pPr>
            <a:r>
              <a:rPr lang="en-US" altLang="en-US" sz="2000" dirty="0">
                <a:cs typeface="Times New Roman" panose="02020603050405020304" pitchFamily="18" charset="0"/>
              </a:rPr>
              <a:t>Expands the Government’s supplier base and product availability</a:t>
            </a:r>
          </a:p>
          <a:p>
            <a:pPr marL="777217" lvl="1" indent="-259072" defTabSz="1036290">
              <a:spcBef>
                <a:spcPts val="680"/>
              </a:spcBef>
              <a:defRPr/>
            </a:pPr>
            <a:r>
              <a:rPr lang="en-US" altLang="en-US" sz="2000" dirty="0">
                <a:cs typeface="Times New Roman" panose="02020603050405020304" pitchFamily="18" charset="0"/>
              </a:rPr>
              <a:t>Exception from having to submit certified cost or pricing data because a competitive commercial market drives the price of the product or service</a:t>
            </a:r>
          </a:p>
          <a:p>
            <a:pPr marL="777217" lvl="1" indent="-259072" defTabSz="1036290">
              <a:spcBef>
                <a:spcPts val="680"/>
              </a:spcBef>
              <a:defRPr/>
            </a:pPr>
            <a:endParaRPr lang="en-US" altLang="en-US" sz="907" dirty="0">
              <a:cs typeface="Times New Roman" panose="02020603050405020304" pitchFamily="18" charset="0"/>
            </a:endParaRPr>
          </a:p>
          <a:p>
            <a:pPr>
              <a:defRPr/>
            </a:pPr>
            <a:r>
              <a:rPr lang="en-US" altLang="en-US" sz="2200" b="1" dirty="0">
                <a:solidFill>
                  <a:prstClr val="black"/>
                </a:solidFill>
                <a:cs typeface="Times New Roman" panose="02020603050405020304" pitchFamily="18" charset="0"/>
              </a:rPr>
              <a:t>FAR 13.5 </a:t>
            </a:r>
            <a:r>
              <a:rPr lang="en-US" altLang="en-US" sz="2200" dirty="0">
                <a:solidFill>
                  <a:prstClr val="black"/>
                </a:solidFill>
                <a:cs typeface="Times New Roman" panose="02020603050405020304" pitchFamily="18" charset="0"/>
              </a:rPr>
              <a:t>allows the use of simplified acquisition procedures (SAP) for commercial products and services over the simplified acquisition threshold (SAT)  </a:t>
            </a:r>
          </a:p>
          <a:p>
            <a:pPr lvl="1">
              <a:defRPr/>
            </a:pPr>
            <a:r>
              <a:rPr lang="en-US" altLang="en-US" sz="2000" dirty="0">
                <a:solidFill>
                  <a:prstClr val="black"/>
                </a:solidFill>
                <a:cs typeface="Times New Roman" panose="02020603050405020304" pitchFamily="18" charset="0"/>
              </a:rPr>
              <a:t>May be used for commercial products and services up to $7.5M </a:t>
            </a:r>
          </a:p>
          <a:p>
            <a:pPr lvl="1">
              <a:defRPr/>
            </a:pPr>
            <a:r>
              <a:rPr lang="en-US" altLang="en-US" sz="2000" dirty="0">
                <a:solidFill>
                  <a:prstClr val="black"/>
                </a:solidFill>
                <a:cs typeface="Times New Roman" panose="02020603050405020304" pitchFamily="18" charset="0"/>
              </a:rPr>
              <a:t>May be used up to $15M for emergency/contingency acquisitions</a:t>
            </a:r>
            <a:endParaRPr lang="en-US" sz="2000" dirty="0"/>
          </a:p>
        </p:txBody>
      </p:sp>
    </p:spTree>
    <p:extLst>
      <p:ext uri="{BB962C8B-B14F-4D97-AF65-F5344CB8AC3E}">
        <p14:creationId xmlns:p14="http://schemas.microsoft.com/office/powerpoint/2010/main" val="268707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8</a:t>
            </a:fld>
            <a:endParaRPr lang="en-US"/>
          </a:p>
        </p:txBody>
      </p:sp>
      <p:sp>
        <p:nvSpPr>
          <p:cNvPr id="4" name="Title 1"/>
          <p:cNvSpPr>
            <a:spLocks noGrp="1"/>
          </p:cNvSpPr>
          <p:nvPr>
            <p:ph type="title"/>
          </p:nvPr>
        </p:nvSpPr>
        <p:spPr>
          <a:xfrm>
            <a:off x="4646024" y="390143"/>
            <a:ext cx="5699760" cy="932688"/>
          </a:xfrm>
        </p:spPr>
        <p:txBody>
          <a:bodyPr/>
          <a:lstStyle/>
          <a:p>
            <a:r>
              <a:rPr lang="en-US" sz="2400" spc="-6" dirty="0">
                <a:cs typeface="Arial"/>
              </a:rPr>
              <a:t>Commercial Definitions</a:t>
            </a:r>
            <a:endParaRPr lang="en-US" sz="2400" dirty="0"/>
          </a:p>
        </p:txBody>
      </p:sp>
      <p:sp>
        <p:nvSpPr>
          <p:cNvPr id="5" name="Content Placeholder 2"/>
          <p:cNvSpPr txBox="1">
            <a:spLocks/>
          </p:cNvSpPr>
          <p:nvPr/>
        </p:nvSpPr>
        <p:spPr>
          <a:xfrm>
            <a:off x="518160" y="1658112"/>
            <a:ext cx="9326880" cy="5388864"/>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80"/>
              </a:spcBef>
              <a:buFont typeface="Arial" charset="0"/>
              <a:buChar char="•"/>
              <a:defRPr/>
            </a:pPr>
            <a:r>
              <a:rPr lang="en-US" sz="2200" dirty="0">
                <a:cs typeface="Times New Roman" panose="02020603050405020304" pitchFamily="18" charset="0"/>
              </a:rPr>
              <a:t>Commercial definitions are provided in detail at FAR 2.101 </a:t>
            </a:r>
          </a:p>
          <a:p>
            <a:pPr lvl="1">
              <a:defRPr/>
            </a:pPr>
            <a:r>
              <a:rPr lang="en-US" sz="2000" dirty="0">
                <a:cs typeface="Times New Roman" panose="02020603050405020304" pitchFamily="18" charset="0"/>
              </a:rPr>
              <a:t>Six commercial product definitions </a:t>
            </a:r>
          </a:p>
          <a:p>
            <a:pPr lvl="1">
              <a:defRPr/>
            </a:pPr>
            <a:r>
              <a:rPr lang="en-US" sz="2000" dirty="0">
                <a:cs typeface="Times New Roman" panose="02020603050405020304" pitchFamily="18" charset="0"/>
              </a:rPr>
              <a:t>Three commercial service definitions</a:t>
            </a:r>
          </a:p>
          <a:p>
            <a:pPr>
              <a:defRPr/>
            </a:pPr>
            <a:r>
              <a:rPr lang="en-US" sz="2200" dirty="0">
                <a:cs typeface="Times New Roman" panose="02020603050405020304" pitchFamily="18" charset="0"/>
              </a:rPr>
              <a:t>Three general commercial categories:</a:t>
            </a:r>
          </a:p>
          <a:p>
            <a:pPr lvl="1">
              <a:defRPr/>
            </a:pPr>
            <a:r>
              <a:rPr lang="en-US" sz="2000" dirty="0">
                <a:solidFill>
                  <a:srgbClr val="000000"/>
                </a:solidFill>
              </a:rPr>
              <a:t>Commercial </a:t>
            </a:r>
            <a:r>
              <a:rPr lang="en-US" sz="2000" u="sng" dirty="0">
                <a:solidFill>
                  <a:srgbClr val="000000"/>
                </a:solidFill>
              </a:rPr>
              <a:t>of a type </a:t>
            </a:r>
            <a:r>
              <a:rPr lang="en-US" sz="2000" dirty="0">
                <a:solidFill>
                  <a:srgbClr val="000000"/>
                </a:solidFill>
              </a:rPr>
              <a:t>customarily used by the general public </a:t>
            </a:r>
          </a:p>
          <a:p>
            <a:pPr lvl="1">
              <a:defRPr/>
            </a:pPr>
            <a:r>
              <a:rPr lang="en-US" sz="2000" dirty="0">
                <a:solidFill>
                  <a:srgbClr val="000000"/>
                </a:solidFill>
              </a:rPr>
              <a:t>Modifications to </a:t>
            </a:r>
            <a:r>
              <a:rPr lang="en-US" sz="2000" u="sng" dirty="0">
                <a:solidFill>
                  <a:srgbClr val="000000"/>
                </a:solidFill>
              </a:rPr>
              <a:t>of a type </a:t>
            </a:r>
            <a:r>
              <a:rPr lang="en-US" sz="2000" dirty="0">
                <a:solidFill>
                  <a:srgbClr val="000000"/>
                </a:solidFill>
              </a:rPr>
              <a:t>customarily available in the commercial market</a:t>
            </a:r>
            <a:endParaRPr lang="en-US" sz="2000" dirty="0">
              <a:solidFill>
                <a:srgbClr val="000000"/>
              </a:solidFill>
              <a:cs typeface="Times New Roman" panose="02020603050405020304" pitchFamily="18" charset="0"/>
            </a:endParaRPr>
          </a:p>
          <a:p>
            <a:pPr lvl="1">
              <a:defRPr/>
            </a:pPr>
            <a:r>
              <a:rPr lang="en-US" sz="2000" dirty="0">
                <a:solidFill>
                  <a:srgbClr val="000000"/>
                </a:solidFill>
              </a:rPr>
              <a:t>Minor modification to </a:t>
            </a:r>
            <a:r>
              <a:rPr lang="en-US" sz="2000" u="sng" dirty="0">
                <a:solidFill>
                  <a:srgbClr val="000000"/>
                </a:solidFill>
              </a:rPr>
              <a:t>of a type</a:t>
            </a:r>
            <a:r>
              <a:rPr lang="en-US" sz="2000" dirty="0">
                <a:solidFill>
                  <a:srgbClr val="000000"/>
                </a:solidFill>
              </a:rPr>
              <a:t> which is </a:t>
            </a:r>
            <a:r>
              <a:rPr lang="en-US" sz="2000" u="sng" dirty="0">
                <a:solidFill>
                  <a:srgbClr val="000000"/>
                </a:solidFill>
              </a:rPr>
              <a:t>not</a:t>
            </a:r>
            <a:r>
              <a:rPr lang="en-US" sz="2000" dirty="0">
                <a:solidFill>
                  <a:srgbClr val="000000"/>
                </a:solidFill>
              </a:rPr>
              <a:t> customarily available in the commercial market that is made to meet Government requirements but does not significantly alter the function or physical characteristics</a:t>
            </a:r>
          </a:p>
          <a:p>
            <a:pPr lvl="1">
              <a:defRPr/>
            </a:pPr>
            <a:endParaRPr lang="en-US" sz="680" dirty="0">
              <a:solidFill>
                <a:srgbClr val="000000"/>
              </a:solidFill>
            </a:endParaRPr>
          </a:p>
          <a:p>
            <a:pPr>
              <a:spcBef>
                <a:spcPts val="680"/>
              </a:spcBef>
              <a:buFont typeface="Arial" charset="0"/>
              <a:buChar char="•"/>
              <a:defRPr/>
            </a:pPr>
            <a:r>
              <a:rPr lang="en-US" sz="2200" dirty="0">
                <a:cs typeface="Times New Roman" panose="02020603050405020304" pitchFamily="18" charset="0"/>
              </a:rPr>
              <a:t>Commercially Available Off-the-Shelf (COTS)</a:t>
            </a:r>
          </a:p>
          <a:p>
            <a:pPr lvl="1">
              <a:defRPr/>
            </a:pPr>
            <a:r>
              <a:rPr lang="en-US" sz="2000" dirty="0">
                <a:solidFill>
                  <a:srgbClr val="000000"/>
                </a:solidFill>
              </a:rPr>
              <a:t>Subset for </a:t>
            </a:r>
            <a:r>
              <a:rPr lang="en-US" sz="2000" u="sng" dirty="0">
                <a:solidFill>
                  <a:srgbClr val="000000"/>
                </a:solidFill>
              </a:rPr>
              <a:t>of a type </a:t>
            </a:r>
            <a:r>
              <a:rPr lang="en-US" sz="2000" dirty="0">
                <a:solidFill>
                  <a:srgbClr val="000000"/>
                </a:solidFill>
              </a:rPr>
              <a:t>customarily used by the general public</a:t>
            </a:r>
          </a:p>
          <a:p>
            <a:pPr lvl="1">
              <a:defRPr/>
            </a:pPr>
            <a:r>
              <a:rPr lang="en-US" altLang="en-US" sz="2000" dirty="0">
                <a:cs typeface="Times New Roman" panose="02020603050405020304" pitchFamily="18" charset="0"/>
              </a:rPr>
              <a:t>Sold in substantial quantities in the commercial market</a:t>
            </a:r>
            <a:endParaRPr lang="en-US" sz="2000" dirty="0">
              <a:cs typeface="Times New Roman" panose="02020603050405020304" pitchFamily="18" charset="0"/>
            </a:endParaRPr>
          </a:p>
          <a:p>
            <a:pPr lvl="1">
              <a:defRPr/>
            </a:pPr>
            <a:r>
              <a:rPr lang="en-US" altLang="en-US" sz="2000" dirty="0">
                <a:cs typeface="Times New Roman" panose="02020603050405020304" pitchFamily="18" charset="0"/>
              </a:rPr>
              <a:t>Sold in the same form as in the commercial market (not modified)</a:t>
            </a:r>
          </a:p>
          <a:p>
            <a:pPr lvl="1">
              <a:defRPr/>
            </a:pPr>
            <a:r>
              <a:rPr lang="en-US" altLang="en-US" sz="2000" dirty="0">
                <a:cs typeface="Times New Roman" panose="02020603050405020304" pitchFamily="18" charset="0"/>
              </a:rPr>
              <a:t>Does not include bulk cargo items (i.e., agricultural products)  </a:t>
            </a:r>
          </a:p>
          <a:p>
            <a:endParaRPr lang="en-US" sz="2720" dirty="0"/>
          </a:p>
        </p:txBody>
      </p:sp>
    </p:spTree>
    <p:extLst>
      <p:ext uri="{BB962C8B-B14F-4D97-AF65-F5344CB8AC3E}">
        <p14:creationId xmlns:p14="http://schemas.microsoft.com/office/powerpoint/2010/main" val="182889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9</a:t>
            </a:fld>
            <a:endParaRPr lang="en-US"/>
          </a:p>
        </p:txBody>
      </p:sp>
      <p:sp>
        <p:nvSpPr>
          <p:cNvPr id="4" name="Title 1"/>
          <p:cNvSpPr>
            <a:spLocks noGrp="1"/>
          </p:cNvSpPr>
          <p:nvPr>
            <p:ph type="title"/>
          </p:nvPr>
        </p:nvSpPr>
        <p:spPr>
          <a:xfrm>
            <a:off x="4646025" y="390143"/>
            <a:ext cx="5699760" cy="932688"/>
          </a:xfrm>
        </p:spPr>
        <p:txBody>
          <a:bodyPr/>
          <a:lstStyle/>
          <a:p>
            <a:r>
              <a:rPr lang="en-US" sz="2400" spc="-6" dirty="0">
                <a:cs typeface="Arial"/>
              </a:rPr>
              <a:t>Commercial Modifications</a:t>
            </a:r>
            <a:endParaRPr lang="en-US" sz="2400" dirty="0"/>
          </a:p>
        </p:txBody>
      </p:sp>
      <p:sp>
        <p:nvSpPr>
          <p:cNvPr id="5" name="Content Placeholder 2"/>
          <p:cNvSpPr txBox="1">
            <a:spLocks/>
          </p:cNvSpPr>
          <p:nvPr/>
        </p:nvSpPr>
        <p:spPr>
          <a:xfrm>
            <a:off x="518160" y="1658111"/>
            <a:ext cx="9326880" cy="5724146"/>
          </a:xfrm>
          <a:prstGeom prst="rect">
            <a:avLst/>
          </a:prstGeom>
        </p:spPr>
        <p:txBody>
          <a:bodyPr>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36290" lvl="2">
              <a:lnSpc>
                <a:spcPct val="107000"/>
              </a:lnSpc>
              <a:spcBef>
                <a:spcPts val="0"/>
              </a:spcBef>
            </a:pPr>
            <a:endParaRPr lang="en-US" sz="907" dirty="0">
              <a:ea typeface="Calibri" panose="020F0502020204030204" pitchFamily="34" charset="0"/>
            </a:endParaRPr>
          </a:p>
          <a:p>
            <a:pPr marL="0">
              <a:lnSpc>
                <a:spcPct val="107000"/>
              </a:lnSpc>
              <a:spcBef>
                <a:spcPts val="0"/>
              </a:spcBef>
            </a:pPr>
            <a:r>
              <a:rPr lang="en-US" sz="2200" dirty="0">
                <a:ea typeface="Calibri" panose="020F0502020204030204" pitchFamily="34" charset="0"/>
                <a:cs typeface="Times New Roman" panose="02020603050405020304" pitchFamily="18" charset="0"/>
              </a:rPr>
              <a:t>Modifications must not be so extensive that they change the essential function or physical characteristics (item may no longer be commercial)</a:t>
            </a:r>
          </a:p>
          <a:p>
            <a:pPr marL="0">
              <a:lnSpc>
                <a:spcPct val="107000"/>
              </a:lnSpc>
              <a:spcBef>
                <a:spcPts val="0"/>
              </a:spcBef>
            </a:pPr>
            <a:endParaRPr lang="en-US" sz="800" dirty="0">
              <a:ea typeface="Calibri" panose="020F0502020204030204" pitchFamily="34" charset="0"/>
              <a:cs typeface="Times New Roman" panose="02020603050405020304" pitchFamily="18" charset="0"/>
            </a:endParaRPr>
          </a:p>
          <a:p>
            <a:pPr marL="518145" lvl="1">
              <a:lnSpc>
                <a:spcPct val="107000"/>
              </a:lnSpc>
              <a:spcBef>
                <a:spcPts val="0"/>
              </a:spcBef>
            </a:pPr>
            <a:r>
              <a:rPr lang="en-US" sz="2000" dirty="0">
                <a:ea typeface="Calibri" panose="020F0502020204030204" pitchFamily="34" charset="0"/>
                <a:cs typeface="Times New Roman" panose="02020603050405020304" pitchFamily="18" charset="0"/>
              </a:rPr>
              <a:t>How similar is the modification to other modified items in the marketplace?</a:t>
            </a:r>
          </a:p>
          <a:p>
            <a:pPr marL="1036290" lvl="2">
              <a:lnSpc>
                <a:spcPct val="107000"/>
              </a:lnSpc>
              <a:spcBef>
                <a:spcPts val="0"/>
              </a:spcBef>
            </a:pPr>
            <a:r>
              <a:rPr lang="en-US" sz="1800" dirty="0">
                <a:ea typeface="Calibri" panose="020F0502020204030204" pitchFamily="34" charset="0"/>
                <a:cs typeface="Times New Roman" panose="02020603050405020304" pitchFamily="18" charset="0"/>
              </a:rPr>
              <a:t>If there is little similarity, then the modification is likely not commercial</a:t>
            </a:r>
          </a:p>
          <a:p>
            <a:pPr marL="518145" lvl="1">
              <a:lnSpc>
                <a:spcPct val="107000"/>
              </a:lnSpc>
              <a:spcBef>
                <a:spcPts val="0"/>
              </a:spcBef>
            </a:pPr>
            <a:r>
              <a:rPr lang="en-US" sz="2000" dirty="0">
                <a:ea typeface="Calibri" panose="020F0502020204030204" pitchFamily="34" charset="0"/>
                <a:cs typeface="Times New Roman" panose="02020603050405020304" pitchFamily="18" charset="0"/>
              </a:rPr>
              <a:t>Are similar modifications performed for non-Government customers? </a:t>
            </a:r>
          </a:p>
          <a:p>
            <a:pPr marL="1036290" lvl="2">
              <a:lnSpc>
                <a:spcPct val="107000"/>
              </a:lnSpc>
              <a:spcBef>
                <a:spcPts val="0"/>
              </a:spcBef>
            </a:pPr>
            <a:r>
              <a:rPr lang="en-US" sz="1800" dirty="0">
                <a:ea typeface="Calibri" panose="020F0502020204030204" pitchFamily="34" charset="0"/>
                <a:cs typeface="Times New Roman" panose="02020603050405020304" pitchFamily="18" charset="0"/>
              </a:rPr>
              <a:t>If not, the modification is likely not commercial</a:t>
            </a:r>
          </a:p>
          <a:p>
            <a:pPr marL="518145" lvl="1">
              <a:lnSpc>
                <a:spcPct val="107000"/>
              </a:lnSpc>
              <a:spcBef>
                <a:spcPts val="0"/>
              </a:spcBef>
            </a:pPr>
            <a:r>
              <a:rPr lang="en-US" sz="2000" dirty="0">
                <a:ea typeface="Calibri" panose="020F0502020204030204" pitchFamily="34" charset="0"/>
                <a:cs typeface="Times New Roman" panose="02020603050405020304" pitchFamily="18" charset="0"/>
              </a:rPr>
              <a:t>Is manufacturing similar for Government and non-Government customers?  </a:t>
            </a:r>
          </a:p>
          <a:p>
            <a:pPr marL="1036290" lvl="2">
              <a:lnSpc>
                <a:spcPct val="107000"/>
              </a:lnSpc>
              <a:spcBef>
                <a:spcPts val="0"/>
              </a:spcBef>
            </a:pPr>
            <a:r>
              <a:rPr lang="en-US" sz="1800" dirty="0">
                <a:ea typeface="Calibri" panose="020F0502020204030204" pitchFamily="34" charset="0"/>
                <a:cs typeface="Times New Roman" panose="02020603050405020304" pitchFamily="18" charset="0"/>
              </a:rPr>
              <a:t>If not, the modification is likely not commercial</a:t>
            </a:r>
          </a:p>
          <a:p>
            <a:pPr marL="518145" lvl="1">
              <a:lnSpc>
                <a:spcPct val="107000"/>
              </a:lnSpc>
              <a:spcBef>
                <a:spcPts val="0"/>
              </a:spcBef>
            </a:pPr>
            <a:r>
              <a:rPr lang="en-US" sz="2000" dirty="0">
                <a:ea typeface="Calibri" panose="020F0502020204030204" pitchFamily="34" charset="0"/>
                <a:cs typeface="Times New Roman" panose="02020603050405020304" pitchFamily="18" charset="0"/>
              </a:rPr>
              <a:t>What is the cost of the modification? </a:t>
            </a:r>
          </a:p>
          <a:p>
            <a:pPr marL="1036290" lvl="2">
              <a:lnSpc>
                <a:spcPct val="107000"/>
              </a:lnSpc>
              <a:spcBef>
                <a:spcPts val="0"/>
              </a:spcBef>
            </a:pPr>
            <a:r>
              <a:rPr lang="en-US" sz="1800" dirty="0">
                <a:ea typeface="Calibri" panose="020F0502020204030204" pitchFamily="34" charset="0"/>
                <a:cs typeface="Times New Roman" panose="02020603050405020304" pitchFamily="18" charset="0"/>
              </a:rPr>
              <a:t>Large costs may mean large modifications and so less likely to be commercial </a:t>
            </a:r>
          </a:p>
          <a:p>
            <a:pPr marL="518145" lvl="1">
              <a:lnSpc>
                <a:spcPct val="107000"/>
              </a:lnSpc>
              <a:spcBef>
                <a:spcPts val="0"/>
              </a:spcBef>
            </a:pPr>
            <a:endParaRPr lang="en-US" sz="907" dirty="0">
              <a:ea typeface="Calibri" panose="020F0502020204030204" pitchFamily="34" charset="0"/>
              <a:cs typeface="Times New Roman" panose="02020603050405020304" pitchFamily="18" charset="0"/>
            </a:endParaRPr>
          </a:p>
          <a:p>
            <a:pPr marL="0">
              <a:lnSpc>
                <a:spcPct val="107000"/>
              </a:lnSpc>
              <a:spcBef>
                <a:spcPts val="0"/>
              </a:spcBef>
            </a:pPr>
            <a:r>
              <a:rPr lang="en-US" sz="2200" b="1" dirty="0">
                <a:solidFill>
                  <a:srgbClr val="000000"/>
                </a:solidFill>
              </a:rPr>
              <a:t>FAR 15.403-1(c)(3)(iii)(C) </a:t>
            </a:r>
            <a:r>
              <a:rPr lang="en-US" sz="2200" dirty="0">
                <a:solidFill>
                  <a:srgbClr val="000000"/>
                </a:solidFill>
              </a:rPr>
              <a:t>Modifications to a commercial product are </a:t>
            </a:r>
            <a:r>
              <a:rPr lang="en-US" sz="2200" u="sng" dirty="0">
                <a:solidFill>
                  <a:srgbClr val="000000"/>
                </a:solidFill>
              </a:rPr>
              <a:t>not exempt </a:t>
            </a:r>
            <a:r>
              <a:rPr lang="en-US" sz="2200" dirty="0">
                <a:solidFill>
                  <a:srgbClr val="000000"/>
                </a:solidFill>
              </a:rPr>
              <a:t>from submission of certified cost or pricing data if:</a:t>
            </a:r>
          </a:p>
          <a:p>
            <a:pPr marL="0">
              <a:lnSpc>
                <a:spcPct val="107000"/>
              </a:lnSpc>
              <a:spcBef>
                <a:spcPts val="0"/>
              </a:spcBef>
            </a:pPr>
            <a:endParaRPr lang="en-US" sz="680" dirty="0">
              <a:solidFill>
                <a:srgbClr val="000000"/>
              </a:solidFill>
              <a:highlight>
                <a:srgbClr val="FFFF00"/>
              </a:highlight>
            </a:endParaRPr>
          </a:p>
          <a:p>
            <a:pPr marL="518145" lvl="1">
              <a:lnSpc>
                <a:spcPct val="107000"/>
              </a:lnSpc>
              <a:spcBef>
                <a:spcPts val="0"/>
              </a:spcBef>
            </a:pPr>
            <a:r>
              <a:rPr lang="en-US" sz="2000" dirty="0">
                <a:solidFill>
                  <a:srgbClr val="000000"/>
                </a:solidFill>
              </a:rPr>
              <a:t>The total price of all modifications exceeds the greater of the certified cost or pricing data threshold ($2M), or 5% of the total price of the contract</a:t>
            </a:r>
            <a:endParaRPr lang="en-US" sz="2000" dirty="0">
              <a:ea typeface="Calibri" panose="020F0502020204030204" pitchFamily="34" charset="0"/>
              <a:cs typeface="Times New Roman" panose="02020603050405020304" pitchFamily="18" charset="0"/>
            </a:endParaRPr>
          </a:p>
          <a:p>
            <a:endParaRPr lang="en-US" sz="2720" dirty="0"/>
          </a:p>
        </p:txBody>
      </p:sp>
    </p:spTree>
    <p:extLst>
      <p:ext uri="{BB962C8B-B14F-4D97-AF65-F5344CB8AC3E}">
        <p14:creationId xmlns:p14="http://schemas.microsoft.com/office/powerpoint/2010/main" val="41401789"/>
      </p:ext>
    </p:extLst>
  </p:cSld>
  <p:clrMapOvr>
    <a:masterClrMapping/>
  </p:clrMapOvr>
</p:sld>
</file>

<file path=ppt/theme/theme1.xml><?xml version="1.0" encoding="utf-8"?>
<a:theme xmlns:a="http://schemas.openxmlformats.org/drawingml/2006/main" name="Cover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s">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2811d8-9047-42d4-b820-cdea9cab3ce7" xsi:nil="true"/>
    <lcf76f155ced4ddcb4097134ff3c332f xmlns="83028fa6-2549-43bd-ab48-d2cceff7e77f">
      <Terms xmlns="http://schemas.microsoft.com/office/infopath/2007/PartnerControls"/>
    </lcf76f155ced4ddcb4097134ff3c332f>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AB92A90331424BB424E5711BB2C29A" ma:contentTypeVersion="13" ma:contentTypeDescription="Create a new document." ma:contentTypeScope="" ma:versionID="9583458707e831824b826cc574760556">
  <xsd:schema xmlns:xsd="http://www.w3.org/2001/XMLSchema" xmlns:xs="http://www.w3.org/2001/XMLSchema" xmlns:p="http://schemas.microsoft.com/office/2006/metadata/properties" xmlns:ns2="http://schemas.microsoft.com/sharepoint/v4" xmlns:ns3="83028fa6-2549-43bd-ab48-d2cceff7e77f" xmlns:ns4="9c2811d8-9047-42d4-b820-cdea9cab3ce7" targetNamespace="http://schemas.microsoft.com/office/2006/metadata/properties" ma:root="true" ma:fieldsID="97f8bb71be2a33d1fadd685652e37924" ns2:_="" ns3:_="" ns4:_="">
    <xsd:import namespace="http://schemas.microsoft.com/sharepoint/v4"/>
    <xsd:import namespace="83028fa6-2549-43bd-ab48-d2cceff7e77f"/>
    <xsd:import namespace="9c2811d8-9047-42d4-b820-cdea9cab3ce7"/>
    <xsd:element name="properties">
      <xsd:complexType>
        <xsd:sequence>
          <xsd:element name="documentManagement">
            <xsd:complexType>
              <xsd:all>
                <xsd:element ref="ns2:IconOverlay"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028fa6-2549-43bd-ab48-d2cceff7e77f" elementFormDefault="qualified">
    <xsd:import namespace="http://schemas.microsoft.com/office/2006/documentManagement/types"/>
    <xsd:import namespace="http://schemas.microsoft.com/office/infopath/2007/PartnerControls"/>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b3792285-60e9-4ab2-97de-bba1fc82f521"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2811d8-9047-42d4-b820-cdea9cab3ce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d5ed889-4c07-4732-ba3e-f2997991a608}" ma:internalName="TaxCatchAll" ma:showField="CatchAllData" ma:web="9c2811d8-9047-42d4-b820-cdea9cab3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3ED3D-638C-4755-AA9B-20BCF08A3968}">
  <ds:schemaRefs>
    <ds:schemaRef ds:uri="http://schemas.microsoft.com/sharepoint/v3/contenttype/forms"/>
  </ds:schemaRefs>
</ds:datastoreItem>
</file>

<file path=customXml/itemProps2.xml><?xml version="1.0" encoding="utf-8"?>
<ds:datastoreItem xmlns:ds="http://schemas.openxmlformats.org/officeDocument/2006/customXml" ds:itemID="{9B18D645-6709-4AC3-B89B-7A9CBF2A4310}">
  <ds:schemaRefs>
    <ds:schemaRef ds:uri="47a3abd4-d8d0-4806-9114-bd49b1585f90"/>
    <ds:schemaRef ds:uri="db8209db-0e88-4ee4-86de-cace0fd64591"/>
    <ds:schemaRef ds:uri="http://schemas.microsoft.com/office/2006/metadata/properties"/>
    <ds:schemaRef ds:uri="http://schemas.microsoft.com/office/infopath/2007/PartnerControls"/>
    <ds:schemaRef ds:uri="9c2811d8-9047-42d4-b820-cdea9cab3ce7"/>
    <ds:schemaRef ds:uri="83028fa6-2549-43bd-ab48-d2cceff7e77f"/>
    <ds:schemaRef ds:uri="http://schemas.microsoft.com/sharepoint/v4"/>
  </ds:schemaRefs>
</ds:datastoreItem>
</file>

<file path=customXml/itemProps3.xml><?xml version="1.0" encoding="utf-8"?>
<ds:datastoreItem xmlns:ds="http://schemas.openxmlformats.org/officeDocument/2006/customXml" ds:itemID="{2A3BBFC1-30FC-4429-AF33-734DA8885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83028fa6-2549-43bd-ab48-d2cceff7e77f"/>
    <ds:schemaRef ds:uri="9c2811d8-9047-42d4-b820-cdea9cab3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143</TotalTime>
  <Words>2524</Words>
  <Application>Microsoft Office PowerPoint</Application>
  <PresentationFormat>Custom</PresentationFormat>
  <Paragraphs>224</Paragraphs>
  <Slides>20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Calibri</vt:lpstr>
      <vt:lpstr>Courier New</vt:lpstr>
      <vt:lpstr>Raleway Black</vt:lpstr>
      <vt:lpstr>Times New Roman</vt:lpstr>
      <vt:lpstr>Wingdings</vt:lpstr>
      <vt:lpstr>Cover Slide</vt:lpstr>
      <vt:lpstr>2_Content Slide</vt:lpstr>
      <vt:lpstr>1_Content Slide</vt:lpstr>
      <vt:lpstr>End Slides</vt:lpstr>
      <vt:lpstr>Blank Slide</vt:lpstr>
      <vt:lpstr>PowerPoint Presentation</vt:lpstr>
      <vt:lpstr>Procurement Notes and Technical/Quality Requirements</vt:lpstr>
      <vt:lpstr>Procurement Notes and Technical/Quality Requirements</vt:lpstr>
      <vt:lpstr>Procurement Notes and Technical/Quality Requirements</vt:lpstr>
      <vt:lpstr>Procurement Notes and Technical/Quality Requirements</vt:lpstr>
      <vt:lpstr>PowerPoint Presentation</vt:lpstr>
      <vt:lpstr>Benefits of  Commercial Acquisitions</vt:lpstr>
      <vt:lpstr>Commercial Definitions</vt:lpstr>
      <vt:lpstr>Commercial Modifications</vt:lpstr>
      <vt:lpstr>Evidence to Support  Commerciality </vt:lpstr>
      <vt:lpstr>Technical Data for  Commercial Acquisitions</vt:lpstr>
      <vt:lpstr>Commercial Pricing</vt:lpstr>
      <vt:lpstr>Commercial Pricing</vt:lpstr>
      <vt:lpstr>Commercial Pricing</vt:lpstr>
      <vt:lpstr>Contracting Officer’s  Responsibilities</vt:lpstr>
      <vt:lpstr>Contractor’s  Responsibilities</vt:lpstr>
      <vt:lpstr>Record of  Commercial Acquisitions</vt:lpstr>
      <vt:lpstr>Misconceptions on  Commerciality</vt:lpstr>
      <vt:lpstr>Resources for  Commercial Determination</vt:lpstr>
      <vt:lpstr>PowerPoint Presentation</vt:lpstr>
    </vt:vector>
  </TitlesOfParts>
  <Manager>martin.binder@dla.mil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dc:creator>
  <cp:lastModifiedBy>Hahn, Vicki M CIV DLA SMALL BUSINESS PROG (USA)</cp:lastModifiedBy>
  <cp:revision>56</cp:revision>
  <dcterms:created xsi:type="dcterms:W3CDTF">2024-04-17T19:52:04Z</dcterms:created>
  <dcterms:modified xsi:type="dcterms:W3CDTF">2024-11-22T16:45:06Z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0x01010070AB92A90331424BB424E5711BB2C29A</vt:lpwstr>
  </property>
  <property fmtid="{D5CDD505-2E9C-101B-9397-08002B2CF9AE}" pid="3" name="MediaServiceImageTags">
    <vt:lpwstr/>
  </property>
</Properties>
</file>