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78" r:id="rId4"/>
    <p:sldMasterId id="2147483680" r:id="rId5"/>
    <p:sldMasterId id="2147483682" r:id="rId6"/>
    <p:sldMasterId id="2147483685" r:id="rId7"/>
    <p:sldMasterId id="2147483691" r:id="rId8"/>
    <p:sldMasterId id="2147483694" r:id="rId9"/>
  </p:sldMasterIdLst>
  <p:notesMasterIdLst>
    <p:notesMasterId r:id="rId72"/>
  </p:notesMasterIdLst>
  <p:sldIdLst>
    <p:sldId id="349" r:id="rId10"/>
    <p:sldId id="277" r:id="rId11"/>
    <p:sldId id="286" r:id="rId12"/>
    <p:sldId id="288" r:id="rId13"/>
    <p:sldId id="366" r:id="rId14"/>
    <p:sldId id="368" r:id="rId15"/>
    <p:sldId id="367" r:id="rId16"/>
    <p:sldId id="287" r:id="rId17"/>
    <p:sldId id="351" r:id="rId18"/>
    <p:sldId id="316" r:id="rId19"/>
    <p:sldId id="352"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347" r:id="rId33"/>
    <p:sldId id="348" r:id="rId34"/>
    <p:sldId id="289" r:id="rId35"/>
    <p:sldId id="290" r:id="rId36"/>
    <p:sldId id="291" r:id="rId37"/>
    <p:sldId id="292" r:id="rId38"/>
    <p:sldId id="293" r:id="rId39"/>
    <p:sldId id="297" r:id="rId40"/>
    <p:sldId id="299" r:id="rId41"/>
    <p:sldId id="300"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50" r:id="rId57"/>
    <p:sldId id="318" r:id="rId58"/>
    <p:sldId id="319" r:id="rId59"/>
    <p:sldId id="320" r:id="rId60"/>
    <p:sldId id="321" r:id="rId61"/>
    <p:sldId id="322" r:id="rId62"/>
    <p:sldId id="323" r:id="rId63"/>
    <p:sldId id="325" r:id="rId64"/>
    <p:sldId id="326" r:id="rId65"/>
    <p:sldId id="327" r:id="rId66"/>
    <p:sldId id="328" r:id="rId67"/>
    <p:sldId id="329" r:id="rId68"/>
    <p:sldId id="344" r:id="rId69"/>
    <p:sldId id="345" r:id="rId70"/>
    <p:sldId id="27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guson, Jonathan D CIV DLA LAND AND MARITIME (USA)" initials="FJDCDLAM(" lastIdx="1" clrIdx="0">
    <p:extLst>
      <p:ext uri="{19B8F6BF-5375-455C-9EA6-DF929625EA0E}">
        <p15:presenceInfo xmlns:p15="http://schemas.microsoft.com/office/powerpoint/2012/main" userId="S-1-5-21-834781646-4038171650-3847639893-3435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03FF49-4DE0-4F13-854F-5BC5C3F9F664}" v="8" dt="2024-11-25T13:41:20.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1358" autoAdjust="0"/>
  </p:normalViewPr>
  <p:slideViewPr>
    <p:cSldViewPr snapToGrid="0">
      <p:cViewPr varScale="1">
        <p:scale>
          <a:sx n="62" d="100"/>
          <a:sy n="62" d="100"/>
        </p:scale>
        <p:origin x="141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11T14:38:05.923"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BDEAF-4F2C-492D-88B0-211E8BA767F6}"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A63B3-E7B2-4012-83E0-5F261DF52CE4}" type="slidenum">
              <a:rPr lang="en-US" smtClean="0"/>
              <a:t>‹#›</a:t>
            </a:fld>
            <a:endParaRPr lang="en-US"/>
          </a:p>
        </p:txBody>
      </p:sp>
    </p:spTree>
    <p:extLst>
      <p:ext uri="{BB962C8B-B14F-4D97-AF65-F5344CB8AC3E}">
        <p14:creationId xmlns:p14="http://schemas.microsoft.com/office/powerpoint/2010/main" val="227233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 submit a quote through DIBBS, users will need to log into DIBBS.  If contractors have trouble accessing DIBBS, the contractor call the Customer Interaction Center (CIC) for support at 877-352-2255.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kern="1200" baseline="0" dirty="0">
                <a:effectLst/>
                <a:latin typeface="+mn-lt"/>
                <a:ea typeface="+mn-ea"/>
                <a:cs typeface="+mn-cs"/>
              </a:rPr>
              <a:t>FLOOR WALKERS:  VENDORS   For this exercise, please go ahead and log into DIBBS.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9720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r>
              <a:rPr lang="en-US" altLang="en-US" sz="1200" dirty="0">
                <a:latin typeface="Arial" charset="0"/>
                <a:cs typeface="Arial" charset="0"/>
              </a:rPr>
              <a:t>Now, let us move over to the solicitation area of DIBBS and review the use of the “Request for Quote” search. </a:t>
            </a:r>
            <a:r>
              <a:rPr lang="en-US" altLang="en-US" sz="1200" b="1" dirty="0">
                <a:latin typeface="Arial" charset="0"/>
                <a:cs typeface="Arial" charset="0"/>
              </a:rPr>
              <a:t>*CLICK</a:t>
            </a:r>
          </a:p>
          <a:p>
            <a:endParaRPr lang="en-US" altLang="en-US" sz="1200" dirty="0">
              <a:latin typeface="Arial" charset="0"/>
              <a:cs typeface="Arial" charset="0"/>
            </a:endParaRPr>
          </a:p>
          <a:p>
            <a:r>
              <a:rPr lang="en-US" altLang="en-US" sz="1200" dirty="0">
                <a:latin typeface="Arial" charset="0"/>
                <a:cs typeface="Arial" charset="0"/>
              </a:rPr>
              <a:t>Remember that a Request for Quotation has an estimated value at or below $250,000.  </a:t>
            </a:r>
          </a:p>
          <a:p>
            <a:endParaRPr lang="en-US" altLang="en-US" sz="1200" dirty="0">
              <a:latin typeface="Arial" charset="0"/>
              <a:cs typeface="Arial" charset="0"/>
            </a:endParaRPr>
          </a:p>
          <a:p>
            <a:r>
              <a:rPr lang="en-US" altLang="en-US" sz="1200" dirty="0">
                <a:latin typeface="Arial" charset="0"/>
                <a:cs typeface="Arial" charset="0"/>
              </a:rPr>
              <a:t>Be sure to check Request for Proposal for opportunities estimated above $250,000.</a:t>
            </a:r>
          </a:p>
          <a:p>
            <a:endParaRPr lang="en-US" altLang="en-US" dirty="0"/>
          </a:p>
          <a:p>
            <a:endParaRPr lang="en-US" dirty="0"/>
          </a:p>
        </p:txBody>
      </p:sp>
    </p:spTree>
    <p:extLst>
      <p:ext uri="{BB962C8B-B14F-4D97-AF65-F5344CB8AC3E}">
        <p14:creationId xmlns:p14="http://schemas.microsoft.com/office/powerpoint/2010/main" val="8262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r>
              <a:rPr lang="en-US" altLang="en-US" sz="1200" b="1" dirty="0">
                <a:latin typeface="Arial" charset="0"/>
                <a:cs typeface="Arial" charset="0"/>
              </a:rPr>
              <a:t>Shanda - PTAC Explanation</a:t>
            </a:r>
            <a:r>
              <a:rPr lang="en-US" altLang="en-US" sz="1200" dirty="0">
                <a:latin typeface="Arial" charset="0"/>
                <a:cs typeface="Arial" charset="0"/>
              </a:rPr>
              <a:t>	</a:t>
            </a:r>
          </a:p>
          <a:p>
            <a:endParaRPr lang="en-US" altLang="en-US" sz="1200" dirty="0">
              <a:latin typeface="Arial" charset="0"/>
              <a:cs typeface="Arial" charset="0"/>
            </a:endParaRPr>
          </a:p>
          <a:p>
            <a:r>
              <a:rPr lang="en-US" altLang="en-US" sz="1200" b="1" dirty="0">
                <a:latin typeface="Arial" charset="0"/>
                <a:cs typeface="Arial" charset="0"/>
              </a:rPr>
              <a:t>After she is finished say:  </a:t>
            </a:r>
            <a:r>
              <a:rPr lang="en-US" altLang="en-US" sz="1200" dirty="0">
                <a:latin typeface="Arial" charset="0"/>
                <a:cs typeface="Arial" charset="0"/>
              </a:rPr>
              <a:t>Future Webinar offerings will include more detailed information on this topic</a:t>
            </a:r>
          </a:p>
          <a:p>
            <a:endParaRPr lang="en-US" dirty="0"/>
          </a:p>
        </p:txBody>
      </p:sp>
    </p:spTree>
    <p:extLst>
      <p:ext uri="{BB962C8B-B14F-4D97-AF65-F5344CB8AC3E}">
        <p14:creationId xmlns:p14="http://schemas.microsoft.com/office/powerpoint/2010/main" val="3367769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dirty="0"/>
              <a:t>Before we talk about how to search for solicitations.  Here are some icons that appear inside the solicitation area of DIBBS. We will see these in action, but I just want to cover them briefly. </a:t>
            </a:r>
          </a:p>
          <a:p>
            <a:pPr>
              <a:defRPr/>
            </a:pPr>
            <a:endParaRPr lang="en-US" altLang="en-US" sz="1200" dirty="0"/>
          </a:p>
          <a:p>
            <a:pPr>
              <a:defRPr/>
            </a:pPr>
            <a:r>
              <a:rPr lang="en-US" altLang="en-US" sz="1200" dirty="0"/>
              <a:t>The Government buys a wide range of material from aardvarks to zithers (A to Z). While we may know the part numbers, occasionally will we have technical documents. If we do have the drawings, and can share them with you, you will see the Tech Docs Icon in your solicitation search results.</a:t>
            </a:r>
          </a:p>
          <a:p>
            <a:pPr>
              <a:defRPr/>
            </a:pPr>
            <a:endParaRPr lang="en-US" altLang="en-US" sz="1200" dirty="0"/>
          </a:p>
          <a:p>
            <a:pPr>
              <a:defRPr/>
            </a:pPr>
            <a:r>
              <a:rPr lang="en-US" altLang="en-US" sz="1200" dirty="0"/>
              <a:t>“Fast Award” indicates that we may award a purchase order as soon as we receive acceptable quotes, even before the official closing date.  One day after the solicitation issue date the auto system will start to evaluate quotes. If  the offer is determined fair and reasonable an award will be made, if not the automated system will re-evaluate every 24 hours after.</a:t>
            </a:r>
          </a:p>
          <a:p>
            <a:pPr>
              <a:defRPr/>
            </a:pPr>
            <a:endParaRPr lang="en-US" altLang="en-US" sz="1200" dirty="0"/>
          </a:p>
          <a:p>
            <a:pPr>
              <a:defRPr/>
            </a:pPr>
            <a:r>
              <a:rPr lang="en-US" altLang="en-US" sz="1200" dirty="0"/>
              <a:t>We Set-Aside many acquisitions for Small business and socio-economic set-asides.  Participation on these solicitations is restricted. For questions on socio-economic certifications you can contact your local PTAC and/or SBA Office.</a:t>
            </a:r>
          </a:p>
          <a:p>
            <a:pPr>
              <a:defRPr/>
            </a:pPr>
            <a:endParaRPr lang="en-US" altLang="en-US" sz="1200" dirty="0"/>
          </a:p>
          <a:p>
            <a:pPr>
              <a:defRPr/>
            </a:pPr>
            <a:r>
              <a:rPr lang="en-US" altLang="en-US" sz="1200" dirty="0"/>
              <a:t>Auto-IDPO is an Indefinite Delivery Purchase Order, covering DLA requirements lasting for one year, with an estimated value under $250,000 being this is a part of the old system </a:t>
            </a:r>
          </a:p>
          <a:p>
            <a:pPr>
              <a:defRPr/>
            </a:pPr>
            <a:endParaRPr lang="en-US" altLang="en-US" dirty="0"/>
          </a:p>
          <a:p>
            <a:pPr>
              <a:defRPr/>
            </a:pPr>
            <a:endParaRPr lang="en-US" altLang="en-US" dirty="0"/>
          </a:p>
          <a:p>
            <a:endParaRPr lang="en-US" dirty="0"/>
          </a:p>
        </p:txBody>
      </p:sp>
    </p:spTree>
    <p:extLst>
      <p:ext uri="{BB962C8B-B14F-4D97-AF65-F5344CB8AC3E}">
        <p14:creationId xmlns:p14="http://schemas.microsoft.com/office/powerpoint/2010/main" val="4079887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b="1" dirty="0"/>
              <a:t>NOTE: Queue floor walkers to assist attendees.</a:t>
            </a:r>
          </a:p>
          <a:p>
            <a:pPr>
              <a:defRPr/>
            </a:pPr>
            <a:endParaRPr lang="en-US" altLang="en-US" sz="1200" b="1" dirty="0"/>
          </a:p>
          <a:p>
            <a:pPr>
              <a:defRPr/>
            </a:pPr>
            <a:r>
              <a:rPr lang="en-US" altLang="en-US" sz="1200" b="1" dirty="0"/>
              <a:t>VENDORS: Go to Solicitation section, click on RFQ search</a:t>
            </a:r>
            <a:r>
              <a:rPr lang="en-US" altLang="en-US" sz="1200" dirty="0"/>
              <a:t>.</a:t>
            </a:r>
          </a:p>
          <a:p>
            <a:pPr>
              <a:defRPr/>
            </a:pPr>
            <a:endParaRPr lang="en-US" altLang="en-US" sz="1200" dirty="0"/>
          </a:p>
          <a:p>
            <a:pPr>
              <a:defRPr/>
            </a:pPr>
            <a:r>
              <a:rPr lang="en-US" altLang="en-US" sz="1200" dirty="0"/>
              <a:t>We see a database search window that looks like the one on the screen. Now, you can search for “Requests for Quotations” by searching all the various search categories that are illustrated in the red box- </a:t>
            </a:r>
            <a:r>
              <a:rPr lang="en-US" altLang="en-US" sz="1200" b="1" dirty="0"/>
              <a:t> *CLICK </a:t>
            </a:r>
            <a:r>
              <a:rPr lang="en-US" altLang="en-US" sz="1200" dirty="0"/>
              <a:t>-National Stock Number, FSC, Solicitation Number etc. </a:t>
            </a:r>
          </a:p>
          <a:p>
            <a:pPr>
              <a:defRPr/>
            </a:pPr>
            <a:endParaRPr lang="en-US" altLang="en-US" sz="1200" dirty="0"/>
          </a:p>
          <a:p>
            <a:pPr>
              <a:defRPr/>
            </a:pPr>
            <a:r>
              <a:rPr lang="en-US" altLang="en-US" sz="1200" dirty="0"/>
              <a:t>A Purchase Request Number, is often referred to as a PR, and that is created from a request by a military customer. There may be multiple purchase requests on a single solicitation. If the requirement is not based upon a National Stock Number, look for an Approved Part Number and manufacturer’s CAGE code. </a:t>
            </a:r>
          </a:p>
          <a:p>
            <a:pPr>
              <a:defRPr/>
            </a:pPr>
            <a:endParaRPr lang="en-US" altLang="en-US" sz="1200" dirty="0"/>
          </a:p>
          <a:p>
            <a:pPr>
              <a:defRPr/>
            </a:pPr>
            <a:r>
              <a:rPr lang="en-US" altLang="en-US" sz="1200" dirty="0"/>
              <a:t>The wildcard character ( * ) may be used following a search value. The wildcard character ( * ) preceding search values is only permitted on the Nomenclature Search Category.</a:t>
            </a:r>
          </a:p>
          <a:p>
            <a:endParaRPr lang="en-US" dirty="0"/>
          </a:p>
        </p:txBody>
      </p:sp>
    </p:spTree>
    <p:extLst>
      <p:ext uri="{BB962C8B-B14F-4D97-AF65-F5344CB8AC3E}">
        <p14:creationId xmlns:p14="http://schemas.microsoft.com/office/powerpoint/2010/main" val="2911641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r>
              <a:rPr lang="en-US" altLang="en-US" sz="1200" dirty="0">
                <a:latin typeface="Arial" charset="0"/>
                <a:cs typeface="Arial" charset="0"/>
              </a:rPr>
              <a:t>Vendors follow along.</a:t>
            </a:r>
          </a:p>
          <a:p>
            <a:endParaRPr lang="en-US" altLang="en-US" sz="1200" dirty="0">
              <a:latin typeface="Arial" charset="0"/>
              <a:cs typeface="Arial" charset="0"/>
            </a:endParaRPr>
          </a:p>
          <a:p>
            <a:r>
              <a:rPr lang="en-US" altLang="en-US" sz="1200" dirty="0">
                <a:latin typeface="Arial" charset="0"/>
                <a:cs typeface="Arial" charset="0"/>
              </a:rPr>
              <a:t>We will select “Federal Supply Class” from the search categories dropdown box, </a:t>
            </a:r>
            <a:r>
              <a:rPr lang="en-US" altLang="en-US" sz="1200" b="1" dirty="0">
                <a:latin typeface="Arial" charset="0"/>
                <a:cs typeface="Arial" charset="0"/>
              </a:rPr>
              <a:t>*CLICK  </a:t>
            </a:r>
            <a:r>
              <a:rPr lang="en-US" altLang="en-US" sz="1200" dirty="0">
                <a:latin typeface="Arial" charset="0"/>
                <a:cs typeface="Arial" charset="0"/>
              </a:rPr>
              <a:t>and type in FSC “3040”  then click “SEARCH”.</a:t>
            </a:r>
          </a:p>
          <a:p>
            <a:endParaRPr lang="en-US" altLang="en-US" sz="1200" dirty="0">
              <a:latin typeface="Arial" charset="0"/>
              <a:cs typeface="Arial" charset="0"/>
            </a:endParaRPr>
          </a:p>
          <a:p>
            <a:r>
              <a:rPr lang="en-US" altLang="en-US" sz="1200" dirty="0">
                <a:latin typeface="Arial" charset="0"/>
                <a:cs typeface="Arial" charset="0"/>
              </a:rPr>
              <a:t>3040 is the FSC for  “Miscellaneous Power Transmission Equipment”, a Federal Stock class managed by DLA.</a:t>
            </a:r>
          </a:p>
          <a:p>
            <a:endParaRPr lang="en-US" altLang="en-US" dirty="0"/>
          </a:p>
          <a:p>
            <a:endParaRPr lang="en-US" dirty="0"/>
          </a:p>
        </p:txBody>
      </p:sp>
    </p:spTree>
    <p:extLst>
      <p:ext uri="{BB962C8B-B14F-4D97-AF65-F5344CB8AC3E}">
        <p14:creationId xmlns:p14="http://schemas.microsoft.com/office/powerpoint/2010/main" val="120631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b="1" dirty="0"/>
              <a:t> *CLICK  </a:t>
            </a:r>
            <a:r>
              <a:rPr lang="en-US" altLang="en-US" sz="1200" dirty="0"/>
              <a:t>DIBBS returns over 1,450 open solicitations for that FSC.  That should give you a feeling for the scope and breadth of what DLA buys, and the potential sales opportunities open to you. </a:t>
            </a:r>
          </a:p>
          <a:p>
            <a:pPr>
              <a:defRPr/>
            </a:pPr>
            <a:endParaRPr lang="en-US" altLang="en-US" sz="1200" dirty="0"/>
          </a:p>
          <a:p>
            <a:pPr>
              <a:defRPr/>
            </a:pPr>
            <a:r>
              <a:rPr lang="en-US" altLang="en-US" sz="1200" b="1" dirty="0"/>
              <a:t>ASK VENDORS:   how many results they found. </a:t>
            </a:r>
          </a:p>
          <a:p>
            <a:pPr>
              <a:defRPr/>
            </a:pPr>
            <a:endParaRPr lang="en-US" altLang="en-US" sz="1200" dirty="0"/>
          </a:p>
          <a:p>
            <a:pPr>
              <a:defRPr/>
            </a:pPr>
            <a:r>
              <a:rPr lang="en-US" altLang="en-US" sz="1200" dirty="0"/>
              <a:t>We could take a long time going through that number of solicitations.  So you’ll want to narrow your search to a more manageable list.  You might want to limit your search to Small business set-asides, opportunities with Technical documents, or sort the results by nomenclature. </a:t>
            </a:r>
          </a:p>
          <a:p>
            <a:pPr>
              <a:defRPr/>
            </a:pPr>
            <a:endParaRPr lang="en-US" altLang="en-US" sz="1200" dirty="0"/>
          </a:p>
          <a:p>
            <a:pPr>
              <a:defRPr/>
            </a:pPr>
            <a:r>
              <a:rPr lang="en-US" altLang="en-US" sz="1200" dirty="0"/>
              <a:t>VENDORS: Go ahead and click on the first NSN in column 2 that has the </a:t>
            </a:r>
            <a:r>
              <a:rPr lang="en-US" altLang="en-US" sz="1200" dirty="0" err="1"/>
              <a:t>word“None</a:t>
            </a:r>
            <a:r>
              <a:rPr lang="en-US" altLang="en-US" sz="1200" dirty="0"/>
              <a:t>” in the Technical Document field  Column 4</a:t>
            </a:r>
          </a:p>
          <a:p>
            <a:pPr>
              <a:defRPr/>
            </a:pPr>
            <a:endParaRPr lang="en-US" altLang="en-US" dirty="0"/>
          </a:p>
          <a:p>
            <a:pPr>
              <a:defRPr/>
            </a:pPr>
            <a:endParaRPr lang="en-US" altLang="en-US" dirty="0"/>
          </a:p>
          <a:p>
            <a:pPr>
              <a:defRPr/>
            </a:pPr>
            <a:endParaRPr lang="en-US" altLang="en-US" dirty="0"/>
          </a:p>
        </p:txBody>
      </p:sp>
    </p:spTree>
    <p:extLst>
      <p:ext uri="{BB962C8B-B14F-4D97-AF65-F5344CB8AC3E}">
        <p14:creationId xmlns:p14="http://schemas.microsoft.com/office/powerpoint/2010/main" val="2581123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r>
              <a:rPr lang="en-US" altLang="en-US" sz="1200" dirty="0">
                <a:latin typeface="Arial" charset="0"/>
                <a:cs typeface="Arial" charset="0"/>
              </a:rPr>
              <a:t>Once you click on the NSN it will give you a synopsis of the NSN details. In this example under Approved Source Data there is a list of approved CAGE codes, manufacturers and their approved part numbers. It also provides a link to the open Solicitation.  </a:t>
            </a:r>
          </a:p>
          <a:p>
            <a:endParaRPr lang="en-US" altLang="en-US" sz="1200" dirty="0">
              <a:latin typeface="Arial" charset="0"/>
              <a:cs typeface="Arial" charset="0"/>
            </a:endParaRPr>
          </a:p>
          <a:p>
            <a:r>
              <a:rPr lang="en-US" altLang="en-US" sz="1200" dirty="0">
                <a:latin typeface="Arial" charset="0"/>
                <a:cs typeface="Arial" charset="0"/>
              </a:rPr>
              <a:t>The AMSC (Acquisition Method Suffix Code) that is assigned to the NSN is located in the upper right hand corner. Listed are four of most common AMSCS.</a:t>
            </a:r>
          </a:p>
          <a:p>
            <a:endParaRPr lang="en-US" altLang="en-US" sz="1200" dirty="0">
              <a:latin typeface="Arial" charset="0"/>
              <a:cs typeface="Arial" charset="0"/>
            </a:endParaRPr>
          </a:p>
          <a:p>
            <a:r>
              <a:rPr lang="en-US" altLang="en-US" sz="1200" dirty="0">
                <a:latin typeface="Arial" charset="0"/>
                <a:cs typeface="Arial" charset="0"/>
              </a:rPr>
              <a:t>VENDORS: Click RFQ Search in upper left hand corner.</a:t>
            </a:r>
          </a:p>
          <a:p>
            <a:endParaRPr lang="en-US" altLang="en-US" dirty="0"/>
          </a:p>
          <a:p>
            <a:endParaRPr lang="en-US" dirty="0"/>
          </a:p>
        </p:txBody>
      </p:sp>
    </p:spTree>
    <p:extLst>
      <p:ext uri="{BB962C8B-B14F-4D97-AF65-F5344CB8AC3E}">
        <p14:creationId xmlns:p14="http://schemas.microsoft.com/office/powerpoint/2010/main" val="1631337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dirty="0"/>
              <a:t>Now, coming back to the database search window, we will have to re-select “Federal Supply Class” from the search categories dropdown box, and type in FSC “3040” -- but we can go below the search value box  into the “Show Only” section and filter that category by clicking on “Items with Technical Documents”. If you could please click on it now.</a:t>
            </a:r>
          </a:p>
          <a:p>
            <a:pPr>
              <a:defRPr/>
            </a:pPr>
            <a:endParaRPr lang="en-US" altLang="en-US" sz="1200" dirty="0"/>
          </a:p>
          <a:p>
            <a:pPr>
              <a:defRPr/>
            </a:pPr>
            <a:r>
              <a:rPr lang="en-US" altLang="en-US" sz="1200" dirty="0"/>
              <a:t>And the reason </a:t>
            </a:r>
            <a:r>
              <a:rPr lang="en-US" altLang="en-US" sz="1200" u="sng" dirty="0"/>
              <a:t>this is important </a:t>
            </a:r>
            <a:r>
              <a:rPr lang="en-US" altLang="en-US" sz="1200" dirty="0"/>
              <a:t>is if you are a manufacturer, chances are you will only want to bid on items that have technical documents. </a:t>
            </a:r>
          </a:p>
          <a:p>
            <a:pPr>
              <a:defRPr/>
            </a:pPr>
            <a:endParaRPr lang="en-US" altLang="en-US" sz="1200" dirty="0"/>
          </a:p>
          <a:p>
            <a:pPr>
              <a:defRPr/>
            </a:pPr>
            <a:r>
              <a:rPr lang="en-US" altLang="en-US" sz="1200" dirty="0"/>
              <a:t>If you are not a manufacturer, you will probably be more interested in items that are purchased by CAGE code and part number. But in either case, by checking one or several of the boxes in the bottom portion of your screen, you’ll be able to refine the search results. </a:t>
            </a:r>
          </a:p>
          <a:p>
            <a:pPr>
              <a:defRPr/>
            </a:pPr>
            <a:endParaRPr lang="en-US" altLang="en-US" sz="1200" dirty="0"/>
          </a:p>
          <a:p>
            <a:pPr>
              <a:defRPr/>
            </a:pPr>
            <a:r>
              <a:rPr lang="en-US" altLang="en-US" sz="1200" b="1" dirty="0"/>
              <a:t>VENDORS:</a:t>
            </a:r>
            <a:r>
              <a:rPr lang="en-US" altLang="en-US" sz="1200" dirty="0"/>
              <a:t> Click Search.</a:t>
            </a:r>
          </a:p>
        </p:txBody>
      </p:sp>
    </p:spTree>
    <p:extLst>
      <p:ext uri="{BB962C8B-B14F-4D97-AF65-F5344CB8AC3E}">
        <p14:creationId xmlns:p14="http://schemas.microsoft.com/office/powerpoint/2010/main" val="3826897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dirty="0"/>
              <a:t>In this case, we went from over 1,450 responses down to 522  </a:t>
            </a:r>
            <a:r>
              <a:rPr lang="en-US" altLang="en-US" sz="1200" b="1" dirty="0"/>
              <a:t>* CLICK </a:t>
            </a:r>
            <a:r>
              <a:rPr lang="en-US" altLang="en-US" sz="1200" dirty="0"/>
              <a:t>— a somewhat more manageable set of solicitations to review. As you can see this is a search for FSC 3040 solicitations that have technical documents available.</a:t>
            </a:r>
          </a:p>
          <a:p>
            <a:pPr>
              <a:defRPr/>
            </a:pPr>
            <a:endParaRPr lang="en-US" altLang="en-US" sz="1200" dirty="0"/>
          </a:p>
          <a:p>
            <a:pPr>
              <a:defRPr/>
            </a:pPr>
            <a:r>
              <a:rPr lang="en-US" altLang="en-US" sz="1200" b="1" dirty="0"/>
              <a:t>ASK VENDORS</a:t>
            </a:r>
            <a:r>
              <a:rPr lang="en-US" altLang="en-US" sz="1200" dirty="0"/>
              <a:t>: HOW MANY RESULTS DO YOU HAVE NOW?</a:t>
            </a:r>
          </a:p>
          <a:p>
            <a:pPr>
              <a:defRPr/>
            </a:pPr>
            <a:endParaRPr lang="en-US" altLang="en-US" sz="1200" dirty="0"/>
          </a:p>
          <a:p>
            <a:pPr>
              <a:defRPr/>
            </a:pPr>
            <a:r>
              <a:rPr lang="en-US" altLang="en-US" sz="1200" dirty="0"/>
              <a:t>If you click on the solicitation number in the middle of the page, you can read the solicitation document, NOTE the other specialized Icons..</a:t>
            </a:r>
          </a:p>
          <a:p>
            <a:pPr>
              <a:defRPr/>
            </a:pPr>
            <a:endParaRPr lang="en-US" altLang="en-US" sz="1200" dirty="0"/>
          </a:p>
          <a:p>
            <a:pPr>
              <a:defRPr/>
            </a:pPr>
            <a:r>
              <a:rPr lang="en-US" altLang="en-US" sz="1200" dirty="0"/>
              <a:t>If you click on a NSN in column two, you can see the specifications and drawing numbers for that item.  Let’s take a closer look….</a:t>
            </a:r>
          </a:p>
          <a:p>
            <a:pPr>
              <a:defRPr/>
            </a:pPr>
            <a:endParaRPr lang="en-US" altLang="en-US" dirty="0"/>
          </a:p>
          <a:p>
            <a:pPr>
              <a:defRPr/>
            </a:pPr>
            <a:endParaRPr lang="en-US" altLang="en-US" dirty="0"/>
          </a:p>
          <a:p>
            <a:endParaRPr lang="en-US" dirty="0"/>
          </a:p>
        </p:txBody>
      </p:sp>
    </p:spTree>
    <p:extLst>
      <p:ext uri="{BB962C8B-B14F-4D97-AF65-F5344CB8AC3E}">
        <p14:creationId xmlns:p14="http://schemas.microsoft.com/office/powerpoint/2010/main" val="2468788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dirty="0"/>
              <a:t>In my example the AMSC </a:t>
            </a:r>
            <a:r>
              <a:rPr lang="en-US" altLang="en-US" sz="1200" dirty="0" err="1"/>
              <a:t>Codeis</a:t>
            </a:r>
            <a:r>
              <a:rPr lang="en-US" altLang="en-US" sz="1200" dirty="0"/>
              <a:t> “G” which indicates that DLA has the complete Technical Data Package for this item. </a:t>
            </a:r>
          </a:p>
          <a:p>
            <a:pPr>
              <a:defRPr/>
            </a:pPr>
            <a:endParaRPr lang="en-US" altLang="en-US" sz="1200" dirty="0"/>
          </a:p>
          <a:p>
            <a:pPr>
              <a:defRPr/>
            </a:pPr>
            <a:r>
              <a:rPr lang="en-US" altLang="en-US" sz="1200" dirty="0"/>
              <a:t>If you look down at the bottom of that screen, you’ll see a little icon for technical documents, and that verifies that we have the documents that you can download and determine whether or not you can make that particular item. </a:t>
            </a:r>
          </a:p>
          <a:p>
            <a:pPr>
              <a:defRPr/>
            </a:pPr>
            <a:endParaRPr lang="en-US" altLang="en-US" sz="1200" dirty="0"/>
          </a:p>
          <a:p>
            <a:pPr>
              <a:defRPr/>
            </a:pPr>
            <a:r>
              <a:rPr lang="en-US" altLang="en-US" sz="1200" dirty="0"/>
              <a:t>If you are a manufacturer and the AMSC is other than “G” Remember you want to access solicitations that have the complete technical documents.  We recommend you to </a:t>
            </a:r>
            <a:r>
              <a:rPr lang="en-US" altLang="en-US" sz="1200" dirty="0" err="1"/>
              <a:t>to</a:t>
            </a:r>
            <a:r>
              <a:rPr lang="en-US" altLang="en-US" sz="1200" dirty="0"/>
              <a:t> the previous page and look for AMSCs of “</a:t>
            </a:r>
            <a:r>
              <a:rPr lang="en-US" altLang="en-US" sz="1200" dirty="0" err="1"/>
              <a:t>G:go</a:t>
            </a:r>
            <a:r>
              <a:rPr lang="en-US" altLang="en-US" sz="1200" dirty="0"/>
              <a:t> to the previous page and choose the next NSN.</a:t>
            </a:r>
          </a:p>
          <a:p>
            <a:pPr>
              <a:defRPr/>
            </a:pPr>
            <a:endParaRPr lang="en-US" altLang="en-US" sz="1200" dirty="0"/>
          </a:p>
          <a:p>
            <a:pPr>
              <a:defRPr/>
            </a:pPr>
            <a:r>
              <a:rPr lang="en-US" altLang="en-US" sz="1200" dirty="0"/>
              <a:t>As a reminder if you have questions in regards to accessing the Technical Data in cFolders you can go to the FAQ section on DIBBS home page.</a:t>
            </a:r>
          </a:p>
          <a:p>
            <a:pPr>
              <a:defRPr/>
            </a:pPr>
            <a:endParaRPr lang="en-US" altLang="en-US" sz="1200" dirty="0"/>
          </a:p>
          <a:p>
            <a:pPr>
              <a:defRPr/>
            </a:pPr>
            <a:r>
              <a:rPr lang="en-US" altLang="en-US" sz="1200" dirty="0"/>
              <a:t>SAY:  Go back to top left or  VENDORS  CLICK ON RFQ SEARCH</a:t>
            </a:r>
          </a:p>
          <a:p>
            <a:pPr>
              <a:defRPr/>
            </a:pPr>
            <a:endParaRPr lang="en-US" altLang="en-US" sz="1200" dirty="0"/>
          </a:p>
          <a:p>
            <a:pPr>
              <a:defRPr/>
            </a:pPr>
            <a:r>
              <a:rPr lang="en-US" altLang="en-US" sz="1200" dirty="0"/>
              <a:t>VENDORS CLICK ON RFQ SEARCH.</a:t>
            </a:r>
          </a:p>
          <a:p>
            <a:endParaRPr lang="en-US" dirty="0"/>
          </a:p>
        </p:txBody>
      </p:sp>
    </p:spTree>
    <p:extLst>
      <p:ext uri="{BB962C8B-B14F-4D97-AF65-F5344CB8AC3E}">
        <p14:creationId xmlns:p14="http://schemas.microsoft.com/office/powerpoint/2010/main" val="422542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a:defRPr/>
            </a:pPr>
            <a:r>
              <a:rPr lang="en-US" altLang="en-US" sz="1200" dirty="0"/>
              <a:t>Please note the DIBBS web address at the top of this slide and the banner that lists important notices.</a:t>
            </a:r>
          </a:p>
          <a:p>
            <a:pPr>
              <a:defRPr/>
            </a:pPr>
            <a:endParaRPr lang="en-US" altLang="en-US" sz="1200" dirty="0"/>
          </a:p>
          <a:p>
            <a:pPr>
              <a:defRPr/>
            </a:pPr>
            <a:r>
              <a:rPr lang="en-US" altLang="en-US" sz="1200" dirty="0"/>
              <a:t>I want to talk about the boxes that you see on the DIBBS homepage, and the kind of functionality that you can achieve by clicking on the links that show up in blue. So, in the upper left-hand corner is the Help box. * In our office, we receive a lot of requests for help, but I want to show some resources that have been placed in the DIBBS System to help you either get started, or navigate through an issue you might be having. </a:t>
            </a:r>
          </a:p>
          <a:p>
            <a:pPr>
              <a:defRPr/>
            </a:pPr>
            <a:endParaRPr lang="en-US" altLang="en-US" sz="1200" dirty="0"/>
          </a:p>
          <a:p>
            <a:pPr>
              <a:defRPr/>
            </a:pPr>
            <a:r>
              <a:rPr lang="en-US" altLang="en-US" sz="1200" dirty="0"/>
              <a:t>There is an online Frequently Asked Questions page that you can get to by clicking on the link under “Online Help.” There’s also batch quoting help for those of you who have had experience with DIBBS, and may be having issues with batch quoting. </a:t>
            </a:r>
          </a:p>
          <a:p>
            <a:endParaRPr lang="en-US" dirty="0"/>
          </a:p>
        </p:txBody>
      </p:sp>
    </p:spTree>
    <p:extLst>
      <p:ext uri="{BB962C8B-B14F-4D97-AF65-F5344CB8AC3E}">
        <p14:creationId xmlns:p14="http://schemas.microsoft.com/office/powerpoint/2010/main" val="2938506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dirty="0"/>
              <a:t>Now to show you how to do a nomenclature search.</a:t>
            </a:r>
          </a:p>
          <a:p>
            <a:pPr>
              <a:defRPr/>
            </a:pPr>
            <a:endParaRPr lang="en-US" altLang="en-US" sz="1200" dirty="0"/>
          </a:p>
          <a:p>
            <a:pPr>
              <a:defRPr/>
            </a:pPr>
            <a:r>
              <a:rPr lang="en-US" altLang="en-US" sz="1200" b="1" dirty="0"/>
              <a:t>VENDORS:  (1) </a:t>
            </a:r>
            <a:r>
              <a:rPr lang="en-US" altLang="en-US" sz="1200" dirty="0"/>
              <a:t>change the drop down to Nomenclature. </a:t>
            </a:r>
          </a:p>
          <a:p>
            <a:pPr marL="228943" indent="-228943">
              <a:buFontTx/>
              <a:buAutoNum type="arabicParenBoth" startAt="2"/>
              <a:defRPr/>
            </a:pPr>
            <a:r>
              <a:rPr lang="en-US" altLang="en-US" sz="1200" dirty="0"/>
              <a:t>Enter the word “Bumper” into the Search Value field </a:t>
            </a:r>
          </a:p>
          <a:p>
            <a:pPr marL="228943" indent="-228943">
              <a:buFontTx/>
              <a:buAutoNum type="arabicParenBoth" startAt="2"/>
              <a:defRPr/>
            </a:pPr>
            <a:r>
              <a:rPr lang="en-US" altLang="en-US" sz="1200" dirty="0"/>
              <a:t>You have the option to Click the item with technical documents</a:t>
            </a:r>
          </a:p>
          <a:p>
            <a:pPr>
              <a:defRPr/>
            </a:pPr>
            <a:r>
              <a:rPr lang="en-US" altLang="en-US" sz="1200" dirty="0"/>
              <a:t> </a:t>
            </a:r>
          </a:p>
          <a:p>
            <a:pPr>
              <a:defRPr/>
            </a:pPr>
            <a:r>
              <a:rPr lang="en-US" altLang="en-US" sz="1200" dirty="0"/>
              <a:t>Only solicitations with the word “Bumper” in the nomenclature are listed in your results.</a:t>
            </a:r>
          </a:p>
          <a:p>
            <a:pPr>
              <a:defRPr/>
            </a:pPr>
            <a:endParaRPr lang="en-US" altLang="en-US" sz="1200" dirty="0"/>
          </a:p>
          <a:p>
            <a:pPr>
              <a:defRPr/>
            </a:pPr>
            <a:r>
              <a:rPr lang="en-US" altLang="en-US" sz="1200" b="1" dirty="0"/>
              <a:t>VENDORS CLICK RFQ SEARCH</a:t>
            </a:r>
          </a:p>
          <a:p>
            <a:endParaRPr lang="en-US" dirty="0"/>
          </a:p>
        </p:txBody>
      </p:sp>
    </p:spTree>
    <p:extLst>
      <p:ext uri="{BB962C8B-B14F-4D97-AF65-F5344CB8AC3E}">
        <p14:creationId xmlns:p14="http://schemas.microsoft.com/office/powerpoint/2010/main" val="1147951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r>
              <a:rPr lang="en-US" altLang="en-US" dirty="0"/>
              <a:t>When you search by a word or phrase, the word or phrase may appear in the item description but may not be part of the item name or “nomenclature” for that NSN.</a:t>
            </a:r>
          </a:p>
          <a:p>
            <a:endParaRPr lang="en-US" altLang="en-US" dirty="0"/>
          </a:p>
          <a:p>
            <a:r>
              <a:rPr lang="en-US" altLang="en-US" dirty="0"/>
              <a:t>So searching for a “bumper” may yield a list of automotive bumpers, loading dock bumpers, or rubber baby buggy bumpers.  The FSC, or first four digits of the National Stock number, may help us to zero in on a particular product category.  </a:t>
            </a:r>
          </a:p>
          <a:p>
            <a:endParaRPr lang="en-US" altLang="en-US" dirty="0"/>
          </a:p>
          <a:p>
            <a:endParaRPr lang="en-US" altLang="en-US" dirty="0"/>
          </a:p>
          <a:p>
            <a:r>
              <a:rPr lang="en-US" altLang="en-US" b="1" dirty="0"/>
              <a:t>SAY: This is a quick view of the  Solicitation Search.  I will be available tomorrow afternoon if you need more support after the C-Folders Brief.</a:t>
            </a:r>
          </a:p>
          <a:p>
            <a:endParaRPr lang="en-US" dirty="0"/>
          </a:p>
        </p:txBody>
      </p:sp>
    </p:spTree>
    <p:extLst>
      <p:ext uri="{BB962C8B-B14F-4D97-AF65-F5344CB8AC3E}">
        <p14:creationId xmlns:p14="http://schemas.microsoft.com/office/powerpoint/2010/main" val="996301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Back to the RFQ search result page, when you are ready to quote, just click on the letter “Q” (quote image) next to the solicitation number you wish to quote on within the search results.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will take you to the DIBBS Quote Input Form.</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p:txBody>
      </p:sp>
    </p:spTree>
    <p:extLst>
      <p:ext uri="{BB962C8B-B14F-4D97-AF65-F5344CB8AC3E}">
        <p14:creationId xmlns:p14="http://schemas.microsoft.com/office/powerpoint/2010/main" val="3504793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Back to the RFQ search result page, when you are ready to quote, just click on the letter “Q” (quote image) next to the solicitation number you wish to quote on within the search results.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will take you to the DIBBS Quote Input Form.</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p:txBody>
      </p:sp>
    </p:spTree>
    <p:extLst>
      <p:ext uri="{BB962C8B-B14F-4D97-AF65-F5344CB8AC3E}">
        <p14:creationId xmlns:p14="http://schemas.microsoft.com/office/powerpoint/2010/main" val="1201271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is the DIBBS Quote Input Form.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of the questions are already pre-filled for you based on your DIBBS registration.  However,</a:t>
            </a:r>
            <a:r>
              <a:rPr lang="en-US" sz="1200" kern="1200" baseline="0" dirty="0">
                <a:solidFill>
                  <a:schemeClr val="tx1"/>
                </a:solidFill>
                <a:effectLst/>
                <a:latin typeface="+mn-lt"/>
                <a:ea typeface="+mn-ea"/>
                <a:cs typeface="+mn-cs"/>
              </a:rPr>
              <a:t> you can change any field based on the solicitation requirement and your quote.  </a:t>
            </a:r>
          </a:p>
          <a:p>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r>
              <a:rPr lang="en-US" b="1" u="sng" dirty="0"/>
              <a:t>VENDORS:  Those</a:t>
            </a:r>
            <a:r>
              <a:rPr lang="en-US" b="1" u="sng" baseline="0" dirty="0"/>
              <a:t> who have a DIBBS registration can now follow along.</a:t>
            </a:r>
          </a:p>
          <a:p>
            <a:endParaRPr lang="en-US" baseline="0" dirty="0"/>
          </a:p>
          <a:p>
            <a:r>
              <a:rPr lang="en-US" dirty="0"/>
              <a:t>Your first vendor input will be Quoting for Cage.</a:t>
            </a:r>
            <a:r>
              <a:rPr lang="en-US" baseline="0" dirty="0"/>
              <a:t>  From the dropdown menu chose the cage code you are preauthorized to quote on behalf of.</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kern="1200" baseline="0" dirty="0">
                <a:solidFill>
                  <a:srgbClr val="FF0000"/>
                </a:solidFill>
                <a:effectLst/>
                <a:latin typeface="+mn-lt"/>
                <a:ea typeface="+mn-ea"/>
                <a:cs typeface="+mn-cs"/>
              </a:rPr>
              <a:t>FLOOR WALKERS   </a:t>
            </a:r>
            <a:r>
              <a:rPr lang="en-US" sz="1200" b="1" i="1" u="sng" kern="1200" baseline="0" dirty="0">
                <a:solidFill>
                  <a:schemeClr val="tx1"/>
                </a:solidFill>
                <a:effectLst/>
                <a:latin typeface="+mn-lt"/>
                <a:ea typeface="+mn-ea"/>
                <a:cs typeface="+mn-cs"/>
              </a:rPr>
              <a:t>Make sure vendors are filling in quote form as presentation goes on.</a:t>
            </a:r>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endParaRPr lang="en-US" dirty="0"/>
          </a:p>
        </p:txBody>
      </p:sp>
    </p:spTree>
    <p:extLst>
      <p:ext uri="{BB962C8B-B14F-4D97-AF65-F5344CB8AC3E}">
        <p14:creationId xmlns:p14="http://schemas.microsoft.com/office/powerpoint/2010/main" val="350538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baseline="0" dirty="0"/>
              <a:t>Bid Type --- From the dropdown box vendors need to select 1 of 4 choices based on their quote.  The information provided in this field is used by the auto evaluation system to evaluate automated solicitations which contain a “T” or “U” in the ninth position of the solicitation number.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fontAlgn="auto">
              <a:spcBef>
                <a:spcPts val="0"/>
              </a:spcBef>
              <a:spcAft>
                <a:spcPts val="0"/>
              </a:spcAft>
              <a:defRPr/>
            </a:pPr>
            <a:r>
              <a:rPr lang="en-US" sz="1400" u="sng" dirty="0">
                <a:latin typeface="+mj-lt"/>
                <a:cs typeface="Times New Roman" panose="02020603050405020304" pitchFamily="18" charset="0"/>
              </a:rPr>
              <a:t>Bid </a:t>
            </a:r>
            <a:r>
              <a:rPr lang="en-US" sz="1400" u="sng" dirty="0">
                <a:solidFill>
                  <a:srgbClr val="FF0000"/>
                </a:solidFill>
                <a:latin typeface="+mj-lt"/>
                <a:cs typeface="Times New Roman" panose="02020603050405020304" pitchFamily="18" charset="0"/>
              </a:rPr>
              <a:t>Without </a:t>
            </a:r>
            <a:r>
              <a:rPr lang="en-US" sz="1400" u="sng" dirty="0">
                <a:latin typeface="+mj-lt"/>
                <a:cs typeface="Times New Roman" panose="02020603050405020304" pitchFamily="18" charset="0"/>
              </a:rPr>
              <a:t>Exception: (Found in Master Solicitation)</a:t>
            </a:r>
          </a:p>
          <a:p>
            <a:pPr fontAlgn="auto">
              <a:spcBef>
                <a:spcPts val="0"/>
              </a:spcBef>
              <a:spcAft>
                <a:spcPts val="0"/>
              </a:spcAft>
              <a:defRPr/>
            </a:pPr>
            <a:r>
              <a:rPr lang="en-US" sz="1400" dirty="0">
                <a:latin typeface="+mj-lt"/>
                <a:cs typeface="Times New Roman" panose="02020603050405020304" pitchFamily="18" charset="0"/>
              </a:rPr>
              <a:t>Used to indicate quote is in exact compliance with the solicitation requirements.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400" dirty="0">
                <a:latin typeface="+mj-lt"/>
                <a:cs typeface="Times New Roman" panose="02020603050405020304" pitchFamily="18" charset="0"/>
              </a:rPr>
              <a:t>The following conditions </a:t>
            </a:r>
            <a:r>
              <a:rPr lang="en-US" sz="1400" u="sng" dirty="0">
                <a:latin typeface="+mj-lt"/>
                <a:cs typeface="Times New Roman" panose="02020603050405020304" pitchFamily="18" charset="0"/>
              </a:rPr>
              <a:t>ARE NOT </a:t>
            </a:r>
            <a:r>
              <a:rPr lang="en-US" sz="1400" dirty="0">
                <a:latin typeface="+mj-lt"/>
                <a:cs typeface="Times New Roman" panose="02020603050405020304" pitchFamily="18" charset="0"/>
              </a:rPr>
              <a:t>considered exceptions:</a:t>
            </a:r>
          </a:p>
          <a:p>
            <a:endParaRPr lang="en-US" dirty="0"/>
          </a:p>
        </p:txBody>
      </p:sp>
    </p:spTree>
    <p:extLst>
      <p:ext uri="{BB962C8B-B14F-4D97-AF65-F5344CB8AC3E}">
        <p14:creationId xmlns:p14="http://schemas.microsoft.com/office/powerpoint/2010/main" val="2929965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baseline="0" dirty="0"/>
              <a:t>Second bid type is Bid With Exception:  This indicates that the quote is NOT in exact compliance with the solicitation. The following conditions are considered an exception to the solicitation.</a:t>
            </a:r>
          </a:p>
          <a:p>
            <a:endParaRPr lang="en-US" baseline="0" dirty="0"/>
          </a:p>
          <a:p>
            <a:pPr marL="228600" indent="-228600">
              <a:buAutoNum type="arabicPeriod"/>
            </a:pPr>
            <a:r>
              <a:rPr lang="en-US" baseline="0" dirty="0"/>
              <a:t>Taking an exception to the solicitation item description, packaging requirements, FOB point or required solicitation quantity.</a:t>
            </a:r>
          </a:p>
          <a:p>
            <a:pPr marL="228600" indent="-228600">
              <a:buAutoNum type="arabicPeriod"/>
            </a:pPr>
            <a:r>
              <a:rPr lang="en-US" baseline="0" dirty="0"/>
              <a:t>Quoting destination inspection when the solicitation requires origin inspection.</a:t>
            </a:r>
          </a:p>
          <a:p>
            <a:pPr marL="228600" indent="-228600">
              <a:buAutoNum type="arabicPeriod"/>
            </a:pPr>
            <a:r>
              <a:rPr lang="en-US" baseline="0" dirty="0"/>
              <a:t>Quoting a quantity variance which is outside the range specified on automated solicitations.  An automated solicitation will contain a “T” or “U” in the 9</a:t>
            </a:r>
            <a:r>
              <a:rPr lang="en-US" baseline="30000" dirty="0"/>
              <a:t>th</a:t>
            </a:r>
            <a:r>
              <a:rPr lang="en-US" baseline="0" dirty="0"/>
              <a:t> position of a solicitation number.  Manual solicitations have a “Q” in the 9</a:t>
            </a:r>
            <a:r>
              <a:rPr lang="en-US" baseline="30000" dirty="0"/>
              <a:t>th</a:t>
            </a:r>
            <a:r>
              <a:rPr lang="en-US" baseline="0" dirty="0"/>
              <a:t> position.</a:t>
            </a:r>
          </a:p>
          <a:p>
            <a:pPr marL="228600" indent="-228600">
              <a:buAutoNum type="arabicPeriod"/>
            </a:pPr>
            <a:endParaRPr lang="en-US" baseline="0" dirty="0"/>
          </a:p>
          <a:p>
            <a:r>
              <a:rPr lang="en-US" baseline="0" dirty="0"/>
              <a:t>Quoting an exception will preclude you from receiving an automated award.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endParaRPr lang="en-US" dirty="0"/>
          </a:p>
        </p:txBody>
      </p:sp>
    </p:spTree>
    <p:extLst>
      <p:ext uri="{BB962C8B-B14F-4D97-AF65-F5344CB8AC3E}">
        <p14:creationId xmlns:p14="http://schemas.microsoft.com/office/powerpoint/2010/main" val="3703707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baseline="0" dirty="0"/>
              <a:t>Third bid type is Alternate Bid:  This indicates the vendor wishes to supply other than the approved part which is listed in the solicitation.  Alternate offers are not evaluated on automated solicitations.  </a:t>
            </a:r>
          </a:p>
          <a:p>
            <a:endParaRPr lang="en-US" baseline="0" dirty="0"/>
          </a:p>
          <a:p>
            <a:r>
              <a:rPr lang="en-US" baseline="0" dirty="0"/>
              <a:t>If vendors wish to have their alternate item evaluated for future requirements, they would need to submit a technical data package to the supply center which will be discussed later.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endParaRPr lang="en-US" dirty="0"/>
          </a:p>
        </p:txBody>
      </p:sp>
    </p:spTree>
    <p:extLst>
      <p:ext uri="{BB962C8B-B14F-4D97-AF65-F5344CB8AC3E}">
        <p14:creationId xmlns:p14="http://schemas.microsoft.com/office/powerpoint/2010/main" val="1765725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baseline="0" dirty="0"/>
              <a:t>Last bid type is No Bid.  Most vendors do not submit No Bids; however, it is beneficial to do so if the part number listed in the solicitation is obsolete.  Vendors can add a quote remark to inform the supply center of a possible obsolete item.  </a:t>
            </a:r>
          </a:p>
          <a:p>
            <a:endParaRPr lang="en-US" baseline="0" dirty="0"/>
          </a:p>
          <a:p>
            <a:r>
              <a:rPr lang="en-US" baseline="0" dirty="0"/>
              <a:t>Also submitting a “No Bid” is the only way to delete a previously submitted bid prior to a solicitation award.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endParaRPr lang="en-US" dirty="0"/>
          </a:p>
        </p:txBody>
      </p:sp>
    </p:spTree>
    <p:extLst>
      <p:ext uri="{BB962C8B-B14F-4D97-AF65-F5344CB8AC3E}">
        <p14:creationId xmlns:p14="http://schemas.microsoft.com/office/powerpoint/2010/main" val="3183394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Quote Valid For is</a:t>
            </a:r>
            <a:r>
              <a:rPr lang="en-US" sz="1200" kern="1200" baseline="0" dirty="0">
                <a:solidFill>
                  <a:schemeClr val="tx1"/>
                </a:solidFill>
                <a:effectLst/>
                <a:latin typeface="+mn-lt"/>
                <a:ea typeface="+mn-ea"/>
                <a:cs typeface="+mn-cs"/>
              </a:rPr>
              <a:t> where the vendor will input the number of days the quote is valid for.  Typically the Government requests 9</a:t>
            </a:r>
            <a:r>
              <a:rPr lang="en-US" sz="1200" kern="1200" dirty="0">
                <a:solidFill>
                  <a:schemeClr val="tx1"/>
                </a:solidFill>
                <a:effectLst/>
                <a:latin typeface="+mn-lt"/>
                <a:ea typeface="+mn-ea"/>
                <a:cs typeface="+mn-cs"/>
              </a:rPr>
              <a:t>0 days.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quote less than 90 days, most likely the buyer will be coming back to you to ask you to extend the quote or submit a new quote.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Tree>
    <p:extLst>
      <p:ext uri="{BB962C8B-B14F-4D97-AF65-F5344CB8AC3E}">
        <p14:creationId xmlns:p14="http://schemas.microsoft.com/office/powerpoint/2010/main" val="51445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cs typeface="Arial" charset="0"/>
              </a:rPr>
              <a:t>This is a view of the Frequently Asked Questions site. </a:t>
            </a:r>
          </a:p>
          <a:p>
            <a:endParaRPr lang="en-US" altLang="en-US" dirty="0">
              <a:latin typeface="Arial" charset="0"/>
              <a:cs typeface="Arial" charset="0"/>
            </a:endParaRPr>
          </a:p>
          <a:p>
            <a:r>
              <a:rPr lang="en-US" altLang="en-US" dirty="0">
                <a:latin typeface="Arial" charset="0"/>
                <a:cs typeface="Arial" charset="0"/>
              </a:rPr>
              <a:t>There are 16 different topics and 43 common questions, in multiple parts.</a:t>
            </a:r>
          </a:p>
          <a:p>
            <a:endParaRPr lang="en-US" dirty="0"/>
          </a:p>
        </p:txBody>
      </p:sp>
      <p:sp>
        <p:nvSpPr>
          <p:cNvPr id="4" name="Slide Number Placeholder 3"/>
          <p:cNvSpPr>
            <a:spLocks noGrp="1"/>
          </p:cNvSpPr>
          <p:nvPr>
            <p:ph type="sldNum" sz="quarter" idx="5"/>
          </p:nvPr>
        </p:nvSpPr>
        <p:spPr/>
        <p:txBody>
          <a:bodyPr/>
          <a:lstStyle/>
          <a:p>
            <a:fld id="{453A63B3-E7B2-4012-83E0-5F261DF52CE4}" type="slidenum">
              <a:rPr lang="en-US" smtClean="0"/>
              <a:t>5</a:t>
            </a:fld>
            <a:endParaRPr lang="en-US"/>
          </a:p>
        </p:txBody>
      </p:sp>
    </p:spTree>
    <p:extLst>
      <p:ext uri="{BB962C8B-B14F-4D97-AF65-F5344CB8AC3E}">
        <p14:creationId xmlns:p14="http://schemas.microsoft.com/office/powerpoint/2010/main" val="1622011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endParaRPr lang="en-US" dirty="0"/>
          </a:p>
          <a:p>
            <a:r>
              <a:rPr lang="en-US" dirty="0"/>
              <a:t>Free on Board or FOB point.   This</a:t>
            </a:r>
            <a:r>
              <a:rPr lang="en-US" baseline="0" dirty="0"/>
              <a:t> field will default to the solicitation requirement.</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vendor quotes FOB Destination, then all shipping costs must be included into the unit price of the item.</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If vendor quotes FOB Origin, shipping costs are NOT included in the unit price.  Vendors will invoice for the cost of supplies.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Destination Transportation (FDT)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RFQs must be quoted FOB origin as solicited. If you quote FOB Destination on an FDT eligible solicitation, the quote will be considered a “bid with exception” and the quote will not be considered for an automated award.</a:t>
            </a:r>
          </a:p>
          <a:p>
            <a:endParaRPr lang="en-US" sz="1200" kern="1200" dirty="0">
              <a:solidFill>
                <a:schemeClr val="tx1"/>
              </a:solidFill>
              <a:effectLst/>
              <a:latin typeface="+mn-lt"/>
              <a:ea typeface="+mn-ea"/>
              <a:cs typeface="+mn-cs"/>
            </a:endParaRPr>
          </a:p>
          <a:p>
            <a:r>
              <a:rPr lang="en-US" sz="1200" b="1" i="1" u="sng" kern="1200" dirty="0">
                <a:solidFill>
                  <a:schemeClr val="tx1"/>
                </a:solidFill>
                <a:effectLst/>
                <a:latin typeface="+mn-lt"/>
                <a:ea typeface="+mn-ea"/>
                <a:cs typeface="+mn-cs"/>
              </a:rPr>
              <a:t>FLOOR WALKERS:  make</a:t>
            </a:r>
            <a:r>
              <a:rPr lang="en-US" sz="1200" b="1" i="1" u="sng" kern="1200" baseline="0" dirty="0">
                <a:solidFill>
                  <a:schemeClr val="tx1"/>
                </a:solidFill>
                <a:effectLst/>
                <a:latin typeface="+mn-lt"/>
                <a:ea typeface="+mn-ea"/>
                <a:cs typeface="+mn-cs"/>
              </a:rPr>
              <a:t> sure vendors are following along.</a:t>
            </a:r>
            <a:endParaRPr lang="en-US" sz="1200" b="1" i="1"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a:p>
            <a:endParaRPr lang="en-US" dirty="0"/>
          </a:p>
        </p:txBody>
      </p:sp>
    </p:spTree>
    <p:extLst>
      <p:ext uri="{BB962C8B-B14F-4D97-AF65-F5344CB8AC3E}">
        <p14:creationId xmlns:p14="http://schemas.microsoft.com/office/powerpoint/2010/main" val="995914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dirty="0"/>
              <a:t>Next section is Government Inspection Point.</a:t>
            </a:r>
          </a:p>
          <a:p>
            <a:endParaRPr lang="en-US" dirty="0"/>
          </a:p>
          <a:p>
            <a:endParaRPr lang="en-US" dirty="0"/>
          </a:p>
          <a:p>
            <a:r>
              <a:rPr lang="en-US" dirty="0"/>
              <a:t>This field will default</a:t>
            </a:r>
            <a:r>
              <a:rPr lang="en-US" baseline="0" dirty="0"/>
              <a:t> to the solicitation requirement.</a:t>
            </a:r>
          </a:p>
          <a:p>
            <a:endParaRPr lang="en-US" baseline="0" dirty="0"/>
          </a:p>
          <a:p>
            <a:r>
              <a:rPr lang="en-US" baseline="0" dirty="0"/>
              <a:t>Inspection at destination means that the supplies/packaging will be inspected at the shipping destination on the order.</a:t>
            </a:r>
          </a:p>
          <a:p>
            <a:endParaRPr lang="en-US" baseline="0" dirty="0"/>
          </a:p>
          <a:p>
            <a:r>
              <a:rPr lang="en-US" baseline="0" dirty="0"/>
              <a:t>Inspection at origin means that the supplies/packaging will be inspected at the CAGE code provided for supplies and packaging per the quote, prior to shipping.</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endParaRPr lang="en-US" dirty="0"/>
          </a:p>
        </p:txBody>
      </p:sp>
    </p:spTree>
    <p:extLst>
      <p:ext uri="{BB962C8B-B14F-4D97-AF65-F5344CB8AC3E}">
        <p14:creationId xmlns:p14="http://schemas.microsoft.com/office/powerpoint/2010/main" val="1562030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go into submitting a unit price, there maybe different quantities per Line. If the</a:t>
            </a:r>
            <a:r>
              <a:rPr lang="en-US" sz="1200" kern="1200" baseline="0" dirty="0">
                <a:solidFill>
                  <a:schemeClr val="tx1"/>
                </a:solidFill>
                <a:effectLst/>
                <a:latin typeface="+mn-lt"/>
                <a:ea typeface="+mn-ea"/>
                <a:cs typeface="+mn-cs"/>
              </a:rPr>
              <a:t> quantities do not require different unit prices or delivery, you can input the unit price and delivery in Line 1 and click on “Cascade Fill”.  </a:t>
            </a:r>
          </a:p>
          <a:p>
            <a:endParaRPr lang="en-US" sz="8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This will repeat the unit price and delivery for the remaining quantity lines on the solicitation.  </a:t>
            </a:r>
          </a:p>
          <a:p>
            <a:endParaRPr lang="en-US" sz="8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if you can provide a lower unit price/delivery for 59 compared to 25, please</a:t>
            </a:r>
            <a:r>
              <a:rPr lang="en-US" sz="1200" kern="1200" baseline="0" dirty="0">
                <a:solidFill>
                  <a:schemeClr val="tx1"/>
                </a:solidFill>
                <a:effectLst/>
                <a:latin typeface="+mn-lt"/>
                <a:ea typeface="+mn-ea"/>
                <a:cs typeface="+mn-cs"/>
              </a:rPr>
              <a:t> provide the different unit prices and/or delivery days.  Also, since the total quantity will be on one purchase order, give us the unit price for a total quantity of 84 compared to the unit price for 25 and a unit price for 59.  During evaluation, you may lose out on an award because you were unable to give us a better price for a higher quantity.  </a:t>
            </a:r>
          </a:p>
          <a:p>
            <a:pPr marL="0" marR="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b="1" i="1" u="sng" baseline="0" dirty="0"/>
              <a:t>**CLICK** </a:t>
            </a:r>
            <a:endParaRPr lang="en-US" baseline="0" dirty="0"/>
          </a:p>
          <a:p>
            <a:endParaRPr lang="en-US" sz="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if the solicitation requires a first article test, you are able to quote a unit price and delivery only for the first article test.  Make</a:t>
            </a:r>
            <a:r>
              <a:rPr lang="en-US" sz="1200" kern="1200" baseline="0" dirty="0">
                <a:solidFill>
                  <a:schemeClr val="tx1"/>
                </a:solidFill>
                <a:effectLst/>
                <a:latin typeface="+mn-lt"/>
                <a:ea typeface="+mn-ea"/>
                <a:cs typeface="+mn-cs"/>
              </a:rPr>
              <a:t> sure this is the unit price and delivery for the first article test.  Its okay if the first article unit price &amp; delivery is different from the Line quantities requested on the solicitation.</a:t>
            </a:r>
            <a:endParaRPr lang="en-US" sz="1200" kern="1200" dirty="0">
              <a:solidFill>
                <a:schemeClr val="tx1"/>
              </a:solidFill>
              <a:effectLst/>
              <a:latin typeface="+mn-lt"/>
              <a:ea typeface="+mn-ea"/>
              <a:cs typeface="+mn-cs"/>
            </a:endParaRPr>
          </a:p>
          <a:p>
            <a:endParaRPr lang="en-US" sz="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there was a first article test before and it passed, vendors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ask for a waiver of the first article testing. </a:t>
            </a:r>
          </a:p>
          <a:p>
            <a:endParaRPr lang="en-US" sz="8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br>
              <a:rPr lang="en-US" sz="1200" kern="1200" dirty="0">
                <a:solidFill>
                  <a:schemeClr val="tx1"/>
                </a:solidFill>
                <a:effectLst/>
                <a:latin typeface="+mn-lt"/>
                <a:ea typeface="+mn-ea"/>
                <a:cs typeface="+mn-cs"/>
              </a:rPr>
            </a:br>
            <a:endParaRPr lang="en-US" dirty="0"/>
          </a:p>
          <a:p>
            <a:endParaRPr lang="en-US" dirty="0"/>
          </a:p>
        </p:txBody>
      </p:sp>
    </p:spTree>
    <p:extLst>
      <p:ext uri="{BB962C8B-B14F-4D97-AF65-F5344CB8AC3E}">
        <p14:creationId xmlns:p14="http://schemas.microsoft.com/office/powerpoint/2010/main" val="2792929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dirty="0"/>
              <a:t>Minimum Order Quantity:  Vendor will select the appropriate</a:t>
            </a:r>
            <a:r>
              <a:rPr lang="en-US" baseline="0" dirty="0"/>
              <a:t> response to the question…Can the Government obtain a larger quantity at no additional price due to a minimum order quantity? Selecting “Yes” requires an entry for the quantity that is available at no additional cost.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r>
              <a:rPr lang="en-US" baseline="0" dirty="0"/>
              <a:t>Quantity Variance:  This value represents the quantity the Government will accept under or over the required solicitation quantity.  The default is +0, -0  which is the norm in most cases.  But for example, if the unit of issue is feet, you may see a quantity variance of +10, -10.  This means that the Government will accept 10% more or 10% less than the required solicitation quantity.  </a:t>
            </a:r>
          </a:p>
          <a:p>
            <a:r>
              <a:rPr lang="en-US" baseline="0" dirty="0"/>
              <a:t>NOTE:  On automated solicitations, if a quantity variance is quoted when not allowed or a quantity variance is quoted outside what is allowed in the solicitation, bid type must be Bid with Exception.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r>
              <a:rPr lang="en-US" baseline="0" dirty="0"/>
              <a:t>Quantity Available for Immediate Shipment:  </a:t>
            </a:r>
            <a:r>
              <a:rPr lang="en-US" dirty="0"/>
              <a:t>Select the appropriate</a:t>
            </a:r>
            <a:r>
              <a:rPr lang="en-US" baseline="0" dirty="0"/>
              <a:t> response to the question, Is there a quantity that can be shipped immediately?  If yes, then what is the quantity, unit price and number of delivery days.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endParaRPr lang="en-US" dirty="0"/>
          </a:p>
        </p:txBody>
      </p:sp>
    </p:spTree>
    <p:extLst>
      <p:ext uri="{BB962C8B-B14F-4D97-AF65-F5344CB8AC3E}">
        <p14:creationId xmlns:p14="http://schemas.microsoft.com/office/powerpoint/2010/main" val="826843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dirty="0"/>
              <a:t>Price</a:t>
            </a:r>
            <a:r>
              <a:rPr lang="en-US" baseline="0" dirty="0"/>
              <a:t> Breaks:  If a larger quantity is obtainable at a lower unit price, then enter the lowest to highest quantity that can be provided for a given unit price.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r>
              <a:rPr lang="en-US" baseline="0" dirty="0"/>
              <a:t>For example:  1 – 5  at $10.00 each</a:t>
            </a:r>
          </a:p>
          <a:p>
            <a:r>
              <a:rPr lang="en-US" baseline="0" dirty="0"/>
              <a:t>                    6 – 10 at $7.00 each</a:t>
            </a:r>
          </a:p>
          <a:p>
            <a:r>
              <a:rPr lang="en-US" baseline="0" dirty="0"/>
              <a:t>                  11 – 15 at $5.00 each</a:t>
            </a:r>
          </a:p>
          <a:p>
            <a:endParaRPr lang="en-US" baseline="0" dirty="0"/>
          </a:p>
          <a:p>
            <a:r>
              <a:rPr lang="en-US" baseline="0" dirty="0"/>
              <a:t>The Government may elect to accept these alternate quantities and unit prices for quotes not exceeding 250,000 without further solicitation or discussion.</a:t>
            </a:r>
          </a:p>
          <a:p>
            <a:pPr marL="0" inden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endParaRPr lang="en-US" dirty="0"/>
          </a:p>
        </p:txBody>
      </p:sp>
    </p:spTree>
    <p:extLst>
      <p:ext uri="{BB962C8B-B14F-4D97-AF65-F5344CB8AC3E}">
        <p14:creationId xmlns:p14="http://schemas.microsoft.com/office/powerpoint/2010/main" val="3881068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endParaRPr lang="en-US" dirty="0"/>
          </a:p>
          <a:p>
            <a:r>
              <a:rPr lang="en-US" dirty="0"/>
              <a:t>In this next section, you are telling the Government</a:t>
            </a:r>
            <a:r>
              <a:rPr lang="en-US" baseline="0" dirty="0"/>
              <a:t> what product are you providing.  For product type definitions that are listed, click on the DLAD 52.217-9002  reference for exact definitions.</a:t>
            </a:r>
          </a:p>
          <a:p>
            <a:endParaRPr lang="en-US" baseline="0" dirty="0"/>
          </a:p>
          <a:p>
            <a:r>
              <a:rPr lang="en-US" dirty="0"/>
              <a:t>First,</a:t>
            </a:r>
            <a:r>
              <a:rPr lang="en-US" baseline="0" dirty="0"/>
              <a:t> we’ll go over the difference between an exact product and alternate product.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r>
              <a:rPr lang="en-US" baseline="0" dirty="0"/>
              <a:t>If you are providing the Government the exact manufacturer CAGE code and part number as it appears in the solicitation --- then click the radial button next to “Exact Product”.  Select the dropdown arrow and from the list of manufacturer CAGE code(s) and part number(s) provided, select the exact manufacturer CAGE code and part number you are quoting to provide.</a:t>
            </a:r>
          </a:p>
          <a:p>
            <a:endParaRPr lang="en-US" baseline="0" dirty="0"/>
          </a:p>
          <a:p>
            <a:r>
              <a:rPr lang="en-US" baseline="0" dirty="0"/>
              <a:t>If you are providing a manufacturer CAGE code and part number that is NOT exactly listed in the solicitation – then click on the radial button next to “Alternate Product”.  You will then type in the CAGE code of the manufacturer and the part number you are quoting to provide.</a:t>
            </a:r>
          </a:p>
          <a:p>
            <a:endParaRPr lang="en-US" baseline="0" dirty="0"/>
          </a:p>
          <a:p>
            <a:r>
              <a:rPr lang="en-US" baseline="0" dirty="0"/>
              <a:t>If you quote an alternate product, the bid type must be “Alternate Bid”.</a:t>
            </a:r>
          </a:p>
          <a:p>
            <a:endParaRPr lang="en-US" baseline="0" dirty="0"/>
          </a:p>
          <a:p>
            <a:r>
              <a:rPr lang="en-US" b="1" i="1" u="sng" baseline="0" dirty="0"/>
              <a:t>FLOOR WALKERS:  make sure vendors select drop down arrow to select correct part number.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endParaRPr lang="en-US" dirty="0"/>
          </a:p>
        </p:txBody>
      </p:sp>
    </p:spTree>
    <p:extLst>
      <p:ext uri="{BB962C8B-B14F-4D97-AF65-F5344CB8AC3E}">
        <p14:creationId xmlns:p14="http://schemas.microsoft.com/office/powerpoint/2010/main" val="427247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endParaRPr lang="en-US" dirty="0"/>
          </a:p>
          <a:p>
            <a:r>
              <a:rPr lang="en-US" dirty="0"/>
              <a:t>A</a:t>
            </a:r>
            <a:r>
              <a:rPr lang="en-US" baseline="0" dirty="0"/>
              <a:t> vendor would quote superseding part number if the offered item qualifies as an exact product; however, there is a part number change.  With a superseding part number the change in question would not affect the form, fit or function of the exact product…again just a part number change.</a:t>
            </a:r>
          </a:p>
          <a:p>
            <a:endParaRPr lang="en-US" baseline="0" dirty="0"/>
          </a:p>
          <a:p>
            <a:r>
              <a:rPr lang="en-US" baseline="0" dirty="0"/>
              <a:t>If a vendor quotes a superseding part number, select the radial button next to Superseding P/N, type in the CAGE code and part number that you are quoting to provide and then from the dropdown arrow select either option provided.</a:t>
            </a:r>
          </a:p>
          <a:p>
            <a:endParaRPr lang="en-US" baseline="0" dirty="0"/>
          </a:p>
          <a:p>
            <a:r>
              <a:rPr lang="en-US" baseline="0" dirty="0"/>
              <a:t>A superseding quote is considered a Bid WITHOUT Exception.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a:p>
            <a:endParaRPr lang="en-US" dirty="0"/>
          </a:p>
        </p:txBody>
      </p:sp>
    </p:spTree>
    <p:extLst>
      <p:ext uri="{BB962C8B-B14F-4D97-AF65-F5344CB8AC3E}">
        <p14:creationId xmlns:p14="http://schemas.microsoft.com/office/powerpoint/2010/main" val="819492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endParaRPr lang="en-US" baseline="0" dirty="0"/>
          </a:p>
          <a:p>
            <a:r>
              <a:rPr lang="en-US" baseline="0" dirty="0"/>
              <a:t>Last option for a part number offer is Correction to CAGE/Part Number which is cited in the acquisition item description (AID).  From the “reasons” dropdown list, select the correct reason why there needs to be a correction made to the CAGE code and Part number in the item description.  Vendors will select correct reason and provide the corrected information in the fields for CAGE and PN.</a:t>
            </a:r>
          </a:p>
          <a:p>
            <a:endParaRPr lang="en-US" baseline="0" dirty="0"/>
          </a:p>
          <a:p>
            <a:r>
              <a:rPr lang="en-US" baseline="0" dirty="0"/>
              <a:t>If the selection is “Other”, vendor needs to provide additional information in the part numbered offered remarks section.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correction to CAGE/PN cited in the AID is considered a Bid WITHOUT Exception.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dirty="0"/>
          </a:p>
        </p:txBody>
      </p:sp>
    </p:spTree>
    <p:extLst>
      <p:ext uri="{BB962C8B-B14F-4D97-AF65-F5344CB8AC3E}">
        <p14:creationId xmlns:p14="http://schemas.microsoft.com/office/powerpoint/2010/main" val="2720630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b="1" u="sng" baseline="0" dirty="0"/>
              <a:t>VENDORS:  THIS SAMPLE MUST VIEW POWERPOINT PRESENTATION.</a:t>
            </a:r>
            <a:r>
              <a:rPr lang="en-US" baseline="0" dirty="0"/>
              <a:t>  This is an example when the solicited item is described by a basic specification/standard/drawing, this is how </a:t>
            </a:r>
            <a:r>
              <a:rPr lang="en-US" dirty="0"/>
              <a:t>you tell the Government</a:t>
            </a:r>
            <a:r>
              <a:rPr lang="en-US" baseline="0" dirty="0"/>
              <a:t> what product are you providing.   If you’re going to make an exception to the specs/standards or drawings listed, you must let us know so we can evaluate the change.  For example, say the drawing calls for aluminum but you want to provide steel, you need to provide us that information for evaluation.  </a:t>
            </a:r>
          </a:p>
          <a:p>
            <a:endParaRPr lang="en-US" baseline="0" dirty="0"/>
          </a:p>
          <a:p>
            <a:r>
              <a:rPr lang="en-US" baseline="0" dirty="0"/>
              <a:t>Vendors will select the type of supplies they are offering based on the 4 options provided: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pPr marL="228600" indent="-228600">
              <a:buAutoNum type="arabicPeriod"/>
            </a:pPr>
            <a:r>
              <a:rPr lang="en-US" baseline="0" dirty="0"/>
              <a:t>If supplies are in accordance with all specs/ standards/ drawings cited in the solicitation item description the first radial button should be selected.  Supplies offered remarks are not allowed.</a:t>
            </a:r>
          </a:p>
          <a:p>
            <a:pPr marL="228600" indent="-228600">
              <a:buAutoNum type="arabicPeriod"/>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228600" indent="-228600">
              <a:buAutoNum type="arabicPeriod"/>
            </a:pPr>
            <a:endParaRPr lang="en-US" baseline="0" dirty="0"/>
          </a:p>
          <a:p>
            <a:pPr marL="0" indent="0">
              <a:buNone/>
            </a:pPr>
            <a:r>
              <a:rPr lang="en-US" baseline="0" dirty="0"/>
              <a:t>2.  If supplies are based on a different revision of any of the specs/standards/drawings cited in the solicitation, select the second radial button.  Supplies offered remarks are available, but not required.  Bid type is not affected.</a:t>
            </a:r>
          </a:p>
          <a:p>
            <a:pPr marL="228600" indent="-228600">
              <a:buAutoNum type="arabicPeriod"/>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228600" indent="-228600">
              <a:buAutoNum type="arabicPeriod"/>
            </a:pPr>
            <a:endParaRPr lang="en-US" baseline="0" dirty="0"/>
          </a:p>
          <a:p>
            <a:pPr marL="0" indent="0">
              <a:buNone/>
            </a:pPr>
            <a:r>
              <a:rPr lang="en-US" baseline="0" dirty="0"/>
              <a:t>3.  If supplies are based on changes to the specs/standards/drawings, select the third radial button.  Supplies offered remarks are available, but not required.  Bid type is not affected.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sng"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228600" indent="-228600">
              <a:buAutoNum type="arabicPeriod"/>
            </a:pPr>
            <a:endParaRPr lang="en-US" baseline="0" dirty="0"/>
          </a:p>
          <a:p>
            <a:pPr marL="0" indent="0">
              <a:buNone/>
            </a:pPr>
            <a:r>
              <a:rPr lang="en-US" baseline="0" dirty="0"/>
              <a:t>4.  Last selection is if the supplies are based on other technical data or there’s an error in the item description.  Supplies offered remarks are available, but not required.  And again, bid type is not affected.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228600" indent="-228600">
              <a:buAutoNum type="arabicPeriod"/>
            </a:pPr>
            <a:endParaRPr lang="en-US" baseline="0" dirty="0"/>
          </a:p>
          <a:p>
            <a:endParaRPr lang="en-US" dirty="0"/>
          </a:p>
        </p:txBody>
      </p:sp>
    </p:spTree>
    <p:extLst>
      <p:ext uri="{BB962C8B-B14F-4D97-AF65-F5344CB8AC3E}">
        <p14:creationId xmlns:p14="http://schemas.microsoft.com/office/powerpoint/2010/main" val="1938886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a:t>VENDORS:  THIS SAMPLE MUST VIEW POWERPOINT PRESENTATION.</a:t>
            </a:r>
            <a:r>
              <a:rPr lang="en-US" baseline="0" dirty="0"/>
              <a:t> </a:t>
            </a:r>
          </a:p>
          <a:p>
            <a:r>
              <a:rPr lang="en-US" baseline="0" dirty="0"/>
              <a:t>In this next section…based on the quality requirements of an item, vendors may need to identify the higher-level quality standard or system compliance that is in place at the manufacturing facility for the supplies.</a:t>
            </a:r>
          </a:p>
          <a:p>
            <a:endParaRPr lang="en-US" baseline="0" dirty="0"/>
          </a:p>
          <a:p>
            <a:r>
              <a:rPr lang="en-US" baseline="0" dirty="0"/>
              <a:t>The quality requirement of the item is stated in the item description as well as in the clauses portion of the solicitation.  Vendors will need to select the quality standard or system that is in place at the manufacturing location for the supplies being offered.</a:t>
            </a:r>
          </a:p>
          <a:p>
            <a:endParaRPr lang="en-US" baseline="0" dirty="0"/>
          </a:p>
          <a:p>
            <a:r>
              <a:rPr lang="en-US" baseline="0" dirty="0"/>
              <a:t>If requirement is ISO 9001:2000 then the vendor must be certified.</a:t>
            </a:r>
          </a:p>
          <a:p>
            <a:r>
              <a:rPr lang="en-US" baseline="0" dirty="0"/>
              <a:t>If the requirement is ISO 9001:2000 TAILORED, the vendor just has to be in compliance with the requirement and NOT certified.</a:t>
            </a:r>
          </a:p>
          <a:p>
            <a:endParaRPr lang="en-US" baseline="0" dirty="0"/>
          </a:p>
          <a:p>
            <a:r>
              <a:rPr lang="en-US" baseline="0" dirty="0"/>
              <a:t>A selection of “NONE” will force a “Bid with Exception”.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endParaRPr lang="en-US" dirty="0"/>
          </a:p>
        </p:txBody>
      </p:sp>
    </p:spTree>
    <p:extLst>
      <p:ext uri="{BB962C8B-B14F-4D97-AF65-F5344CB8AC3E}">
        <p14:creationId xmlns:p14="http://schemas.microsoft.com/office/powerpoint/2010/main" val="98106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4C482-6347-9096-C567-AC20066D3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283C3-D58C-DE56-3EC6-F263E779C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5FFDC-D2D3-3431-87A8-3C6CD42269D6}"/>
              </a:ext>
            </a:extLst>
          </p:cNvPr>
          <p:cNvSpPr>
            <a:spLocks noGrp="1"/>
          </p:cNvSpPr>
          <p:nvPr>
            <p:ph type="body" idx="1"/>
          </p:nvPr>
        </p:nvSpPr>
        <p:spPr/>
        <p:txBody>
          <a:bodyPr/>
          <a:lstStyle/>
          <a:p>
            <a:r>
              <a:rPr lang="en-US" altLang="en-US" dirty="0">
                <a:latin typeface="Arial" charset="0"/>
                <a:cs typeface="Arial" charset="0"/>
              </a:rPr>
              <a:t>This is a view of the On-Line Quoting Help site. </a:t>
            </a:r>
          </a:p>
          <a:p>
            <a:endParaRPr lang="en-US" altLang="en-US" dirty="0">
              <a:latin typeface="Arial" charset="0"/>
              <a:cs typeface="Arial" charset="0"/>
            </a:endParaRPr>
          </a:p>
          <a:p>
            <a:pPr algn="l"/>
            <a:r>
              <a:rPr lang="en-US" b="0" i="0" dirty="0">
                <a:solidFill>
                  <a:srgbClr val="000033"/>
                </a:solidFill>
                <a:effectLst/>
                <a:latin typeface="Verdana" panose="020B0604030504040204" pitchFamily="34" charset="0"/>
              </a:rPr>
              <a:t>Submitted quotes may be viewed until such time that the requirement is awarded/cancelled.  Revisions to quotes submitted on behalf of a CAGE will overlay any previously submitted quote for the same requirement.</a:t>
            </a:r>
          </a:p>
          <a:p>
            <a:br>
              <a:rPr lang="en-US" dirty="0"/>
            </a:br>
            <a:r>
              <a:rPr lang="en-US" b="0" i="0" dirty="0">
                <a:solidFill>
                  <a:srgbClr val="000033"/>
                </a:solidFill>
                <a:effectLst/>
                <a:latin typeface="Verdana" panose="020B0604030504040204" pitchFamily="34" charset="0"/>
              </a:rPr>
              <a:t>The system will provide a message that the quote submittal was "</a:t>
            </a:r>
            <a:r>
              <a:rPr lang="en-US" b="1" i="0" dirty="0">
                <a:solidFill>
                  <a:srgbClr val="008000"/>
                </a:solidFill>
                <a:effectLst/>
                <a:latin typeface="Verdana" panose="020B0604030504040204" pitchFamily="34" charset="0"/>
              </a:rPr>
              <a:t>successful</a:t>
            </a:r>
            <a:r>
              <a:rPr lang="en-US" b="0" i="0" dirty="0">
                <a:solidFill>
                  <a:srgbClr val="000033"/>
                </a:solidFill>
                <a:effectLst/>
                <a:latin typeface="Verdana" panose="020B0604030504040204" pitchFamily="34" charset="0"/>
              </a:rPr>
              <a:t>" or "</a:t>
            </a:r>
            <a:r>
              <a:rPr lang="en-US" b="1" i="0" dirty="0">
                <a:solidFill>
                  <a:srgbClr val="FF0000"/>
                </a:solidFill>
                <a:effectLst/>
                <a:latin typeface="Verdana" panose="020B0604030504040204" pitchFamily="34" charset="0"/>
              </a:rPr>
              <a:t>unsuccessful</a:t>
            </a:r>
            <a:r>
              <a:rPr lang="en-US" b="0" i="0" dirty="0">
                <a:solidFill>
                  <a:srgbClr val="000033"/>
                </a:solidFill>
                <a:effectLst/>
                <a:latin typeface="Verdana" panose="020B0604030504040204" pitchFamily="34" charset="0"/>
              </a:rPr>
              <a:t>". </a:t>
            </a:r>
            <a:endParaRPr lang="en-US" dirty="0"/>
          </a:p>
        </p:txBody>
      </p:sp>
      <p:sp>
        <p:nvSpPr>
          <p:cNvPr id="4" name="Slide Number Placeholder 3">
            <a:extLst>
              <a:ext uri="{FF2B5EF4-FFF2-40B4-BE49-F238E27FC236}">
                <a16:creationId xmlns:a16="http://schemas.microsoft.com/office/drawing/2014/main" id="{0E771E93-FE04-267F-DD73-CFF6F4A48236}"/>
              </a:ext>
            </a:extLst>
          </p:cNvPr>
          <p:cNvSpPr>
            <a:spLocks noGrp="1"/>
          </p:cNvSpPr>
          <p:nvPr>
            <p:ph type="sldNum" sz="quarter" idx="5"/>
          </p:nvPr>
        </p:nvSpPr>
        <p:spPr/>
        <p:txBody>
          <a:bodyPr/>
          <a:lstStyle/>
          <a:p>
            <a:fld id="{453A63B3-E7B2-4012-83E0-5F261DF52CE4}" type="slidenum">
              <a:rPr lang="en-US" smtClean="0"/>
              <a:t>6</a:t>
            </a:fld>
            <a:endParaRPr lang="en-US"/>
          </a:p>
        </p:txBody>
      </p:sp>
    </p:spTree>
    <p:extLst>
      <p:ext uri="{BB962C8B-B14F-4D97-AF65-F5344CB8AC3E}">
        <p14:creationId xmlns:p14="http://schemas.microsoft.com/office/powerpoint/2010/main" val="1315746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baseline="0" dirty="0"/>
              <a:t>In this next section you are telling the Government whether you are a manufacturer providing this quote  OR are you a dealer providing this quote?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r>
              <a:rPr lang="en-US" baseline="0" dirty="0"/>
              <a:t>From the dropdown arrow – first select Dealer, Manufacturer, Qualified Supplier List (QSL) Dealer or Qualified Supplier List (QSL) Manufacturer.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r>
              <a:rPr lang="en-US" baseline="0" dirty="0"/>
              <a:t>If you select dealer or QSL dealer – you will need to provide the CAGE code of the actual manufacturer under the CAGE field.  If you don’t know the CAGE code, then in the CAGE unknown field, provide the manufacturers name and address.</a:t>
            </a:r>
          </a:p>
          <a:p>
            <a:endParaRPr lang="en-US" baseline="0" dirty="0"/>
          </a:p>
          <a:p>
            <a:r>
              <a:rPr lang="en-US" baseline="0" dirty="0"/>
              <a:t>If you are the manufacturer or QSL Manufacturer no additional information is required.</a:t>
            </a:r>
          </a:p>
          <a:p>
            <a:endParaRPr lang="en-US" baseline="0" dirty="0"/>
          </a:p>
          <a:p>
            <a:r>
              <a:rPr lang="en-US" b="1" i="1" u="sng" baseline="0" dirty="0"/>
              <a:t>MAKE SURE VENDORS KNOW THE DIFFERENCE BETWEEN MFG AND DEALER.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endParaRPr lang="en-US" dirty="0"/>
          </a:p>
        </p:txBody>
      </p:sp>
    </p:spTree>
    <p:extLst>
      <p:ext uri="{BB962C8B-B14F-4D97-AF65-F5344CB8AC3E}">
        <p14:creationId xmlns:p14="http://schemas.microsoft.com/office/powerpoint/2010/main" val="2050263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baseline="0" dirty="0"/>
              <a:t>Under Material Requirements, the system default is “NO”.  With the reply of “NO” you are proposing to offer a NEW/UNUSED product from this quotation.</a:t>
            </a:r>
          </a:p>
          <a:p>
            <a:endParaRPr lang="en-US" baseline="0" dirty="0"/>
          </a:p>
          <a:p>
            <a:r>
              <a:rPr lang="en-US" baseline="0" dirty="0"/>
              <a:t>However, if you are going to provide a used, reconditioned, remanufacturer or new/unused Government Surplus then your selection must be “YES” and from the dropdown arrow identify what kind of product you are providing.</a:t>
            </a:r>
          </a:p>
          <a:p>
            <a:endParaRPr lang="en-US" baseline="0" dirty="0"/>
          </a:p>
          <a:p>
            <a:r>
              <a:rPr lang="en-US" b="1" i="1" u="sng" baseline="0" dirty="0"/>
              <a:t>**CLICK** </a:t>
            </a:r>
            <a:endParaRPr lang="en-US" baseline="0" dirty="0"/>
          </a:p>
          <a:p>
            <a:endParaRPr lang="en-US" dirty="0"/>
          </a:p>
        </p:txBody>
      </p:sp>
    </p:spTree>
    <p:extLst>
      <p:ext uri="{BB962C8B-B14F-4D97-AF65-F5344CB8AC3E}">
        <p14:creationId xmlns:p14="http://schemas.microsoft.com/office/powerpoint/2010/main" val="3477945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r>
              <a:rPr lang="en-US" baseline="0" dirty="0"/>
              <a:t>If supplying new/unused previously owned Government surplus, an on-line certification can be filled out at this point and submitted with your offer. </a:t>
            </a:r>
          </a:p>
          <a:p>
            <a:endParaRPr lang="en-US" b="1" i="1" u="sng" baseline="0" dirty="0"/>
          </a:p>
          <a:p>
            <a:r>
              <a:rPr lang="en-US" b="1" i="1" u="sng" baseline="0" dirty="0"/>
              <a:t>**CLICK** </a:t>
            </a:r>
            <a:endParaRPr lang="en-US" baseline="0" dirty="0"/>
          </a:p>
          <a:p>
            <a:endParaRPr lang="en-US" baseline="0" dirty="0"/>
          </a:p>
          <a:p>
            <a:r>
              <a:rPr lang="en-US" baseline="0" dirty="0"/>
              <a:t>To assist with the evaluation, it is recommended that you complete the surplus certification with your offer.</a:t>
            </a:r>
          </a:p>
          <a:p>
            <a:endParaRPr lang="en-US" baseline="0" dirty="0"/>
          </a:p>
          <a:p>
            <a:r>
              <a:rPr lang="en-US" baseline="0" dirty="0"/>
              <a:t>A reminder:  Vendor surplus is NOT accepted.  Only previously owned Government surplus will be evaluated.</a:t>
            </a:r>
          </a:p>
          <a:p>
            <a:endParaRPr lang="en-US" baseline="0" dirty="0"/>
          </a:p>
          <a:p>
            <a:r>
              <a:rPr lang="en-US" b="1" i="1" u="sng" baseline="0" dirty="0"/>
              <a:t>FLOOR WALKERS:  VENDORS  select surplus “yes” so you can view surplus certification.</a:t>
            </a:r>
          </a:p>
          <a:p>
            <a:endParaRPr lang="en-US" baseline="0" dirty="0"/>
          </a:p>
          <a:p>
            <a:r>
              <a:rPr lang="en-US" b="1" i="1" u="sng" baseline="0" dirty="0"/>
              <a:t>**CLICK** </a:t>
            </a:r>
            <a:endParaRPr lang="en-US" baseline="0" dirty="0"/>
          </a:p>
          <a:p>
            <a:endParaRPr lang="en-US" dirty="0"/>
          </a:p>
        </p:txBody>
      </p:sp>
    </p:spTree>
    <p:extLst>
      <p:ext uri="{BB962C8B-B14F-4D97-AF65-F5344CB8AC3E}">
        <p14:creationId xmlns:p14="http://schemas.microsoft.com/office/powerpoint/2010/main" val="1300484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the Hazardous Material section, the system default is “NO”.  With the reply of “NO” you are stating that “NO” hazardous material will be delivered on any resultant contract.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If yes, then review DFARS 252.223-7001 to determine which statute the hazardous warning label will conform 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Remember you can view</a:t>
            </a:r>
            <a:r>
              <a:rPr lang="en-US" dirty="0"/>
              <a:t> the </a:t>
            </a:r>
            <a:r>
              <a:rPr lang="en-US" baseline="0" dirty="0"/>
              <a:t>DFARS reference</a:t>
            </a:r>
            <a:r>
              <a:rPr lang="en-US" dirty="0"/>
              <a:t> </a:t>
            </a:r>
            <a:r>
              <a:rPr lang="en-US" baseline="0" dirty="0"/>
              <a:t>by clicking on the underlined blue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endParaRPr lang="en-US" dirty="0"/>
          </a:p>
        </p:txBody>
      </p:sp>
    </p:spTree>
    <p:extLst>
      <p:ext uri="{BB962C8B-B14F-4D97-AF65-F5344CB8AC3E}">
        <p14:creationId xmlns:p14="http://schemas.microsoft.com/office/powerpoint/2010/main" val="44372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the Buy American Act section you are informing the Government whether you are quoting a domestic end product, Qualifying Country End Product or a Non-Qualifying Country End Product.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0" u="none" baseline="0" dirty="0"/>
              <a:t>If providing a Domestic End product click radial next to domestic.</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If providing a Qualifying Country, then click radial next to qualifying country and select the applicable Country from the dropdown list.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If providing a Non-Qualifying Country, click radial next to Non-Qualifying Country and then also provide the Country of Origin, if known in the text field.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The Buy American Act does not apply to Foreign Military Sales (FMS), overseas shipments or micro-purchases, but is used for informational purposes, only.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Remember you can refer to DFARS 252.225-7035 by clicking on the underlined blue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baseline="0" dirty="0"/>
          </a:p>
          <a:p>
            <a:endParaRPr lang="en-US" dirty="0"/>
          </a:p>
        </p:txBody>
      </p:sp>
    </p:spTree>
    <p:extLst>
      <p:ext uri="{BB962C8B-B14F-4D97-AF65-F5344CB8AC3E}">
        <p14:creationId xmlns:p14="http://schemas.microsoft.com/office/powerpoint/2010/main" val="1194206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Under Duty Free Entry, the system default is “NO”.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However, if the product is coming from overseas, you need to request duty free.  So select “YES’ and then answer the 3 questions provided.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p:txBody>
      </p:sp>
    </p:spTree>
    <p:extLst>
      <p:ext uri="{BB962C8B-B14F-4D97-AF65-F5344CB8AC3E}">
        <p14:creationId xmlns:p14="http://schemas.microsoft.com/office/powerpoint/2010/main" val="1700474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4076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next field – Affirmative Action Compliance applies to solicitations estimated to exceed $10,000.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Select as applicable from dropdown list.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p:txBody>
      </p:sp>
    </p:spTree>
    <p:extLst>
      <p:ext uri="{BB962C8B-B14F-4D97-AF65-F5344CB8AC3E}">
        <p14:creationId xmlns:p14="http://schemas.microsoft.com/office/powerpoint/2010/main" val="1802959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Next field – Previous Contracts and Compliance Reports applies to solicitations estimated to exceed $10,000.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Select as applicable from dropdown list.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dirty="0"/>
          </a:p>
        </p:txBody>
      </p:sp>
    </p:spTree>
    <p:extLst>
      <p:ext uri="{BB962C8B-B14F-4D97-AF65-F5344CB8AC3E}">
        <p14:creationId xmlns:p14="http://schemas.microsoft.com/office/powerpoint/2010/main" val="2082861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Next field – Alternate Disputes Resolution, answer the question, Do you agree to use ADR in accordance with DLAD 52.233-9001?</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 can select the blue underlined DLAD reference for the full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Select Agree or Do not Agree as applicable.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p:txBody>
      </p:sp>
    </p:spTree>
    <p:extLst>
      <p:ext uri="{BB962C8B-B14F-4D97-AF65-F5344CB8AC3E}">
        <p14:creationId xmlns:p14="http://schemas.microsoft.com/office/powerpoint/2010/main" val="125981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628B5-17B0-78F2-0941-79CF99AF3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ECD5B-0E64-BF98-BF6A-E1571D399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2A9BC-527C-F242-DE35-EBB71B13BE44}"/>
              </a:ext>
            </a:extLst>
          </p:cNvPr>
          <p:cNvSpPr>
            <a:spLocks noGrp="1"/>
          </p:cNvSpPr>
          <p:nvPr>
            <p:ph type="body" idx="1"/>
          </p:nvPr>
        </p:nvSpPr>
        <p:spPr/>
        <p:txBody>
          <a:bodyPr/>
          <a:lstStyle/>
          <a:p>
            <a:r>
              <a:rPr lang="en-US" altLang="en-US" dirty="0"/>
              <a:t>In Help – you would click on Contact Us</a:t>
            </a:r>
          </a:p>
          <a:p>
            <a:endParaRPr lang="en-US" altLang="en-US" dirty="0"/>
          </a:p>
          <a:p>
            <a:r>
              <a:rPr lang="en-US" altLang="en-US" dirty="0"/>
              <a:t>This is a view of the Help Contact Us site. </a:t>
            </a:r>
          </a:p>
          <a:p>
            <a:endParaRPr lang="en-US" dirty="0"/>
          </a:p>
        </p:txBody>
      </p:sp>
      <p:sp>
        <p:nvSpPr>
          <p:cNvPr id="4" name="Slide Number Placeholder 3">
            <a:extLst>
              <a:ext uri="{FF2B5EF4-FFF2-40B4-BE49-F238E27FC236}">
                <a16:creationId xmlns:a16="http://schemas.microsoft.com/office/drawing/2014/main" id="{D5D1BA74-7C05-A916-55BC-A238A91DE89B}"/>
              </a:ext>
            </a:extLst>
          </p:cNvPr>
          <p:cNvSpPr>
            <a:spLocks noGrp="1"/>
          </p:cNvSpPr>
          <p:nvPr>
            <p:ph type="sldNum" sz="quarter" idx="5"/>
          </p:nvPr>
        </p:nvSpPr>
        <p:spPr/>
        <p:txBody>
          <a:bodyPr/>
          <a:lstStyle/>
          <a:p>
            <a:fld id="{453A63B3-E7B2-4012-83E0-5F261DF52CE4}" type="slidenum">
              <a:rPr lang="en-US" smtClean="0"/>
              <a:t>7</a:t>
            </a:fld>
            <a:endParaRPr lang="en-US"/>
          </a:p>
        </p:txBody>
      </p:sp>
    </p:spTree>
    <p:extLst>
      <p:ext uri="{BB962C8B-B14F-4D97-AF65-F5344CB8AC3E}">
        <p14:creationId xmlns:p14="http://schemas.microsoft.com/office/powerpoint/2010/main" val="968924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Last field is Certification Regarding Knowledge of Child Labor for Listed End Products.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Vendors to select response from dropdown box based on the question given:  Are you providing an end product that may have been mined, produced or manufactured by forced or indentured child labor?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“YES” then bid type must equal Bid with Exception or Alternate Bid.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r>
              <a:rPr lang="en-US" b="0" i="1" u="none" baseline="0" dirty="0"/>
              <a:t>     </a:t>
            </a:r>
            <a:r>
              <a:rPr lang="en-US" baseline="0" dirty="0"/>
              <a:t>Finally, scan through quote to make sure all information is completed and correct….and then click on NEXT.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p:txBody>
      </p:sp>
    </p:spTree>
    <p:extLst>
      <p:ext uri="{BB962C8B-B14F-4D97-AF65-F5344CB8AC3E}">
        <p14:creationId xmlns:p14="http://schemas.microsoft.com/office/powerpoint/2010/main" val="1772022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Step 2 is now review quote.  This is your final chance to review your quote to make sure every field is completed and correct.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Remember you will have to scroll down the page to see the rest of your quote.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endParaRPr lang="en-US" dirty="0"/>
          </a:p>
        </p:txBody>
      </p:sp>
    </p:spTree>
    <p:extLst>
      <p:ext uri="{BB962C8B-B14F-4D97-AF65-F5344CB8AC3E}">
        <p14:creationId xmlns:p14="http://schemas.microsoft.com/office/powerpoint/2010/main" val="2677168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IMPORTANT NOTICE:  Make sure you read and understand the Notices portion of this quote prior to submitting a quote.  This will explain to you based on your quote information, what we expect from you.  Many vendors have went to court and lost because they did not abide by this NOTICE.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an example of a notice when offering an exact part number from an approved manufacturer.  The next slide will demonstrate there is no notice presented when the quoting item is in accordance with a specification/standard/drawing.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u="sng" baseline="0" dirty="0"/>
              <a:t>FLOOR WALKERS/PRESENTOR: VENDORS CAN CLICK ON SUBMIT DURING THIS 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on bottom right side of page, click on SUBMIT.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3737963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Example where the legal notice is not shown when the quote is in accordance with a specification/standard/drawing.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u="sng" baseline="0" dirty="0"/>
              <a:t>FLOOR WALKERS/PRESENTOR:  VENDORS CAN CLICK ON SUBMIT DURING THIS 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Again, click on bottom right side of page to SUBMIT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1113754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FLOOR WALKERS:  Make sure vendors are now following along online.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Once you click on SUBMIT, make sure you receive this next screen which states that your quote was submitted successfully.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you do not receive this screen, then your quote did not submit and you’ll have to redo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22065587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view submitted quotes, go back to the welcome screen of DIBBS and under HOT LINKS – click on QUOTES.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FLOOR WALKERS:  Make sure vendors are now following along online.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2155902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 this quote search page you can search by: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Today’s Quotes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Recent Quotes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View quotes by date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View quotes by date range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Custom search for solicitation number, quote for CAGE or Vendor Quote Number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none" baseline="0" dirty="0"/>
              <a:t>VENDORS For this exercise:  Click on Today’s Quotes.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Just click on “GO” next to search criteria for results.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2993821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Here is a sample of the quote search.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If you need to revise a quote that’s been previously submitted, you may do so here before the PR is awarded.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baseline="0" dirty="0"/>
              <a:t>**CLICK**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4186054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34400" cy="4802187"/>
          </a:xfrm>
        </p:spPr>
      </p:sp>
      <p:sp>
        <p:nvSpPr>
          <p:cNvPr id="3" name="Notes Placeholder 2"/>
          <p:cNvSpPr>
            <a:spLocks noGrp="1"/>
          </p:cNvSpPr>
          <p:nvPr>
            <p:ph type="body" idx="1"/>
          </p:nvPr>
        </p:nvSpPr>
        <p:spPr/>
        <p:txBody>
          <a:bodyPr/>
          <a:lstStyle/>
          <a:p>
            <a:pPr eaLnBrk="1" hangingPunct="1">
              <a:spcBef>
                <a:spcPct val="0"/>
              </a:spcBef>
            </a:pPr>
            <a:r>
              <a:rPr lang="en-US" altLang="en-US" dirty="0"/>
              <a:t>DLA Maritime Depot Level Reparable Procurements are located at DLA Mechanicsburg.</a:t>
            </a:r>
          </a:p>
          <a:p>
            <a:pPr eaLnBrk="1" hangingPunct="1">
              <a:spcBef>
                <a:spcPct val="0"/>
              </a:spcBef>
            </a:pPr>
            <a:endParaRPr lang="en-US" altLang="en-US" dirty="0"/>
          </a:p>
          <a:p>
            <a:pPr eaLnBrk="1" hangingPunct="1">
              <a:spcBef>
                <a:spcPct val="0"/>
              </a:spcBef>
            </a:pPr>
            <a:r>
              <a:rPr lang="en-US" altLang="en-US" dirty="0"/>
              <a:t>DLA Land and Maritime also provides contracting oversight for the DLA shipyards listed.</a:t>
            </a:r>
          </a:p>
          <a:p>
            <a:pPr eaLnBrk="1" hangingPunct="1">
              <a:spcBef>
                <a:spcPct val="0"/>
              </a:spcBef>
            </a:pPr>
            <a:endParaRPr lang="en-US" altLang="en-US" dirty="0"/>
          </a:p>
          <a:p>
            <a:pPr eaLnBrk="1" hangingPunct="1">
              <a:spcBef>
                <a:spcPct val="0"/>
              </a:spcBef>
            </a:pPr>
            <a:r>
              <a:rPr lang="en-US" altLang="en-US" b="1" i="1" u="sng" dirty="0"/>
              <a:t>**CLICK** </a:t>
            </a:r>
            <a:endParaRPr lang="en-US" altLang="en-US" dirty="0"/>
          </a:p>
          <a:p>
            <a:pPr eaLnBrk="1" hangingPunct="1">
              <a:spcBef>
                <a:spcPct val="0"/>
              </a:spcBef>
            </a:pPr>
            <a:endParaRPr lang="en-US" altLang="en-US" dirty="0"/>
          </a:p>
          <a:p>
            <a:pPr eaLnBrk="1" hangingPunct="1">
              <a:spcBef>
                <a:spcPct val="0"/>
              </a:spcBef>
            </a:pPr>
            <a:endParaRPr lang="en-US" altLang="en-US" dirty="0"/>
          </a:p>
          <a:p>
            <a:endParaRPr lang="en-US" dirty="0"/>
          </a:p>
        </p:txBody>
      </p:sp>
    </p:spTree>
    <p:extLst>
      <p:ext uri="{BB962C8B-B14F-4D97-AF65-F5344CB8AC3E}">
        <p14:creationId xmlns:p14="http://schemas.microsoft.com/office/powerpoint/2010/main" val="264169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dirty="0"/>
              <a:t>* Now, when considering DLA’s buying practices, if you think about DLA as a large quality control agency, they have ways in which they assure the quality of the items meet the needs of the military customer they’re buying for. </a:t>
            </a:r>
          </a:p>
          <a:p>
            <a:pPr>
              <a:defRPr/>
            </a:pPr>
            <a:endParaRPr lang="en-US" altLang="en-US" sz="1200" dirty="0"/>
          </a:p>
          <a:p>
            <a:pPr>
              <a:defRPr/>
            </a:pPr>
            <a:r>
              <a:rPr lang="en-US" altLang="en-US" sz="1200" dirty="0"/>
              <a:t>The first way is by the approved CAGE Code and Part Number. This means engineers or technical personnel identified a part that is made by a certain company who has a CAGE code, and they have approved that part number. So when they want to buy that item, they are asking you to provide that specific item. Now, quite often we will solicit for a CAGE Code and Part Number, but vendors will want to offer a substitute, that they are certain is just like the item shown on the solicitation.  Be careful!  We consider this an “Alternate Item.”  Only the CAGE and part number shown on the solicitation can be called the “Exact Item.”  </a:t>
            </a:r>
          </a:p>
          <a:p>
            <a:pPr>
              <a:defRPr/>
            </a:pPr>
            <a:r>
              <a:rPr lang="en-US" altLang="en-US" sz="1200" dirty="0"/>
              <a:t> </a:t>
            </a:r>
          </a:p>
          <a:p>
            <a:pPr>
              <a:defRPr/>
            </a:pPr>
            <a:r>
              <a:rPr lang="en-US" altLang="en-US" sz="1200" dirty="0"/>
              <a:t>In other cases, there are qualified products and manufacturers on a list, called a Qualified Products List, QPL or Qualified Manufacturers List, QML. Technical staff has reviewed the characteristics of items, and the capabilities of manufacturers who provides them. It may be the original manufacturer, or someone else. The QPL or QML list determines what qualified products we will buy and what qualified manufacturers can supply them. </a:t>
            </a:r>
          </a:p>
          <a:p>
            <a:pPr>
              <a:defRPr/>
            </a:pPr>
            <a:endParaRPr lang="en-US" altLang="en-US" sz="1200" dirty="0"/>
          </a:p>
          <a:p>
            <a:pPr>
              <a:defRPr/>
            </a:pPr>
            <a:r>
              <a:rPr lang="en-US" altLang="en-US" sz="1200" dirty="0"/>
              <a:t>The third kind of item, would be source controlled via approved sources. In these cases, source control items are those that have been tested and approved by the OEMs (Original Equipment Manufacturers)</a:t>
            </a:r>
          </a:p>
          <a:p>
            <a:pPr>
              <a:defRPr/>
            </a:pPr>
            <a:r>
              <a:rPr lang="en-US" altLang="en-US" sz="1200" dirty="0"/>
              <a:t> </a:t>
            </a:r>
          </a:p>
          <a:p>
            <a:pPr>
              <a:defRPr/>
            </a:pPr>
            <a:r>
              <a:rPr lang="en-US" altLang="en-US" sz="1200" dirty="0"/>
              <a:t>The greatest range of competition, especially for new or small businesses is in the case of fully competitive items. Here we reserve the right to test, but we don’t necessarily test before we buy. What happens then, as part of the DIBBS bidding process, we administer a set of drawings, or what’s called a technical data package, and the business determines whether or not they can make the item in conformance with those drawings. The businesses submit their offer based on what they feel it would take, in terms of time, cost, and profit, to provide that item. </a:t>
            </a:r>
          </a:p>
          <a:p>
            <a:pPr>
              <a:defRPr/>
            </a:pPr>
            <a:r>
              <a:rPr lang="en-US" altLang="en-US" sz="1200" dirty="0"/>
              <a:t> </a:t>
            </a:r>
          </a:p>
          <a:p>
            <a:pPr>
              <a:defRPr/>
            </a:pPr>
            <a:r>
              <a:rPr lang="en-US" altLang="en-US" sz="1200" dirty="0"/>
              <a:t>So these are the primary ways in which a business would determine whether or not they can bid on an item. Either they are on a list, the item has been previously approved, or they can look at a set of drawings, a technical data package, and determine if they can make and quote for that item. </a:t>
            </a:r>
          </a:p>
          <a:p>
            <a:pPr>
              <a:defRPr/>
            </a:pPr>
            <a:endParaRPr lang="en-US" altLang="en-US" sz="1200" dirty="0"/>
          </a:p>
          <a:p>
            <a:pPr>
              <a:defRPr/>
            </a:pPr>
            <a:r>
              <a:rPr lang="en-US" altLang="en-US" sz="1200" dirty="0"/>
              <a:t>This is giving you a lot of Information, (ASK :  DO YOU HAVE ANY QUESTIONS?)</a:t>
            </a:r>
          </a:p>
          <a:p>
            <a:endParaRPr lang="en-US" dirty="0"/>
          </a:p>
        </p:txBody>
      </p:sp>
    </p:spTree>
    <p:extLst>
      <p:ext uri="{BB962C8B-B14F-4D97-AF65-F5344CB8AC3E}">
        <p14:creationId xmlns:p14="http://schemas.microsoft.com/office/powerpoint/2010/main" val="4021116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dirty="0"/>
              <a:t>* CLICK  There are two common solicitation types. One is a Request for Quotation. This is for solicitations with an estimated value </a:t>
            </a:r>
            <a:r>
              <a:rPr lang="en-US" altLang="en-US" sz="1200" i="1" dirty="0"/>
              <a:t>under</a:t>
            </a:r>
            <a:r>
              <a:rPr lang="en-US" altLang="en-US" sz="1200" dirty="0"/>
              <a:t> $250,000, the most common type of solicitation at DLA. Believe it or not, the average award value at DLA is under $4,000.  And when you consider the billions of dollars we spend, you recognize that we issue a lot of solicitations, and awards, every day and every year. But most interesting is the fact that 30 to 40 percent of those are awarded without human intervention. </a:t>
            </a:r>
          </a:p>
          <a:p>
            <a:pPr>
              <a:defRPr/>
            </a:pPr>
            <a:r>
              <a:rPr lang="en-US" altLang="en-US" sz="1200" dirty="0"/>
              <a:t> </a:t>
            </a:r>
          </a:p>
          <a:p>
            <a:pPr>
              <a:defRPr/>
            </a:pPr>
            <a:r>
              <a:rPr lang="en-US" altLang="en-US" sz="1200" dirty="0"/>
              <a:t>So the requirements can be solicited and awarded by an automated system. Your quotes are evaluated by that system, and if all goes well, the announcement of the award is sent to you electronically. So if you are really focused on working on a system where you have a lot of human interaction, this may be a hard system for you to get used to initially, but we’ll talk about ways in which you can identify some support resources, both at DLA and in your local community, to help you to effectively participate in that system a bit later. </a:t>
            </a:r>
          </a:p>
          <a:p>
            <a:pPr>
              <a:defRPr/>
            </a:pPr>
            <a:endParaRPr lang="en-US" altLang="en-US" sz="1200" dirty="0"/>
          </a:p>
          <a:p>
            <a:pPr>
              <a:defRPr/>
            </a:pPr>
            <a:r>
              <a:rPr lang="en-US" altLang="en-US" sz="1200" dirty="0"/>
              <a:t>The other type of solicitation is a Request for Proposal. These are solicitations for awards </a:t>
            </a:r>
            <a:r>
              <a:rPr lang="en-US" altLang="en-US" sz="1200" i="1" dirty="0"/>
              <a:t>over </a:t>
            </a:r>
            <a:r>
              <a:rPr lang="en-US" altLang="en-US" sz="1200" dirty="0"/>
              <a:t>$250,000. Sometimes they are one-year contracts, sometimes multiyear contracts. The terms of these solicitations can be negotiated once the solicitation period has closed. For example, terms that can be negotiated may include price, delivery time, or delivery quantity. The initial announcement  of the solicitation will be found on DIBBS, but the proposal and negotiation will be processed outside of DIBBS. </a:t>
            </a:r>
          </a:p>
          <a:p>
            <a:pPr>
              <a:defRPr/>
            </a:pPr>
            <a:endParaRPr lang="en-US" altLang="en-US" dirty="0"/>
          </a:p>
          <a:p>
            <a:endParaRPr lang="en-US" dirty="0"/>
          </a:p>
        </p:txBody>
      </p:sp>
    </p:spTree>
    <p:extLst>
      <p:ext uri="{BB962C8B-B14F-4D97-AF65-F5344CB8AC3E}">
        <p14:creationId xmlns:p14="http://schemas.microsoft.com/office/powerpoint/2010/main" val="138747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pPr>
              <a:defRPr/>
            </a:pPr>
            <a:r>
              <a:rPr lang="en-US" altLang="en-US" sz="1200" dirty="0"/>
              <a:t>Contract Numbering is described in the FAR and applies to all Federal Contract and solicitation numbers.</a:t>
            </a:r>
          </a:p>
          <a:p>
            <a:pPr>
              <a:defRPr/>
            </a:pPr>
            <a:r>
              <a:rPr lang="en-US" altLang="en-US" sz="1200" dirty="0"/>
              <a:t>The DODAAC tells you the Contracting Agency.   DLA starts with “S” 	 Army - W 	Navy - N	Air Force - F 	Marines – N or M</a:t>
            </a:r>
          </a:p>
          <a:p>
            <a:pPr>
              <a:defRPr/>
            </a:pPr>
            <a:endParaRPr lang="en-US" sz="1200" dirty="0"/>
          </a:p>
          <a:p>
            <a:pPr>
              <a:defRPr/>
            </a:pPr>
            <a:r>
              <a:rPr lang="en-US" sz="1200" dirty="0"/>
              <a:t>ROOKIE MISTAKE:  </a:t>
            </a:r>
            <a:r>
              <a:rPr lang="en-US" dirty="0">
                <a:effectLst/>
                <a:latin typeface="Arial" panose="020B0604020202020204" pitchFamily="34" charset="0"/>
              </a:rPr>
              <a:t>Do not use the letters I or O as alpha characters in CAGES or Call Numbers.  Use numbers 1 and 0 only.  </a:t>
            </a:r>
            <a:endParaRPr lang="en-US" dirty="0"/>
          </a:p>
        </p:txBody>
      </p:sp>
    </p:spTree>
    <p:extLst>
      <p:ext uri="{BB962C8B-B14F-4D97-AF65-F5344CB8AC3E}">
        <p14:creationId xmlns:p14="http://schemas.microsoft.com/office/powerpoint/2010/main" val="385417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74638"/>
            <a:ext cx="8547100" cy="4808537"/>
          </a:xfrm>
        </p:spPr>
      </p:sp>
      <p:sp>
        <p:nvSpPr>
          <p:cNvPr id="3" name="Notes Placeholder 2"/>
          <p:cNvSpPr>
            <a:spLocks noGrp="1"/>
          </p:cNvSpPr>
          <p:nvPr>
            <p:ph type="body" idx="1"/>
          </p:nvPr>
        </p:nvSpPr>
        <p:spPr/>
        <p:txBody>
          <a:bodyPr/>
          <a:lstStyle/>
          <a:p>
            <a:r>
              <a:rPr lang="en-US" altLang="en-US" sz="1200" dirty="0">
                <a:latin typeface="Arial" charset="0"/>
                <a:cs typeface="Arial" charset="0"/>
              </a:rPr>
              <a:t>In the Technical Data Section – Federal Supply Classes shows those FSCs Managed by DLA</a:t>
            </a:r>
          </a:p>
          <a:p>
            <a:endParaRPr lang="en-US" altLang="en-US" sz="1200" dirty="0">
              <a:latin typeface="Arial" charset="0"/>
              <a:cs typeface="Arial" charset="0"/>
            </a:endParaRPr>
          </a:p>
          <a:p>
            <a:r>
              <a:rPr lang="en-US" altLang="en-US" sz="1200" dirty="0">
                <a:latin typeface="Arial" charset="0"/>
                <a:cs typeface="Arial" charset="0"/>
              </a:rPr>
              <a:t>This is a view of the FSCs managed by DLA.  You can see, that this list will provide the FSC and the corresponding description of the item</a:t>
            </a:r>
          </a:p>
          <a:p>
            <a:endParaRPr lang="en-US" altLang="en-US" sz="1200" dirty="0">
              <a:latin typeface="Arial" charset="0"/>
              <a:cs typeface="Arial" charset="0"/>
            </a:endParaRPr>
          </a:p>
          <a:p>
            <a:r>
              <a:rPr lang="en-US" altLang="en-US" sz="1200" dirty="0">
                <a:latin typeface="Arial" charset="0"/>
                <a:cs typeface="Arial" charset="0"/>
              </a:rPr>
              <a:t>(think of FSC (first four numbers of National Stock Number [NSN]) as area code of your phone number)</a:t>
            </a:r>
          </a:p>
          <a:p>
            <a:endParaRPr lang="en-US" altLang="en-US" sz="1200" dirty="0">
              <a:latin typeface="Arial" charset="0"/>
              <a:cs typeface="Arial" charset="0"/>
            </a:endParaRPr>
          </a:p>
          <a:p>
            <a:r>
              <a:rPr lang="en-US" altLang="en-US" sz="1200" dirty="0">
                <a:latin typeface="Arial" charset="0"/>
                <a:cs typeface="Arial" charset="0"/>
              </a:rPr>
              <a:t>NIIN – National Item Identification Number</a:t>
            </a:r>
          </a:p>
          <a:p>
            <a:endParaRPr lang="en-US" dirty="0"/>
          </a:p>
        </p:txBody>
      </p:sp>
    </p:spTree>
    <p:extLst>
      <p:ext uri="{BB962C8B-B14F-4D97-AF65-F5344CB8AC3E}">
        <p14:creationId xmlns:p14="http://schemas.microsoft.com/office/powerpoint/2010/main" val="64692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3840" y="3657600"/>
            <a:ext cx="5486400" cy="1097280"/>
          </a:xfrm>
        </p:spPr>
        <p:txBody>
          <a:bodyPr anchor="ctr" anchorCtr="1">
            <a:normAutofit/>
          </a:bodyPr>
          <a:lstStyle>
            <a:lvl1pPr algn="ctr">
              <a:defRPr sz="32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43840" y="4754880"/>
            <a:ext cx="5486400" cy="1097280"/>
          </a:xfrm>
        </p:spPr>
        <p:txBody>
          <a:bodyPr anchor="t" anchorCtr="1">
            <a:normAutofit/>
          </a:bodyPr>
          <a:lstStyle>
            <a:lvl1pPr marL="0" indent="0" algn="ctr">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656320" y="6492241"/>
            <a:ext cx="2438400" cy="365125"/>
          </a:xfrm>
          <a:prstGeom prst="rect">
            <a:avLst/>
          </a:prstGeom>
        </p:spPr>
        <p:txBody>
          <a:bodyPr anchor="ctr" anchorCtr="0"/>
          <a:lstStyle>
            <a:lvl1pPr algn="ctr">
              <a:defRPr sz="1200">
                <a:solidFill>
                  <a:schemeClr val="bg1"/>
                </a:solidFill>
              </a:defRPr>
            </a:lvl1pPr>
          </a:lstStyle>
          <a:p>
            <a:endParaRPr lang="en-US" dirty="0"/>
          </a:p>
        </p:txBody>
      </p:sp>
      <p:sp>
        <p:nvSpPr>
          <p:cNvPr id="5" name="Footer Placeholder 4"/>
          <p:cNvSpPr>
            <a:spLocks noGrp="1"/>
          </p:cNvSpPr>
          <p:nvPr>
            <p:ph type="ftr" sz="quarter" idx="11"/>
          </p:nvPr>
        </p:nvSpPr>
        <p:spPr>
          <a:xfrm>
            <a:off x="0" y="6490311"/>
            <a:ext cx="3657600" cy="365125"/>
          </a:xfrm>
          <a:prstGeom prst="rect">
            <a:avLst/>
          </a:prstGeom>
        </p:spPr>
        <p:txBody>
          <a:bodyPr anchor="ctr" anchorCtr="0"/>
          <a:lstStyle>
            <a:lvl1pPr>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11582400" y="6492876"/>
            <a:ext cx="609600" cy="365125"/>
          </a:xfrm>
          <a:prstGeom prst="rect">
            <a:avLst/>
          </a:prstGeom>
        </p:spPr>
        <p:txBody>
          <a:bodyPr anchor="ctr" anchorCtr="0"/>
          <a:lstStyle>
            <a:lvl1pPr algn="r">
              <a:defRPr sz="1200">
                <a:solidFill>
                  <a:schemeClr val="bg1"/>
                </a:solidFill>
              </a:defRPr>
            </a:lvl1pPr>
          </a:lstStyle>
          <a:p>
            <a:fld id="{776DA034-8790-47DB-B313-2AB7FC923CBE}" type="slidenum">
              <a:rPr lang="en-US" smtClean="0"/>
              <a:pPr/>
              <a:t>‹#›</a:t>
            </a:fld>
            <a:endParaRPr lang="en-US" dirty="0"/>
          </a:p>
        </p:txBody>
      </p:sp>
    </p:spTree>
    <p:extLst>
      <p:ext uri="{BB962C8B-B14F-4D97-AF65-F5344CB8AC3E}">
        <p14:creationId xmlns:p14="http://schemas.microsoft.com/office/powerpoint/2010/main" val="1675522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lo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70353F-5ECB-4B50-B3EA-C871EA4E3F32}"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3598" y="1453896"/>
            <a:ext cx="5384805" cy="4770004"/>
          </a:xfrm>
          <a:prstGeom prst="rect">
            <a:avLst/>
          </a:prstGeom>
        </p:spPr>
      </p:pic>
    </p:spTree>
    <p:extLst>
      <p:ext uri="{BB962C8B-B14F-4D97-AF65-F5344CB8AC3E}">
        <p14:creationId xmlns:p14="http://schemas.microsoft.com/office/powerpoint/2010/main" val="2164454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p:cNvSpPr txBox="1">
            <a:spLocks/>
          </p:cNvSpPr>
          <p:nvPr userDrawn="1"/>
        </p:nvSpPr>
        <p:spPr>
          <a:xfrm>
            <a:off x="9347200" y="6096001"/>
            <a:ext cx="2844800" cy="365125"/>
          </a:xfrm>
          <a:prstGeom prst="rect">
            <a:avLst/>
          </a:prstGeom>
        </p:spPr>
        <p:txBody>
          <a:bodyPr anchor="ctr"/>
          <a:lstStyle>
            <a:lvl1pPr>
              <a:defRPr/>
            </a:lvl1pPr>
          </a:lstStyle>
          <a:p>
            <a:pPr algn="r">
              <a:defRPr/>
            </a:pPr>
            <a:fld id="{9617C365-3B53-441C-944C-75888483A2AB}" type="slidenum">
              <a:rPr lang="en-US" sz="1200" smtClean="0">
                <a:solidFill>
                  <a:prstClr val="black">
                    <a:tint val="75000"/>
                  </a:prstClr>
                </a:solidFill>
              </a:rPr>
              <a:pPr algn="r">
                <a:defRPr/>
              </a:pPr>
              <a:t>‹#›</a:t>
            </a:fld>
            <a:endParaRPr lang="en-US" sz="1200" dirty="0">
              <a:solidFill>
                <a:prstClr val="black">
                  <a:tint val="75000"/>
                </a:prstClr>
              </a:solidFill>
            </a:endParaRPr>
          </a:p>
        </p:txBody>
      </p:sp>
    </p:spTree>
    <p:extLst>
      <p:ext uri="{BB962C8B-B14F-4D97-AF65-F5344CB8AC3E}">
        <p14:creationId xmlns:p14="http://schemas.microsoft.com/office/powerpoint/2010/main" val="264174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11353799" y="6432551"/>
            <a:ext cx="804332" cy="365125"/>
          </a:xfrm>
          <a:prstGeom prst="rect">
            <a:avLst/>
          </a:prstGeom>
        </p:spPr>
        <p:txBody>
          <a:bodyPr vert="horz" lIns="91440" tIns="45720" rIns="91440" bIns="45720" rtlCol="0" anchor="ctr"/>
          <a:lstStyle>
            <a:lvl1pPr algn="r">
              <a:defRPr sz="1400">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1463040" y="182880"/>
            <a:ext cx="9265920" cy="731520"/>
          </a:xfrm>
          <a:prstGeom prst="rect">
            <a:avLst/>
          </a:prstGeom>
        </p:spPr>
        <p:txBody>
          <a:bodyPr/>
          <a:lstStyle>
            <a:lvl1pPr>
              <a:defRPr>
                <a:solidFill>
                  <a:schemeClr val="bg1"/>
                </a:solidFill>
              </a:defRPr>
            </a:lvl1pPr>
          </a:lstStyle>
          <a:p>
            <a:r>
              <a:rPr lang="en-US" dirty="0"/>
              <a:t>Click to edit Master title style</a:t>
            </a:r>
          </a:p>
        </p:txBody>
      </p:sp>
      <p:sp>
        <p:nvSpPr>
          <p:cNvPr id="7" name="Content Placeholder 7"/>
          <p:cNvSpPr>
            <a:spLocks noGrp="1"/>
          </p:cNvSpPr>
          <p:nvPr>
            <p:ph sz="quarter" idx="10"/>
          </p:nvPr>
        </p:nvSpPr>
        <p:spPr>
          <a:xfrm>
            <a:off x="609600" y="1097280"/>
            <a:ext cx="5364480" cy="5120640"/>
          </a:xfrm>
          <a:prstGeom prst="rect">
            <a:avLst/>
          </a:prstGeom>
        </p:spPr>
        <p:txBody>
          <a:bodyPr/>
          <a:lstStyle>
            <a:lvl1pPr marL="228600" indent="-228600">
              <a:spcBef>
                <a:spcPts val="0"/>
              </a:spcBef>
              <a:spcAft>
                <a:spcPts val="600"/>
              </a:spcAft>
              <a:defRPr sz="2800"/>
            </a:lvl1pPr>
            <a:lvl2pPr marL="685800" indent="-228600">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p:cNvSpPr>
            <a:spLocks noGrp="1"/>
          </p:cNvSpPr>
          <p:nvPr>
            <p:ph sz="quarter" idx="11"/>
          </p:nvPr>
        </p:nvSpPr>
        <p:spPr>
          <a:xfrm>
            <a:off x="6217920" y="1097280"/>
            <a:ext cx="5364480" cy="5120640"/>
          </a:xfrm>
          <a:prstGeom prst="rect">
            <a:avLst/>
          </a:prstGeom>
        </p:spPr>
        <p:txBody>
          <a:bodyPr/>
          <a:lstStyle>
            <a:lvl1pPr marL="228600" indent="-228600">
              <a:spcBef>
                <a:spcPts val="0"/>
              </a:spcBef>
              <a:spcAft>
                <a:spcPts val="600"/>
              </a:spcAft>
              <a:defRPr sz="2800"/>
            </a:lvl1pPr>
            <a:lvl2pPr marL="685800" indent="-228600">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4509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01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5DAE35-72F5-6B64-8214-AA3B64C6C7FB}"/>
              </a:ext>
            </a:extLst>
          </p:cNvPr>
          <p:cNvPicPr>
            <a:picLocks noGrp="1" noRo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tretch/>
        </p:blipFill>
        <p:spPr>
          <a:xfrm>
            <a:off x="4094846" y="1685167"/>
            <a:ext cx="4002308" cy="3679343"/>
          </a:xfrm>
          <a:prstGeom prst="rect">
            <a:avLst/>
          </a:prstGeom>
        </p:spPr>
      </p:pic>
    </p:spTree>
    <p:extLst>
      <p:ext uri="{BB962C8B-B14F-4D97-AF65-F5344CB8AC3E}">
        <p14:creationId xmlns:p14="http://schemas.microsoft.com/office/powerpoint/2010/main" val="364635257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End Slide_Transpar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3D843-835D-5E9A-776A-20E00CDC7AB8}"/>
              </a:ext>
            </a:extLst>
          </p:cNvPr>
          <p:cNvPicPr>
            <a:picLocks noGrp="1" noRot="1" noMove="1" noResize="1" noEditPoints="1" noAdjustHandles="1" noChangeArrowheads="1" noChangeShapeType="1" noCrop="1"/>
          </p:cNvPicPr>
          <p:nvPr/>
        </p:nvPicPr>
        <p:blipFill>
          <a:blip r:embed="rId2">
            <a:alphaModFix amt="20000"/>
            <a:extLst>
              <a:ext uri="{28A0092B-C50C-407E-A947-70E740481C1C}">
                <a14:useLocalDpi xmlns:a14="http://schemas.microsoft.com/office/drawing/2010/main" val="0"/>
              </a:ext>
            </a:extLst>
          </a:blip>
          <a:stretch/>
        </p:blipFill>
        <p:spPr>
          <a:xfrm>
            <a:off x="4094846" y="1685167"/>
            <a:ext cx="4002308" cy="3679343"/>
          </a:xfrm>
          <a:prstGeom prst="rect">
            <a:avLst/>
          </a:prstGeom>
        </p:spPr>
      </p:pic>
    </p:spTree>
    <p:extLst>
      <p:ext uri="{BB962C8B-B14F-4D97-AF65-F5344CB8AC3E}">
        <p14:creationId xmlns:p14="http://schemas.microsoft.com/office/powerpoint/2010/main" val="333588368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3840" y="3657600"/>
            <a:ext cx="5486400" cy="1097280"/>
          </a:xfrm>
        </p:spPr>
        <p:txBody>
          <a:bodyPr anchor="ctr" anchorCtr="1">
            <a:normAutofit/>
          </a:bodyPr>
          <a:lstStyle>
            <a:lvl1pPr algn="ctr">
              <a:defRPr sz="32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43840" y="4754880"/>
            <a:ext cx="5486400" cy="1097280"/>
          </a:xfrm>
        </p:spPr>
        <p:txBody>
          <a:bodyPr anchor="t" anchorCtr="1">
            <a:normAutofit/>
          </a:bodyPr>
          <a:lstStyle>
            <a:lvl1pPr marL="0" indent="0" algn="ctr">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656320" y="6492241"/>
            <a:ext cx="2438400" cy="365125"/>
          </a:xfrm>
          <a:prstGeom prst="rect">
            <a:avLst/>
          </a:prstGeom>
        </p:spPr>
        <p:txBody>
          <a:bodyPr anchor="ctr" anchorCtr="0"/>
          <a:lstStyle>
            <a:lvl1pPr algn="ctr">
              <a:defRPr sz="1200">
                <a:solidFill>
                  <a:schemeClr val="bg1"/>
                </a:solidFill>
              </a:defRPr>
            </a:lvl1pPr>
          </a:lstStyle>
          <a:p>
            <a:endParaRPr lang="en-US" dirty="0"/>
          </a:p>
        </p:txBody>
      </p:sp>
      <p:sp>
        <p:nvSpPr>
          <p:cNvPr id="5" name="Footer Placeholder 4"/>
          <p:cNvSpPr>
            <a:spLocks noGrp="1"/>
          </p:cNvSpPr>
          <p:nvPr>
            <p:ph type="ftr" sz="quarter" idx="11"/>
          </p:nvPr>
        </p:nvSpPr>
        <p:spPr>
          <a:xfrm>
            <a:off x="0" y="6490311"/>
            <a:ext cx="3657600" cy="365125"/>
          </a:xfrm>
          <a:prstGeom prst="rect">
            <a:avLst/>
          </a:prstGeom>
        </p:spPr>
        <p:txBody>
          <a:bodyPr anchor="ctr" anchorCtr="0"/>
          <a:lstStyle>
            <a:lvl1pPr>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11582400" y="6492876"/>
            <a:ext cx="609600" cy="365125"/>
          </a:xfrm>
          <a:prstGeom prst="rect">
            <a:avLst/>
          </a:prstGeom>
        </p:spPr>
        <p:txBody>
          <a:bodyPr anchor="ctr" anchorCtr="0"/>
          <a:lstStyle>
            <a:lvl1pPr algn="r">
              <a:defRPr sz="1200">
                <a:solidFill>
                  <a:schemeClr val="bg1"/>
                </a:solidFill>
              </a:defRPr>
            </a:lvl1pPr>
          </a:lstStyle>
          <a:p>
            <a:fld id="{776DA034-8790-47DB-B313-2AB7FC923CBE}" type="slidenum">
              <a:rPr lang="en-US" smtClean="0"/>
              <a:pPr/>
              <a:t>‹#›</a:t>
            </a:fld>
            <a:endParaRPr lang="en-US" dirty="0"/>
          </a:p>
        </p:txBody>
      </p:sp>
    </p:spTree>
    <p:extLst>
      <p:ext uri="{BB962C8B-B14F-4D97-AF65-F5344CB8AC3E}">
        <p14:creationId xmlns:p14="http://schemas.microsoft.com/office/powerpoint/2010/main" val="383769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0656285-711C-4ACB-A7CC-5B3DA8A0BA68}"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05D4F-14F8-40F5-86C0-9E3EF6F96AEC}" type="slidenum">
              <a:rPr lang="en-US" smtClean="0"/>
              <a:t>‹#›</a:t>
            </a:fld>
            <a:endParaRPr lang="en-US"/>
          </a:p>
        </p:txBody>
      </p:sp>
    </p:spTree>
    <p:extLst>
      <p:ext uri="{BB962C8B-B14F-4D97-AF65-F5344CB8AC3E}">
        <p14:creationId xmlns:p14="http://schemas.microsoft.com/office/powerpoint/2010/main" val="1862794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3840" y="3657600"/>
            <a:ext cx="5486400" cy="1097280"/>
          </a:xfrm>
        </p:spPr>
        <p:txBody>
          <a:bodyPr anchor="ctr" anchorCtr="1">
            <a:normAutofit/>
          </a:bodyPr>
          <a:lstStyle>
            <a:lvl1pPr algn="ctr">
              <a:defRPr sz="32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43840" y="4754880"/>
            <a:ext cx="5486400" cy="1097280"/>
          </a:xfrm>
        </p:spPr>
        <p:txBody>
          <a:bodyPr anchor="t" anchorCtr="1">
            <a:normAutofit/>
          </a:bodyPr>
          <a:lstStyle>
            <a:lvl1pPr marL="0" indent="0" algn="ctr">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656320" y="6492241"/>
            <a:ext cx="2438400" cy="365125"/>
          </a:xfrm>
          <a:prstGeom prst="rect">
            <a:avLst/>
          </a:prstGeom>
        </p:spPr>
        <p:txBody>
          <a:bodyPr anchor="ctr" anchorCtr="0"/>
          <a:lstStyle>
            <a:lvl1pPr algn="ctr">
              <a:defRPr sz="1200">
                <a:solidFill>
                  <a:schemeClr val="bg1"/>
                </a:solidFill>
              </a:defRPr>
            </a:lvl1pPr>
          </a:lstStyle>
          <a:p>
            <a:endParaRPr lang="en-US" dirty="0"/>
          </a:p>
        </p:txBody>
      </p:sp>
      <p:sp>
        <p:nvSpPr>
          <p:cNvPr id="5" name="Footer Placeholder 4"/>
          <p:cNvSpPr>
            <a:spLocks noGrp="1"/>
          </p:cNvSpPr>
          <p:nvPr>
            <p:ph type="ftr" sz="quarter" idx="11"/>
          </p:nvPr>
        </p:nvSpPr>
        <p:spPr>
          <a:xfrm>
            <a:off x="0" y="6490311"/>
            <a:ext cx="3657600" cy="365125"/>
          </a:xfrm>
          <a:prstGeom prst="rect">
            <a:avLst/>
          </a:prstGeom>
        </p:spPr>
        <p:txBody>
          <a:bodyPr anchor="ctr" anchorCtr="0"/>
          <a:lstStyle>
            <a:lvl1pPr>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11582400" y="6492876"/>
            <a:ext cx="609600" cy="365125"/>
          </a:xfrm>
          <a:prstGeom prst="rect">
            <a:avLst/>
          </a:prstGeom>
        </p:spPr>
        <p:txBody>
          <a:bodyPr anchor="ctr" anchorCtr="0"/>
          <a:lstStyle>
            <a:lvl1pPr algn="r">
              <a:defRPr sz="1200">
                <a:solidFill>
                  <a:schemeClr val="bg1"/>
                </a:solidFill>
              </a:defRPr>
            </a:lvl1pPr>
          </a:lstStyle>
          <a:p>
            <a:fld id="{776DA034-8790-47DB-B313-2AB7FC923CBE}" type="slidenum">
              <a:rPr lang="en-US" smtClean="0"/>
              <a:pPr/>
              <a:t>‹#›</a:t>
            </a:fld>
            <a:endParaRPr lang="en-US" dirty="0"/>
          </a:p>
        </p:txBody>
      </p:sp>
    </p:spTree>
    <p:extLst>
      <p:ext uri="{BB962C8B-B14F-4D97-AF65-F5344CB8AC3E}">
        <p14:creationId xmlns:p14="http://schemas.microsoft.com/office/powerpoint/2010/main" val="3924003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Pupose &amp; Agenda CUI">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853BCF8-512E-442D-B61C-D4E03E6E78DF}"/>
              </a:ext>
            </a:extLst>
          </p:cNvPr>
          <p:cNvSpPr/>
          <p:nvPr userDrawn="1"/>
        </p:nvSpPr>
        <p:spPr>
          <a:xfrm>
            <a:off x="5712029" y="3624380"/>
            <a:ext cx="6109792" cy="13091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3" name="Rectangle 22">
            <a:extLst>
              <a:ext uri="{FF2B5EF4-FFF2-40B4-BE49-F238E27FC236}">
                <a16:creationId xmlns:a16="http://schemas.microsoft.com/office/drawing/2014/main" id="{5889E486-61F3-74BE-7173-9113F843B71E}"/>
              </a:ext>
            </a:extLst>
          </p:cNvPr>
          <p:cNvSpPr/>
          <p:nvPr userDrawn="1"/>
        </p:nvSpPr>
        <p:spPr>
          <a:xfrm>
            <a:off x="5712029" y="3267900"/>
            <a:ext cx="6109792" cy="3485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2" name="Rectangle 21">
            <a:extLst>
              <a:ext uri="{FF2B5EF4-FFF2-40B4-BE49-F238E27FC236}">
                <a16:creationId xmlns:a16="http://schemas.microsoft.com/office/drawing/2014/main" id="{8F313B9D-B6A8-3E8C-EC62-6247625051DA}"/>
              </a:ext>
            </a:extLst>
          </p:cNvPr>
          <p:cNvSpPr/>
          <p:nvPr userDrawn="1"/>
        </p:nvSpPr>
        <p:spPr>
          <a:xfrm>
            <a:off x="5712029" y="1403503"/>
            <a:ext cx="6109792" cy="3485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TextBox 10">
            <a:extLst>
              <a:ext uri="{FF2B5EF4-FFF2-40B4-BE49-F238E27FC236}">
                <a16:creationId xmlns:a16="http://schemas.microsoft.com/office/drawing/2014/main" id="{E72676FE-A481-F504-037E-8182A27E5E58}"/>
              </a:ext>
            </a:extLst>
          </p:cNvPr>
          <p:cNvSpPr txBox="1"/>
          <p:nvPr userDrawn="1"/>
        </p:nvSpPr>
        <p:spPr>
          <a:xfrm>
            <a:off x="7967144" y="1382632"/>
            <a:ext cx="1599560" cy="336695"/>
          </a:xfrm>
          <a:prstGeom prst="rect">
            <a:avLst/>
          </a:prstGeom>
          <a:noFill/>
        </p:spPr>
        <p:txBody>
          <a:bodyPr wrap="square" rtlCol="0">
            <a:spAutoFit/>
          </a:bodyPr>
          <a:lstStyle/>
          <a:p>
            <a:r>
              <a:rPr lang="en-US" sz="1588" b="1">
                <a:solidFill>
                  <a:schemeClr val="bg1"/>
                </a:solidFill>
              </a:rPr>
              <a:t>Purpose:</a:t>
            </a:r>
          </a:p>
        </p:txBody>
      </p:sp>
      <p:sp>
        <p:nvSpPr>
          <p:cNvPr id="2" name="Text Placeholder 28">
            <a:extLst>
              <a:ext uri="{FF2B5EF4-FFF2-40B4-BE49-F238E27FC236}">
                <a16:creationId xmlns:a16="http://schemas.microsoft.com/office/drawing/2014/main" id="{F127D036-1FE9-59C6-0F37-B804C6419621}"/>
              </a:ext>
            </a:extLst>
          </p:cNvPr>
          <p:cNvSpPr>
            <a:spLocks noGrp="1"/>
          </p:cNvSpPr>
          <p:nvPr>
            <p:ph type="body" sz="quarter" idx="10"/>
          </p:nvPr>
        </p:nvSpPr>
        <p:spPr>
          <a:xfrm>
            <a:off x="6835237" y="716954"/>
            <a:ext cx="4986585" cy="376798"/>
          </a:xfrm>
          <a:prstGeom prst="rect">
            <a:avLst/>
          </a:prstGeom>
        </p:spPr>
        <p:txBody>
          <a:bodyPr/>
          <a:lstStyle>
            <a:lvl1pPr marL="0" indent="0" algn="r">
              <a:buNone/>
              <a:defRPr sz="971">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934A65DC-326B-E6F0-5816-F32C91AD147C}"/>
              </a:ext>
            </a:extLst>
          </p:cNvPr>
          <p:cNvSpPr>
            <a:spLocks noGrp="1"/>
          </p:cNvSpPr>
          <p:nvPr>
            <p:ph type="title"/>
          </p:nvPr>
        </p:nvSpPr>
        <p:spPr>
          <a:xfrm>
            <a:off x="2866080" y="276597"/>
            <a:ext cx="8955741" cy="376799"/>
          </a:xfrm>
          <a:prstGeom prst="rect">
            <a:avLst/>
          </a:prstGeom>
        </p:spPr>
        <p:txBody>
          <a:bodyPr/>
          <a:lstStyle>
            <a:lvl1pPr algn="r">
              <a:defRPr sz="1941"/>
            </a:lvl1pPr>
          </a:lstStyle>
          <a:p>
            <a:r>
              <a:rPr lang="en-US"/>
              <a:t>Click to edit Master title style</a:t>
            </a:r>
          </a:p>
        </p:txBody>
      </p:sp>
      <p:sp>
        <p:nvSpPr>
          <p:cNvPr id="6" name="Rectangle: Rounded Corners 5">
            <a:extLst>
              <a:ext uri="{FF2B5EF4-FFF2-40B4-BE49-F238E27FC236}">
                <a16:creationId xmlns:a16="http://schemas.microsoft.com/office/drawing/2014/main" id="{FC9DB60A-42AE-DDD4-9B8A-34E3BD84F212}"/>
              </a:ext>
            </a:extLst>
          </p:cNvPr>
          <p:cNvSpPr/>
          <p:nvPr userDrawn="1"/>
        </p:nvSpPr>
        <p:spPr>
          <a:xfrm>
            <a:off x="5712028" y="5162011"/>
            <a:ext cx="425348" cy="26644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TextBox 8">
            <a:extLst>
              <a:ext uri="{FF2B5EF4-FFF2-40B4-BE49-F238E27FC236}">
                <a16:creationId xmlns:a16="http://schemas.microsoft.com/office/drawing/2014/main" id="{16FBD181-EB4E-AF05-2B25-1DBC856A938C}"/>
              </a:ext>
            </a:extLst>
          </p:cNvPr>
          <p:cNvSpPr txBox="1"/>
          <p:nvPr userDrawn="1"/>
        </p:nvSpPr>
        <p:spPr>
          <a:xfrm>
            <a:off x="6098071" y="5167464"/>
            <a:ext cx="1287126" cy="282385"/>
          </a:xfrm>
          <a:prstGeom prst="rect">
            <a:avLst/>
          </a:prstGeom>
          <a:noFill/>
        </p:spPr>
        <p:txBody>
          <a:bodyPr wrap="square" rtlCol="0">
            <a:spAutoFit/>
          </a:bodyPr>
          <a:lstStyle/>
          <a:p>
            <a:r>
              <a:rPr lang="en-US" sz="1235"/>
              <a:t>Information</a:t>
            </a:r>
          </a:p>
        </p:txBody>
      </p:sp>
      <p:sp>
        <p:nvSpPr>
          <p:cNvPr id="10" name="TextBox 9">
            <a:extLst>
              <a:ext uri="{FF2B5EF4-FFF2-40B4-BE49-F238E27FC236}">
                <a16:creationId xmlns:a16="http://schemas.microsoft.com/office/drawing/2014/main" id="{70E35B26-5028-2142-6035-76A0EDCE6FCF}"/>
              </a:ext>
            </a:extLst>
          </p:cNvPr>
          <p:cNvSpPr txBox="1"/>
          <p:nvPr userDrawn="1"/>
        </p:nvSpPr>
        <p:spPr>
          <a:xfrm>
            <a:off x="5712029" y="5713460"/>
            <a:ext cx="6109792" cy="472437"/>
          </a:xfrm>
          <a:prstGeom prst="rect">
            <a:avLst/>
          </a:prstGeom>
          <a:noFill/>
        </p:spPr>
        <p:txBody>
          <a:bodyPr wrap="square" rtlCol="0">
            <a:spAutoFit/>
          </a:bodyPr>
          <a:lstStyle/>
          <a:p>
            <a:pPr algn="ctr"/>
            <a:r>
              <a:rPr lang="en-US" sz="1235" dirty="0"/>
              <a:t>The overall classification of this presentation is:</a:t>
            </a:r>
          </a:p>
          <a:p>
            <a:pPr algn="ctr"/>
            <a:r>
              <a:rPr lang="en-US" sz="1235" b="1" dirty="0">
                <a:solidFill>
                  <a:srgbClr val="00B050"/>
                </a:solidFill>
              </a:rPr>
              <a:t>Unclassified Controlled Information (CUI)</a:t>
            </a:r>
          </a:p>
        </p:txBody>
      </p:sp>
      <p:sp>
        <p:nvSpPr>
          <p:cNvPr id="13" name="TextBox 12">
            <a:extLst>
              <a:ext uri="{FF2B5EF4-FFF2-40B4-BE49-F238E27FC236}">
                <a16:creationId xmlns:a16="http://schemas.microsoft.com/office/drawing/2014/main" id="{E0626EF5-744D-7C77-7ECB-0EA6FD3FF807}"/>
              </a:ext>
            </a:extLst>
          </p:cNvPr>
          <p:cNvSpPr txBox="1"/>
          <p:nvPr userDrawn="1"/>
        </p:nvSpPr>
        <p:spPr>
          <a:xfrm>
            <a:off x="11093812" y="5177807"/>
            <a:ext cx="783046" cy="282385"/>
          </a:xfrm>
          <a:prstGeom prst="rect">
            <a:avLst/>
          </a:prstGeom>
          <a:noFill/>
        </p:spPr>
        <p:txBody>
          <a:bodyPr wrap="square" rtlCol="0">
            <a:spAutoFit/>
          </a:bodyPr>
          <a:lstStyle/>
          <a:p>
            <a:r>
              <a:rPr lang="en-US" sz="1235"/>
              <a:t>Other</a:t>
            </a:r>
          </a:p>
        </p:txBody>
      </p:sp>
      <p:sp>
        <p:nvSpPr>
          <p:cNvPr id="21" name="Rectangle 20">
            <a:extLst>
              <a:ext uri="{FF2B5EF4-FFF2-40B4-BE49-F238E27FC236}">
                <a16:creationId xmlns:a16="http://schemas.microsoft.com/office/drawing/2014/main" id="{79C578B2-3380-A9AD-D7DB-A0D310A19A09}"/>
              </a:ext>
            </a:extLst>
          </p:cNvPr>
          <p:cNvSpPr/>
          <p:nvPr userDrawn="1"/>
        </p:nvSpPr>
        <p:spPr>
          <a:xfrm>
            <a:off x="5712029" y="1752074"/>
            <a:ext cx="6109792" cy="13091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Rectangle: Rounded Corners 13">
            <a:extLst>
              <a:ext uri="{FF2B5EF4-FFF2-40B4-BE49-F238E27FC236}">
                <a16:creationId xmlns:a16="http://schemas.microsoft.com/office/drawing/2014/main" id="{50EAFB2F-149E-0559-08FC-192CE92C3784}"/>
              </a:ext>
            </a:extLst>
          </p:cNvPr>
          <p:cNvSpPr/>
          <p:nvPr userDrawn="1"/>
        </p:nvSpPr>
        <p:spPr>
          <a:xfrm>
            <a:off x="7465879" y="5172587"/>
            <a:ext cx="425348" cy="26644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TextBox 14">
            <a:extLst>
              <a:ext uri="{FF2B5EF4-FFF2-40B4-BE49-F238E27FC236}">
                <a16:creationId xmlns:a16="http://schemas.microsoft.com/office/drawing/2014/main" id="{CA336493-53DD-6D12-72EA-27C763DDFF6A}"/>
              </a:ext>
            </a:extLst>
          </p:cNvPr>
          <p:cNvSpPr txBox="1"/>
          <p:nvPr userDrawn="1"/>
        </p:nvSpPr>
        <p:spPr>
          <a:xfrm>
            <a:off x="7836677" y="5182930"/>
            <a:ext cx="1274785" cy="282385"/>
          </a:xfrm>
          <a:prstGeom prst="rect">
            <a:avLst/>
          </a:prstGeom>
          <a:noFill/>
        </p:spPr>
        <p:txBody>
          <a:bodyPr wrap="square" rtlCol="0">
            <a:spAutoFit/>
          </a:bodyPr>
          <a:lstStyle/>
          <a:p>
            <a:r>
              <a:rPr lang="en-US" sz="1235"/>
              <a:t>Guidance</a:t>
            </a:r>
          </a:p>
        </p:txBody>
      </p:sp>
      <p:sp>
        <p:nvSpPr>
          <p:cNvPr id="16" name="Rectangle: Rounded Corners 15">
            <a:extLst>
              <a:ext uri="{FF2B5EF4-FFF2-40B4-BE49-F238E27FC236}">
                <a16:creationId xmlns:a16="http://schemas.microsoft.com/office/drawing/2014/main" id="{2CC2F697-A0A9-8A98-B11F-90BC1A4A9041}"/>
              </a:ext>
            </a:extLst>
          </p:cNvPr>
          <p:cNvSpPr/>
          <p:nvPr userDrawn="1"/>
        </p:nvSpPr>
        <p:spPr>
          <a:xfrm>
            <a:off x="9143845" y="5172587"/>
            <a:ext cx="425348" cy="26644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7" name="TextBox 16">
            <a:extLst>
              <a:ext uri="{FF2B5EF4-FFF2-40B4-BE49-F238E27FC236}">
                <a16:creationId xmlns:a16="http://schemas.microsoft.com/office/drawing/2014/main" id="{A7A2908D-D113-2F89-8EE3-D8690592C1A0}"/>
              </a:ext>
            </a:extLst>
          </p:cNvPr>
          <p:cNvSpPr txBox="1"/>
          <p:nvPr userDrawn="1"/>
        </p:nvSpPr>
        <p:spPr>
          <a:xfrm>
            <a:off x="9528435" y="5182930"/>
            <a:ext cx="1070771" cy="282385"/>
          </a:xfrm>
          <a:prstGeom prst="rect">
            <a:avLst/>
          </a:prstGeom>
          <a:noFill/>
        </p:spPr>
        <p:txBody>
          <a:bodyPr wrap="square" rtlCol="0">
            <a:spAutoFit/>
          </a:bodyPr>
          <a:lstStyle/>
          <a:p>
            <a:r>
              <a:rPr lang="en-US" sz="1235"/>
              <a:t>Decision</a:t>
            </a:r>
          </a:p>
        </p:txBody>
      </p:sp>
      <p:sp>
        <p:nvSpPr>
          <p:cNvPr id="18" name="Rectangle: Rounded Corners 17">
            <a:extLst>
              <a:ext uri="{FF2B5EF4-FFF2-40B4-BE49-F238E27FC236}">
                <a16:creationId xmlns:a16="http://schemas.microsoft.com/office/drawing/2014/main" id="{E6056261-293F-80E0-548F-08F121B0E9A1}"/>
              </a:ext>
            </a:extLst>
          </p:cNvPr>
          <p:cNvSpPr/>
          <p:nvPr userDrawn="1"/>
        </p:nvSpPr>
        <p:spPr>
          <a:xfrm>
            <a:off x="10706220" y="5182930"/>
            <a:ext cx="425348" cy="26644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9" name="TextBox 11">
            <a:extLst>
              <a:ext uri="{FF2B5EF4-FFF2-40B4-BE49-F238E27FC236}">
                <a16:creationId xmlns:a16="http://schemas.microsoft.com/office/drawing/2014/main" id="{7A2C510C-92A8-232A-FEAC-1A88DFBF8ADC}"/>
              </a:ext>
            </a:extLst>
          </p:cNvPr>
          <p:cNvSpPr txBox="1"/>
          <p:nvPr userDrawn="1"/>
        </p:nvSpPr>
        <p:spPr>
          <a:xfrm>
            <a:off x="8019576" y="3250609"/>
            <a:ext cx="1494696" cy="36394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88" b="1">
                <a:solidFill>
                  <a:schemeClr val="bg1"/>
                </a:solidFill>
              </a:rPr>
              <a:t>Agenda</a:t>
            </a:r>
            <a:r>
              <a:rPr lang="en-US" sz="1765" b="1">
                <a:solidFill>
                  <a:schemeClr val="bg1"/>
                </a:solidFill>
              </a:rPr>
              <a:t>:</a:t>
            </a:r>
          </a:p>
        </p:txBody>
      </p:sp>
    </p:spTree>
    <p:extLst>
      <p:ext uri="{BB962C8B-B14F-4D97-AF65-F5344CB8AC3E}">
        <p14:creationId xmlns:p14="http://schemas.microsoft.com/office/powerpoint/2010/main" val="3371620463"/>
      </p:ext>
    </p:extLst>
  </p:cSld>
  <p:clrMapOvr>
    <a:masterClrMapping/>
  </p:clrMapOvr>
  <p:extLst>
    <p:ext uri="{DCECCB84-F9BA-43D5-87BE-67443E8EF086}">
      <p15:sldGuideLst xmlns:p15="http://schemas.microsoft.com/office/powerpoint/2012/main">
        <p15:guide id="1" orient="horz" pos="2448">
          <p15:clr>
            <a:srgbClr val="FBAE40"/>
          </p15:clr>
        </p15:guide>
        <p15:guide id="2" pos="32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p:cNvSpPr txBox="1">
            <a:spLocks/>
          </p:cNvSpPr>
          <p:nvPr userDrawn="1"/>
        </p:nvSpPr>
        <p:spPr>
          <a:xfrm>
            <a:off x="9347200" y="6096001"/>
            <a:ext cx="2844800" cy="365125"/>
          </a:xfrm>
          <a:prstGeom prst="rect">
            <a:avLst/>
          </a:prstGeom>
        </p:spPr>
        <p:txBody>
          <a:bodyPr anchor="ctr"/>
          <a:lstStyle>
            <a:lvl1pPr>
              <a:defRPr/>
            </a:lvl1pPr>
          </a:lstStyle>
          <a:p>
            <a:pPr algn="r">
              <a:defRPr/>
            </a:pPr>
            <a:fld id="{9617C365-3B53-441C-944C-75888483A2AB}" type="slidenum">
              <a:rPr lang="en-US" sz="1200" smtClean="0">
                <a:solidFill>
                  <a:prstClr val="black">
                    <a:tint val="75000"/>
                  </a:prstClr>
                </a:solidFill>
              </a:rPr>
              <a:pPr algn="r">
                <a:defRPr/>
              </a:pPr>
              <a:t>‹#›</a:t>
            </a:fld>
            <a:endParaRPr lang="en-US" sz="1200" dirty="0">
              <a:solidFill>
                <a:prstClr val="black">
                  <a:tint val="75000"/>
                </a:prstClr>
              </a:solidFill>
            </a:endParaRPr>
          </a:p>
        </p:txBody>
      </p:sp>
    </p:spTree>
    <p:extLst>
      <p:ext uri="{BB962C8B-B14F-4D97-AF65-F5344CB8AC3E}">
        <p14:creationId xmlns:p14="http://schemas.microsoft.com/office/powerpoint/2010/main" val="88799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ctr" anchorCtr="0">
            <a:normAutofit/>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Tree>
    <p:extLst>
      <p:ext uri="{BB962C8B-B14F-4D97-AF65-F5344CB8AC3E}">
        <p14:creationId xmlns:p14="http://schemas.microsoft.com/office/powerpoint/2010/main" val="4632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716954"/>
            <a:ext cx="4986585" cy="376798"/>
          </a:xfrm>
          <a:prstGeom prst="rect">
            <a:avLst/>
          </a:prstGeom>
        </p:spPr>
        <p:txBody>
          <a:bodyPr/>
          <a:lstStyle>
            <a:lvl1pPr marL="0" indent="0" algn="r">
              <a:buNone/>
              <a:defRPr sz="971">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276597"/>
            <a:ext cx="8955741" cy="376799"/>
          </a:xfrm>
          <a:prstGeom prst="rect">
            <a:avLst/>
          </a:prstGeom>
        </p:spPr>
        <p:txBody>
          <a:bodyPr/>
          <a:lstStyle>
            <a:lvl1pPr algn="r">
              <a:defRPr sz="1941"/>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6437746"/>
            <a:ext cx="3609418" cy="365592"/>
          </a:xfrm>
          <a:prstGeom prst="rect">
            <a:avLst/>
          </a:prstGeom>
        </p:spPr>
        <p:txBody>
          <a:bodyPr vert="horz" lIns="91440" tIns="45720" rIns="91440" bIns="45720" rtlCol="0" anchor="ctr"/>
          <a:lstStyle>
            <a:lvl1pPr algn="r">
              <a:defRPr sz="1059">
                <a:solidFill>
                  <a:srgbClr val="C9AD62"/>
                </a:solidFill>
                <a:latin typeface="Raleway Black" pitchFamily="2" charset="0"/>
              </a:defRPr>
            </a:lvl1pPr>
          </a:lstStyle>
          <a:p>
            <a:fld id="{165700FE-BCEC-4E84-BA78-D55E132666CC}" type="slidenum">
              <a:rPr lang="en-US" sz="882"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6569877"/>
            <a:ext cx="7198428" cy="235001"/>
            <a:chOff x="155370" y="7445873"/>
            <a:chExt cx="6118664" cy="266335"/>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66335"/>
            </a:xfrm>
            <a:prstGeom prst="rect">
              <a:avLst/>
            </a:prstGeom>
            <a:noFill/>
          </p:spPr>
          <p:txBody>
            <a:bodyPr wrap="square" rtlCol="0">
              <a:spAutoFit/>
            </a:bodyPr>
            <a:lstStyle/>
            <a:p>
              <a:pPr marL="0" marR="0" lvl="0" indent="0" algn="ctr" defTabSz="403453" rtl="0" eaLnBrk="1" fontAlgn="auto" latinLnBrk="0" hangingPunct="1">
                <a:lnSpc>
                  <a:spcPct val="100000"/>
                </a:lnSpc>
                <a:spcBef>
                  <a:spcPts val="0"/>
                </a:spcBef>
                <a:spcAft>
                  <a:spcPts val="0"/>
                </a:spcAft>
                <a:buClrTx/>
                <a:buSzTx/>
                <a:buFontTx/>
                <a:buNone/>
                <a:tabLst/>
                <a:defRPr/>
              </a:pPr>
              <a:r>
                <a:rPr kumimoji="0" lang="en-US" sz="927" b="1" i="0" u="none" strike="noStrike" kern="1200" cap="all" spc="0" normalizeH="0" baseline="0" noProof="0">
                  <a:ln>
                    <a:noFill/>
                  </a:ln>
                  <a:solidFill>
                    <a:schemeClr val="bg1"/>
                  </a:solidFill>
                  <a:effectLst/>
                  <a:uLnTx/>
                  <a:uFillTx/>
                  <a:latin typeface="+mn-lt"/>
                  <a:ea typeface="+mn-ea"/>
                  <a:cs typeface="+mn-cs"/>
                </a:rPr>
                <a:t>Warfighter Always</a:t>
              </a:r>
              <a:endParaRPr lang="en-US" sz="927">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4"/>
              <a:ext cx="4216836" cy="258487"/>
            </a:xfrm>
            <a:prstGeom prst="rect">
              <a:avLst/>
            </a:prstGeom>
            <a:noFill/>
          </p:spPr>
          <p:txBody>
            <a:bodyPr wrap="square" rtlCol="0">
              <a:spAutoFit/>
            </a:bodyPr>
            <a:lstStyle/>
            <a:p>
              <a:pPr marL="0" marR="0" lvl="0" indent="0" defTabSz="403453" rtl="0" eaLnBrk="1" fontAlgn="auto" latinLnBrk="0" hangingPunct="1">
                <a:lnSpc>
                  <a:spcPct val="100000"/>
                </a:lnSpc>
                <a:spcBef>
                  <a:spcPts val="0"/>
                </a:spcBef>
                <a:spcAft>
                  <a:spcPts val="0"/>
                </a:spcAft>
                <a:buClrTx/>
                <a:buSzTx/>
                <a:buFontTx/>
                <a:buNone/>
                <a:tabLst/>
                <a:defRPr/>
              </a:pPr>
              <a:r>
                <a:rPr kumimoji="0" lang="en-US" sz="882" b="1" i="0" u="none" strike="noStrike" kern="1200" spc="0" normalizeH="0" baseline="0" noProof="0">
                  <a:ln>
                    <a:noFill/>
                  </a:ln>
                  <a:solidFill>
                    <a:srgbClr val="C9AD62"/>
                  </a:solidFill>
                  <a:effectLst/>
                  <a:uLnTx/>
                  <a:uFillTx/>
                  <a:latin typeface="+mn-lt"/>
                  <a:ea typeface="+mn-ea"/>
                  <a:cs typeface="+mn-cs"/>
                </a:rPr>
                <a:t>PEOP</a:t>
              </a:r>
              <a:r>
                <a:rPr kumimoji="0" lang="en-US" sz="882" b="1" i="0" u="none" strike="noStrike" kern="1200" spc="0" normalizeH="0" baseline="0" noProof="0">
                  <a:ln>
                    <a:noFill/>
                  </a:ln>
                  <a:solidFill>
                    <a:srgbClr val="CAAD62"/>
                  </a:solidFill>
                  <a:effectLst/>
                  <a:uLnTx/>
                  <a:uFillTx/>
                  <a:latin typeface="+mn-lt"/>
                  <a:ea typeface="+mn-ea"/>
                  <a:cs typeface="+mn-cs"/>
                </a:rPr>
                <a:t>LE          PRECISION          </a:t>
              </a:r>
              <a:r>
                <a:rPr lang="en-US" sz="882" b="1">
                  <a:solidFill>
                    <a:srgbClr val="CAAD62"/>
                  </a:solidFill>
                </a:rPr>
                <a:t>P</a:t>
              </a:r>
              <a:r>
                <a:rPr kumimoji="0" lang="en-US" sz="882" b="1" i="0" u="none" strike="noStrike" kern="1200" spc="0" normalizeH="0" baseline="0" noProof="0">
                  <a:ln>
                    <a:noFill/>
                  </a:ln>
                  <a:solidFill>
                    <a:srgbClr val="CAAD62"/>
                  </a:solidFill>
                  <a:effectLst/>
                  <a:uLnTx/>
                  <a:uFillTx/>
                  <a:latin typeface="+mn-lt"/>
                  <a:ea typeface="+mn-ea"/>
                  <a:cs typeface="+mn-cs"/>
                </a:rPr>
                <a:t>OSTURE          PARTNERSHIPS</a:t>
              </a:r>
              <a:endParaRPr lang="en-US" sz="882">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Tree>
    <p:extLst>
      <p:ext uri="{BB962C8B-B14F-4D97-AF65-F5344CB8AC3E}">
        <p14:creationId xmlns:p14="http://schemas.microsoft.com/office/powerpoint/2010/main" val="140127478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716954"/>
            <a:ext cx="4986585" cy="376798"/>
          </a:xfrm>
          <a:prstGeom prst="rect">
            <a:avLst/>
          </a:prstGeom>
        </p:spPr>
        <p:txBody>
          <a:bodyPr/>
          <a:lstStyle>
            <a:lvl1pPr marL="0" indent="0" algn="r">
              <a:buNone/>
              <a:defRPr sz="971">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276597"/>
            <a:ext cx="8955741" cy="376799"/>
          </a:xfrm>
          <a:prstGeom prst="rect">
            <a:avLst/>
          </a:prstGeom>
        </p:spPr>
        <p:txBody>
          <a:bodyPr/>
          <a:lstStyle>
            <a:lvl1pPr algn="r">
              <a:defRPr sz="1941"/>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79582"/>
            <a:ext cx="651700" cy="15886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02589" rtl="0" eaLnBrk="1" fontAlgn="auto" latinLnBrk="0" hangingPunct="1">
              <a:lnSpc>
                <a:spcPct val="100000"/>
              </a:lnSpc>
              <a:spcBef>
                <a:spcPts val="0"/>
              </a:spcBef>
              <a:spcAft>
                <a:spcPts val="0"/>
              </a:spcAft>
              <a:buClrTx/>
              <a:buSzTx/>
              <a:buFontTx/>
              <a:buNone/>
              <a:tabLst/>
              <a:defRPr/>
            </a:pPr>
            <a:r>
              <a:rPr kumimoji="0" lang="en-US" sz="860"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6437746"/>
            <a:ext cx="3609418" cy="365592"/>
          </a:xfrm>
          <a:prstGeom prst="rect">
            <a:avLst/>
          </a:prstGeom>
        </p:spPr>
        <p:txBody>
          <a:bodyPr vert="horz" lIns="91440" tIns="45720" rIns="91440" bIns="45720" rtlCol="0" anchor="ctr"/>
          <a:lstStyle>
            <a:lvl1pPr algn="r">
              <a:defRPr sz="1059">
                <a:solidFill>
                  <a:srgbClr val="C9AD62"/>
                </a:solidFill>
                <a:latin typeface="Raleway Black" pitchFamily="2" charset="0"/>
              </a:defRPr>
            </a:lvl1pPr>
          </a:lstStyle>
          <a:p>
            <a:fld id="{165700FE-BCEC-4E84-BA78-D55E132666CC}" type="slidenum">
              <a:rPr lang="en-US" sz="882" smtClean="0"/>
              <a:pPr/>
              <a:t>‹#›</a:t>
            </a:fld>
            <a:r>
              <a:rPr lang="en-US"/>
              <a:t> of xx</a:t>
            </a:r>
          </a:p>
        </p:txBody>
      </p:sp>
      <p:grpSp>
        <p:nvGrpSpPr>
          <p:cNvPr id="17" name="Group 16">
            <a:extLst>
              <a:ext uri="{FF2B5EF4-FFF2-40B4-BE49-F238E27FC236}">
                <a16:creationId xmlns:a16="http://schemas.microsoft.com/office/drawing/2014/main" id="{20B68FA1-92E3-8462-AAC1-112F1EA85906}"/>
              </a:ext>
            </a:extLst>
          </p:cNvPr>
          <p:cNvGrpSpPr>
            <a:grpSpLocks noGrp="1" noUngrp="1" noRot="1" noMove="1" noResize="1"/>
          </p:cNvGrpSpPr>
          <p:nvPr userDrawn="1"/>
        </p:nvGrpSpPr>
        <p:grpSpPr>
          <a:xfrm>
            <a:off x="182788" y="6396426"/>
            <a:ext cx="7198428" cy="408471"/>
            <a:chOff x="155370" y="7249274"/>
            <a:chExt cx="6118664" cy="462933"/>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02589" rtl="0" eaLnBrk="1" fontAlgn="auto" latinLnBrk="0" hangingPunct="1">
                <a:lnSpc>
                  <a:spcPct val="100000"/>
                </a:lnSpc>
                <a:spcBef>
                  <a:spcPts val="0"/>
                </a:spcBef>
                <a:spcAft>
                  <a:spcPts val="0"/>
                </a:spcAft>
                <a:buClrTx/>
                <a:buSzTx/>
                <a:buFontTx/>
                <a:buNone/>
                <a:tabLst/>
                <a:defRPr/>
              </a:pPr>
              <a:r>
                <a:rPr kumimoji="0" lang="en-US" sz="860"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66334"/>
            </a:xfrm>
            <a:prstGeom prst="rect">
              <a:avLst/>
            </a:prstGeom>
            <a:noFill/>
          </p:spPr>
          <p:txBody>
            <a:bodyPr wrap="square" rtlCol="0">
              <a:spAutoFit/>
            </a:bodyPr>
            <a:lstStyle/>
            <a:p>
              <a:pPr marL="0" marR="0" lvl="0" indent="0" algn="ctr" defTabSz="403453" rtl="0" eaLnBrk="1" fontAlgn="auto" latinLnBrk="0" hangingPunct="1">
                <a:lnSpc>
                  <a:spcPct val="100000"/>
                </a:lnSpc>
                <a:spcBef>
                  <a:spcPts val="0"/>
                </a:spcBef>
                <a:spcAft>
                  <a:spcPts val="0"/>
                </a:spcAft>
                <a:buClrTx/>
                <a:buSzTx/>
                <a:buFontTx/>
                <a:buNone/>
                <a:tabLst/>
                <a:defRPr/>
              </a:pPr>
              <a:r>
                <a:rPr kumimoji="0" lang="en-US" sz="927" b="1" i="0" u="none" strike="noStrike" kern="1200" cap="all" spc="0" normalizeH="0" baseline="0" noProof="0">
                  <a:ln>
                    <a:noFill/>
                  </a:ln>
                  <a:solidFill>
                    <a:schemeClr val="bg1"/>
                  </a:solidFill>
                  <a:effectLst/>
                  <a:uLnTx/>
                  <a:uFillTx/>
                  <a:latin typeface="+mn-lt"/>
                  <a:ea typeface="+mn-ea"/>
                  <a:cs typeface="+mn-cs"/>
                </a:rPr>
                <a:t>Warfighter Always</a:t>
              </a:r>
              <a:endParaRPr lang="en-US" sz="927">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4"/>
              <a:ext cx="4216836" cy="258486"/>
            </a:xfrm>
            <a:prstGeom prst="rect">
              <a:avLst/>
            </a:prstGeom>
            <a:noFill/>
          </p:spPr>
          <p:txBody>
            <a:bodyPr wrap="square" rtlCol="0">
              <a:spAutoFit/>
            </a:bodyPr>
            <a:lstStyle/>
            <a:p>
              <a:pPr marL="0" marR="0" lvl="0" indent="0" defTabSz="403453" rtl="0" eaLnBrk="1" fontAlgn="auto" latinLnBrk="0" hangingPunct="1">
                <a:lnSpc>
                  <a:spcPct val="100000"/>
                </a:lnSpc>
                <a:spcBef>
                  <a:spcPts val="0"/>
                </a:spcBef>
                <a:spcAft>
                  <a:spcPts val="0"/>
                </a:spcAft>
                <a:buClrTx/>
                <a:buSzTx/>
                <a:buFontTx/>
                <a:buNone/>
                <a:tabLst/>
                <a:defRPr/>
              </a:pPr>
              <a:r>
                <a:rPr kumimoji="0" lang="en-US" sz="882" b="1" i="0" u="none" strike="noStrike" kern="1200" spc="0" normalizeH="0" baseline="0" noProof="0">
                  <a:ln>
                    <a:noFill/>
                  </a:ln>
                  <a:solidFill>
                    <a:srgbClr val="C9AD62"/>
                  </a:solidFill>
                  <a:effectLst/>
                  <a:uLnTx/>
                  <a:uFillTx/>
                  <a:latin typeface="+mn-lt"/>
                  <a:ea typeface="+mn-ea"/>
                  <a:cs typeface="+mn-cs"/>
                </a:rPr>
                <a:t>PEOP</a:t>
              </a:r>
              <a:r>
                <a:rPr kumimoji="0" lang="en-US" sz="882" b="1" i="0" u="none" strike="noStrike" kern="1200" spc="0" normalizeH="0" baseline="0" noProof="0">
                  <a:ln>
                    <a:noFill/>
                  </a:ln>
                  <a:solidFill>
                    <a:srgbClr val="CAAD62"/>
                  </a:solidFill>
                  <a:effectLst/>
                  <a:uLnTx/>
                  <a:uFillTx/>
                  <a:latin typeface="+mn-lt"/>
                  <a:ea typeface="+mn-ea"/>
                  <a:cs typeface="+mn-cs"/>
                </a:rPr>
                <a:t>LE          PRECISION          </a:t>
              </a:r>
              <a:r>
                <a:rPr lang="en-US" sz="882" b="1">
                  <a:solidFill>
                    <a:srgbClr val="CAAD62"/>
                  </a:solidFill>
                </a:rPr>
                <a:t>P</a:t>
              </a:r>
              <a:r>
                <a:rPr kumimoji="0" lang="en-US" sz="882" b="1" i="0" u="none" strike="noStrike" kern="1200" spc="0" normalizeH="0" baseline="0" noProof="0">
                  <a:ln>
                    <a:noFill/>
                  </a:ln>
                  <a:solidFill>
                    <a:srgbClr val="CAAD62"/>
                  </a:solidFill>
                  <a:effectLst/>
                  <a:uLnTx/>
                  <a:uFillTx/>
                  <a:latin typeface="+mn-lt"/>
                  <a:ea typeface="+mn-ea"/>
                  <a:cs typeface="+mn-cs"/>
                </a:rPr>
                <a:t>OSTURE          PARTNERSHIPS</a:t>
              </a:r>
              <a:endParaRPr lang="en-US" sz="882">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Tree>
    <p:extLst>
      <p:ext uri="{BB962C8B-B14F-4D97-AF65-F5344CB8AC3E}">
        <p14:creationId xmlns:p14="http://schemas.microsoft.com/office/powerpoint/2010/main" val="1559996199"/>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p:cNvSpPr txBox="1">
            <a:spLocks/>
          </p:cNvSpPr>
          <p:nvPr userDrawn="1"/>
        </p:nvSpPr>
        <p:spPr>
          <a:xfrm>
            <a:off x="9347200" y="6096001"/>
            <a:ext cx="2844800" cy="365125"/>
          </a:xfrm>
          <a:prstGeom prst="rect">
            <a:avLst/>
          </a:prstGeom>
        </p:spPr>
        <p:txBody>
          <a:bodyPr anchor="ctr"/>
          <a:lstStyle>
            <a:lvl1pPr>
              <a:defRPr/>
            </a:lvl1pPr>
          </a:lstStyle>
          <a:p>
            <a:pPr algn="r">
              <a:defRPr/>
            </a:pPr>
            <a:fld id="{9617C365-3B53-441C-944C-75888483A2AB}" type="slidenum">
              <a:rPr lang="en-US" sz="1200" smtClean="0">
                <a:solidFill>
                  <a:prstClr val="black">
                    <a:tint val="75000"/>
                  </a:prstClr>
                </a:solidFill>
              </a:rPr>
              <a:pPr algn="r">
                <a:defRPr/>
              </a:pPr>
              <a:t>‹#›</a:t>
            </a:fld>
            <a:endParaRPr lang="en-US" sz="1200" dirty="0">
              <a:solidFill>
                <a:prstClr val="black">
                  <a:tint val="75000"/>
                </a:prstClr>
              </a:solidFill>
            </a:endParaRPr>
          </a:p>
        </p:txBody>
      </p:sp>
    </p:spTree>
    <p:extLst>
      <p:ext uri="{BB962C8B-B14F-4D97-AF65-F5344CB8AC3E}">
        <p14:creationId xmlns:p14="http://schemas.microsoft.com/office/powerpoint/2010/main" val="3441165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248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5DAE35-72F5-6B64-8214-AA3B64C6C7FB}"/>
              </a:ext>
            </a:extLst>
          </p:cNvPr>
          <p:cNvPicPr>
            <a:picLocks noGrp="1" noRot="1" noMove="1" noResize="1" noEditPoints="1" noAdjustHandles="1" noChangeArrowheads="1" noChangeShapeType="1" noCrop="1"/>
          </p:cNvPicPr>
          <p:nvPr userDrawn="1"/>
        </p:nvPicPr>
        <p:blipFill>
          <a:blip r:embed="rId2">
            <a:alphaModFix/>
            <a:extLst>
              <a:ext uri="{28A0092B-C50C-407E-A947-70E740481C1C}">
                <a14:useLocalDpi xmlns:a14="http://schemas.microsoft.com/office/drawing/2010/main" val="0"/>
              </a:ext>
            </a:extLst>
          </a:blip>
          <a:stretch/>
        </p:blipFill>
        <p:spPr>
          <a:xfrm>
            <a:off x="4094846" y="1685167"/>
            <a:ext cx="4002308" cy="3679343"/>
          </a:xfrm>
          <a:prstGeom prst="rect">
            <a:avLst/>
          </a:prstGeom>
        </p:spPr>
      </p:pic>
    </p:spTree>
    <p:extLst>
      <p:ext uri="{BB962C8B-B14F-4D97-AF65-F5344CB8AC3E}">
        <p14:creationId xmlns:p14="http://schemas.microsoft.com/office/powerpoint/2010/main" val="3020567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d Slide_Transpar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3D843-835D-5E9A-776A-20E00CDC7AB8}"/>
              </a:ext>
            </a:extLst>
          </p:cNvPr>
          <p:cNvPicPr>
            <a:picLocks noGrp="1" noRot="1" noMove="1" noResize="1" noEditPoints="1" noAdjustHandles="1" noChangeArrowheads="1" noChangeShapeType="1" noCrop="1"/>
          </p:cNvPicPr>
          <p:nvPr userDrawn="1"/>
        </p:nvPicPr>
        <p:blipFill>
          <a:blip r:embed="rId2">
            <a:alphaModFix amt="20000"/>
            <a:extLst>
              <a:ext uri="{28A0092B-C50C-407E-A947-70E740481C1C}">
                <a14:useLocalDpi xmlns:a14="http://schemas.microsoft.com/office/drawing/2010/main" val="0"/>
              </a:ext>
            </a:extLst>
          </a:blip>
          <a:stretch/>
        </p:blipFill>
        <p:spPr>
          <a:xfrm>
            <a:off x="4094846" y="1685167"/>
            <a:ext cx="4002308" cy="3679343"/>
          </a:xfrm>
          <a:prstGeom prst="rect">
            <a:avLst/>
          </a:prstGeom>
        </p:spPr>
      </p:pic>
    </p:spTree>
    <p:extLst>
      <p:ext uri="{BB962C8B-B14F-4D97-AF65-F5344CB8AC3E}">
        <p14:creationId xmlns:p14="http://schemas.microsoft.com/office/powerpoint/2010/main" val="3948230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1_Pupose &amp; Agenda CUI">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853BCF8-512E-442D-B61C-D4E03E6E78DF}"/>
              </a:ext>
            </a:extLst>
          </p:cNvPr>
          <p:cNvSpPr/>
          <p:nvPr userDrawn="1"/>
        </p:nvSpPr>
        <p:spPr>
          <a:xfrm>
            <a:off x="5712029" y="3624380"/>
            <a:ext cx="6109792" cy="13091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3" name="Rectangle 22">
            <a:extLst>
              <a:ext uri="{FF2B5EF4-FFF2-40B4-BE49-F238E27FC236}">
                <a16:creationId xmlns:a16="http://schemas.microsoft.com/office/drawing/2014/main" id="{5889E486-61F3-74BE-7173-9113F843B71E}"/>
              </a:ext>
            </a:extLst>
          </p:cNvPr>
          <p:cNvSpPr/>
          <p:nvPr userDrawn="1"/>
        </p:nvSpPr>
        <p:spPr>
          <a:xfrm>
            <a:off x="5712029" y="3267900"/>
            <a:ext cx="6109792" cy="3485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2" name="Rectangle 21">
            <a:extLst>
              <a:ext uri="{FF2B5EF4-FFF2-40B4-BE49-F238E27FC236}">
                <a16:creationId xmlns:a16="http://schemas.microsoft.com/office/drawing/2014/main" id="{8F313B9D-B6A8-3E8C-EC62-6247625051DA}"/>
              </a:ext>
            </a:extLst>
          </p:cNvPr>
          <p:cNvSpPr/>
          <p:nvPr userDrawn="1"/>
        </p:nvSpPr>
        <p:spPr>
          <a:xfrm>
            <a:off x="5712029" y="1403503"/>
            <a:ext cx="6109792" cy="34857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TextBox 10">
            <a:extLst>
              <a:ext uri="{FF2B5EF4-FFF2-40B4-BE49-F238E27FC236}">
                <a16:creationId xmlns:a16="http://schemas.microsoft.com/office/drawing/2014/main" id="{E72676FE-A481-F504-037E-8182A27E5E58}"/>
              </a:ext>
            </a:extLst>
          </p:cNvPr>
          <p:cNvSpPr txBox="1"/>
          <p:nvPr userDrawn="1"/>
        </p:nvSpPr>
        <p:spPr>
          <a:xfrm>
            <a:off x="7967144" y="1382632"/>
            <a:ext cx="1599560" cy="336695"/>
          </a:xfrm>
          <a:prstGeom prst="rect">
            <a:avLst/>
          </a:prstGeom>
          <a:noFill/>
        </p:spPr>
        <p:txBody>
          <a:bodyPr wrap="square" rtlCol="0">
            <a:spAutoFit/>
          </a:bodyPr>
          <a:lstStyle/>
          <a:p>
            <a:r>
              <a:rPr lang="en-US" sz="1588" b="1">
                <a:solidFill>
                  <a:schemeClr val="bg1"/>
                </a:solidFill>
              </a:rPr>
              <a:t>Purpose:</a:t>
            </a:r>
          </a:p>
        </p:txBody>
      </p:sp>
      <p:sp>
        <p:nvSpPr>
          <p:cNvPr id="2" name="Text Placeholder 28">
            <a:extLst>
              <a:ext uri="{FF2B5EF4-FFF2-40B4-BE49-F238E27FC236}">
                <a16:creationId xmlns:a16="http://schemas.microsoft.com/office/drawing/2014/main" id="{F127D036-1FE9-59C6-0F37-B804C6419621}"/>
              </a:ext>
            </a:extLst>
          </p:cNvPr>
          <p:cNvSpPr>
            <a:spLocks noGrp="1"/>
          </p:cNvSpPr>
          <p:nvPr>
            <p:ph type="body" sz="quarter" idx="10"/>
          </p:nvPr>
        </p:nvSpPr>
        <p:spPr>
          <a:xfrm>
            <a:off x="6835237" y="716954"/>
            <a:ext cx="4986585" cy="376798"/>
          </a:xfrm>
          <a:prstGeom prst="rect">
            <a:avLst/>
          </a:prstGeom>
        </p:spPr>
        <p:txBody>
          <a:bodyPr/>
          <a:lstStyle>
            <a:lvl1pPr marL="0" indent="0" algn="r">
              <a:buNone/>
              <a:defRPr sz="971">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934A65DC-326B-E6F0-5816-F32C91AD147C}"/>
              </a:ext>
            </a:extLst>
          </p:cNvPr>
          <p:cNvSpPr>
            <a:spLocks noGrp="1"/>
          </p:cNvSpPr>
          <p:nvPr>
            <p:ph type="title"/>
          </p:nvPr>
        </p:nvSpPr>
        <p:spPr>
          <a:xfrm>
            <a:off x="2866080" y="276597"/>
            <a:ext cx="8955741" cy="376799"/>
          </a:xfrm>
          <a:prstGeom prst="rect">
            <a:avLst/>
          </a:prstGeom>
        </p:spPr>
        <p:txBody>
          <a:bodyPr/>
          <a:lstStyle>
            <a:lvl1pPr algn="r">
              <a:defRPr sz="1941"/>
            </a:lvl1pPr>
          </a:lstStyle>
          <a:p>
            <a:r>
              <a:rPr lang="en-US"/>
              <a:t>Click to edit Master title style</a:t>
            </a:r>
          </a:p>
        </p:txBody>
      </p:sp>
      <p:sp>
        <p:nvSpPr>
          <p:cNvPr id="6" name="Rectangle: Rounded Corners 5">
            <a:extLst>
              <a:ext uri="{FF2B5EF4-FFF2-40B4-BE49-F238E27FC236}">
                <a16:creationId xmlns:a16="http://schemas.microsoft.com/office/drawing/2014/main" id="{FC9DB60A-42AE-DDD4-9B8A-34E3BD84F212}"/>
              </a:ext>
            </a:extLst>
          </p:cNvPr>
          <p:cNvSpPr/>
          <p:nvPr userDrawn="1"/>
        </p:nvSpPr>
        <p:spPr>
          <a:xfrm>
            <a:off x="5712028" y="5162011"/>
            <a:ext cx="425348" cy="26644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TextBox 8">
            <a:extLst>
              <a:ext uri="{FF2B5EF4-FFF2-40B4-BE49-F238E27FC236}">
                <a16:creationId xmlns:a16="http://schemas.microsoft.com/office/drawing/2014/main" id="{16FBD181-EB4E-AF05-2B25-1DBC856A938C}"/>
              </a:ext>
            </a:extLst>
          </p:cNvPr>
          <p:cNvSpPr txBox="1"/>
          <p:nvPr userDrawn="1"/>
        </p:nvSpPr>
        <p:spPr>
          <a:xfrm>
            <a:off x="6098071" y="5167464"/>
            <a:ext cx="1287126" cy="282385"/>
          </a:xfrm>
          <a:prstGeom prst="rect">
            <a:avLst/>
          </a:prstGeom>
          <a:noFill/>
        </p:spPr>
        <p:txBody>
          <a:bodyPr wrap="square" rtlCol="0">
            <a:spAutoFit/>
          </a:bodyPr>
          <a:lstStyle/>
          <a:p>
            <a:r>
              <a:rPr lang="en-US" sz="1235"/>
              <a:t>Information</a:t>
            </a:r>
          </a:p>
        </p:txBody>
      </p:sp>
      <p:sp>
        <p:nvSpPr>
          <p:cNvPr id="10" name="TextBox 9">
            <a:extLst>
              <a:ext uri="{FF2B5EF4-FFF2-40B4-BE49-F238E27FC236}">
                <a16:creationId xmlns:a16="http://schemas.microsoft.com/office/drawing/2014/main" id="{70E35B26-5028-2142-6035-76A0EDCE6FCF}"/>
              </a:ext>
            </a:extLst>
          </p:cNvPr>
          <p:cNvSpPr txBox="1"/>
          <p:nvPr userDrawn="1"/>
        </p:nvSpPr>
        <p:spPr>
          <a:xfrm>
            <a:off x="5712029" y="5713460"/>
            <a:ext cx="6109792" cy="472437"/>
          </a:xfrm>
          <a:prstGeom prst="rect">
            <a:avLst/>
          </a:prstGeom>
          <a:noFill/>
        </p:spPr>
        <p:txBody>
          <a:bodyPr wrap="square" rtlCol="0">
            <a:spAutoFit/>
          </a:bodyPr>
          <a:lstStyle/>
          <a:p>
            <a:pPr algn="ctr"/>
            <a:r>
              <a:rPr lang="en-US" sz="1235" dirty="0"/>
              <a:t>The overall classification of this presentation is:</a:t>
            </a:r>
          </a:p>
          <a:p>
            <a:pPr algn="ctr"/>
            <a:r>
              <a:rPr lang="en-US" sz="1235" b="1" dirty="0">
                <a:solidFill>
                  <a:srgbClr val="00B050"/>
                </a:solidFill>
              </a:rPr>
              <a:t>Unclassified Controlled Information (CUI)</a:t>
            </a:r>
          </a:p>
        </p:txBody>
      </p:sp>
      <p:sp>
        <p:nvSpPr>
          <p:cNvPr id="13" name="TextBox 12">
            <a:extLst>
              <a:ext uri="{FF2B5EF4-FFF2-40B4-BE49-F238E27FC236}">
                <a16:creationId xmlns:a16="http://schemas.microsoft.com/office/drawing/2014/main" id="{E0626EF5-744D-7C77-7ECB-0EA6FD3FF807}"/>
              </a:ext>
            </a:extLst>
          </p:cNvPr>
          <p:cNvSpPr txBox="1"/>
          <p:nvPr userDrawn="1"/>
        </p:nvSpPr>
        <p:spPr>
          <a:xfrm>
            <a:off x="11093812" y="5177807"/>
            <a:ext cx="783046" cy="282385"/>
          </a:xfrm>
          <a:prstGeom prst="rect">
            <a:avLst/>
          </a:prstGeom>
          <a:noFill/>
        </p:spPr>
        <p:txBody>
          <a:bodyPr wrap="square" rtlCol="0">
            <a:spAutoFit/>
          </a:bodyPr>
          <a:lstStyle/>
          <a:p>
            <a:r>
              <a:rPr lang="en-US" sz="1235"/>
              <a:t>Other</a:t>
            </a:r>
          </a:p>
        </p:txBody>
      </p:sp>
      <p:sp>
        <p:nvSpPr>
          <p:cNvPr id="21" name="Rectangle 20">
            <a:extLst>
              <a:ext uri="{FF2B5EF4-FFF2-40B4-BE49-F238E27FC236}">
                <a16:creationId xmlns:a16="http://schemas.microsoft.com/office/drawing/2014/main" id="{79C578B2-3380-A9AD-D7DB-A0D310A19A09}"/>
              </a:ext>
            </a:extLst>
          </p:cNvPr>
          <p:cNvSpPr/>
          <p:nvPr userDrawn="1"/>
        </p:nvSpPr>
        <p:spPr>
          <a:xfrm>
            <a:off x="5712029" y="1752074"/>
            <a:ext cx="6109792" cy="13091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Rectangle: Rounded Corners 13">
            <a:extLst>
              <a:ext uri="{FF2B5EF4-FFF2-40B4-BE49-F238E27FC236}">
                <a16:creationId xmlns:a16="http://schemas.microsoft.com/office/drawing/2014/main" id="{50EAFB2F-149E-0559-08FC-192CE92C3784}"/>
              </a:ext>
            </a:extLst>
          </p:cNvPr>
          <p:cNvSpPr/>
          <p:nvPr userDrawn="1"/>
        </p:nvSpPr>
        <p:spPr>
          <a:xfrm>
            <a:off x="7465879" y="5172587"/>
            <a:ext cx="425348" cy="26644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TextBox 14">
            <a:extLst>
              <a:ext uri="{FF2B5EF4-FFF2-40B4-BE49-F238E27FC236}">
                <a16:creationId xmlns:a16="http://schemas.microsoft.com/office/drawing/2014/main" id="{CA336493-53DD-6D12-72EA-27C763DDFF6A}"/>
              </a:ext>
            </a:extLst>
          </p:cNvPr>
          <p:cNvSpPr txBox="1"/>
          <p:nvPr userDrawn="1"/>
        </p:nvSpPr>
        <p:spPr>
          <a:xfrm>
            <a:off x="7836677" y="5182930"/>
            <a:ext cx="1274785" cy="282385"/>
          </a:xfrm>
          <a:prstGeom prst="rect">
            <a:avLst/>
          </a:prstGeom>
          <a:noFill/>
        </p:spPr>
        <p:txBody>
          <a:bodyPr wrap="square" rtlCol="0">
            <a:spAutoFit/>
          </a:bodyPr>
          <a:lstStyle/>
          <a:p>
            <a:r>
              <a:rPr lang="en-US" sz="1235"/>
              <a:t>Guidance</a:t>
            </a:r>
          </a:p>
        </p:txBody>
      </p:sp>
      <p:sp>
        <p:nvSpPr>
          <p:cNvPr id="16" name="Rectangle: Rounded Corners 15">
            <a:extLst>
              <a:ext uri="{FF2B5EF4-FFF2-40B4-BE49-F238E27FC236}">
                <a16:creationId xmlns:a16="http://schemas.microsoft.com/office/drawing/2014/main" id="{2CC2F697-A0A9-8A98-B11F-90BC1A4A9041}"/>
              </a:ext>
            </a:extLst>
          </p:cNvPr>
          <p:cNvSpPr/>
          <p:nvPr userDrawn="1"/>
        </p:nvSpPr>
        <p:spPr>
          <a:xfrm>
            <a:off x="9143845" y="5172587"/>
            <a:ext cx="425348" cy="26644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7" name="TextBox 16">
            <a:extLst>
              <a:ext uri="{FF2B5EF4-FFF2-40B4-BE49-F238E27FC236}">
                <a16:creationId xmlns:a16="http://schemas.microsoft.com/office/drawing/2014/main" id="{A7A2908D-D113-2F89-8EE3-D8690592C1A0}"/>
              </a:ext>
            </a:extLst>
          </p:cNvPr>
          <p:cNvSpPr txBox="1"/>
          <p:nvPr userDrawn="1"/>
        </p:nvSpPr>
        <p:spPr>
          <a:xfrm>
            <a:off x="9528435" y="5182930"/>
            <a:ext cx="1070771" cy="282385"/>
          </a:xfrm>
          <a:prstGeom prst="rect">
            <a:avLst/>
          </a:prstGeom>
          <a:noFill/>
        </p:spPr>
        <p:txBody>
          <a:bodyPr wrap="square" rtlCol="0">
            <a:spAutoFit/>
          </a:bodyPr>
          <a:lstStyle/>
          <a:p>
            <a:r>
              <a:rPr lang="en-US" sz="1235"/>
              <a:t>Decision</a:t>
            </a:r>
          </a:p>
        </p:txBody>
      </p:sp>
      <p:sp>
        <p:nvSpPr>
          <p:cNvPr id="18" name="Rectangle: Rounded Corners 17">
            <a:extLst>
              <a:ext uri="{FF2B5EF4-FFF2-40B4-BE49-F238E27FC236}">
                <a16:creationId xmlns:a16="http://schemas.microsoft.com/office/drawing/2014/main" id="{E6056261-293F-80E0-548F-08F121B0E9A1}"/>
              </a:ext>
            </a:extLst>
          </p:cNvPr>
          <p:cNvSpPr/>
          <p:nvPr userDrawn="1"/>
        </p:nvSpPr>
        <p:spPr>
          <a:xfrm>
            <a:off x="10706220" y="5182930"/>
            <a:ext cx="425348" cy="266445"/>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9" name="TextBox 11">
            <a:extLst>
              <a:ext uri="{FF2B5EF4-FFF2-40B4-BE49-F238E27FC236}">
                <a16:creationId xmlns:a16="http://schemas.microsoft.com/office/drawing/2014/main" id="{7A2C510C-92A8-232A-FEAC-1A88DFBF8ADC}"/>
              </a:ext>
            </a:extLst>
          </p:cNvPr>
          <p:cNvSpPr txBox="1"/>
          <p:nvPr userDrawn="1"/>
        </p:nvSpPr>
        <p:spPr>
          <a:xfrm>
            <a:off x="8019576" y="3250609"/>
            <a:ext cx="1494696" cy="36394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88" b="1">
                <a:solidFill>
                  <a:schemeClr val="bg1"/>
                </a:solidFill>
              </a:rPr>
              <a:t>Agenda</a:t>
            </a:r>
            <a:r>
              <a:rPr lang="en-US" sz="1765" b="1">
                <a:solidFill>
                  <a:schemeClr val="bg1"/>
                </a:solidFill>
              </a:rPr>
              <a:t>:</a:t>
            </a:r>
          </a:p>
        </p:txBody>
      </p:sp>
    </p:spTree>
    <p:extLst>
      <p:ext uri="{BB962C8B-B14F-4D97-AF65-F5344CB8AC3E}">
        <p14:creationId xmlns:p14="http://schemas.microsoft.com/office/powerpoint/2010/main" val="3331884363"/>
      </p:ext>
    </p:extLst>
  </p:cSld>
  <p:clrMapOvr>
    <a:masterClrMapping/>
  </p:clrMapOvr>
  <p:extLst>
    <p:ext uri="{DCECCB84-F9BA-43D5-87BE-67443E8EF086}">
      <p15:sldGuideLst xmlns:p15="http://schemas.microsoft.com/office/powerpoint/2012/main">
        <p15:guide id="1" orient="horz" pos="2448">
          <p15:clr>
            <a:srgbClr val="FBAE40"/>
          </p15:clr>
        </p15:guide>
        <p15:guide id="2" pos="32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0" y="365760"/>
            <a:ext cx="6705600" cy="822960"/>
          </a:xfrm>
        </p:spPr>
        <p:txBody>
          <a:bodyPr/>
          <a:lstStyle/>
          <a:p>
            <a:r>
              <a:rPr lang="en-US" dirty="0"/>
              <a:t>Click to edit Master title style</a:t>
            </a:r>
          </a:p>
        </p:txBody>
      </p:sp>
      <p:sp>
        <p:nvSpPr>
          <p:cNvPr id="3" name="Content Placeholder 2"/>
          <p:cNvSpPr>
            <a:spLocks noGrp="1"/>
          </p:cNvSpPr>
          <p:nvPr>
            <p:ph idx="1"/>
          </p:nvPr>
        </p:nvSpPr>
        <p:spPr>
          <a:xfrm>
            <a:off x="609600" y="1463040"/>
            <a:ext cx="10972800" cy="4754880"/>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656320" y="6492876"/>
            <a:ext cx="2438400" cy="365125"/>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
        <p:nvSpPr>
          <p:cNvPr id="7" name="Text Placeholder 2"/>
          <p:cNvSpPr>
            <a:spLocks noGrp="1"/>
          </p:cNvSpPr>
          <p:nvPr>
            <p:ph type="body" sz="quarter" idx="13" hasCustomPrompt="1"/>
          </p:nvPr>
        </p:nvSpPr>
        <p:spPr>
          <a:xfrm>
            <a:off x="0" y="6492240"/>
            <a:ext cx="36576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571300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63040"/>
            <a:ext cx="536448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9840" y="1463040"/>
            <a:ext cx="536448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9" name="Text Placeholder 2"/>
          <p:cNvSpPr>
            <a:spLocks noGrp="1"/>
          </p:cNvSpPr>
          <p:nvPr>
            <p:ph type="body" sz="quarter" idx="13" hasCustomPrompt="1"/>
          </p:nvPr>
        </p:nvSpPr>
        <p:spPr>
          <a:xfrm>
            <a:off x="0" y="6492240"/>
            <a:ext cx="36576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42206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76800" y="365760"/>
            <a:ext cx="6705600" cy="822960"/>
          </a:xfrm>
        </p:spPr>
        <p:txBody>
          <a:bodyPr/>
          <a:lstStyle/>
          <a:p>
            <a:r>
              <a:rPr lang="en-US" dirty="0"/>
              <a:t>Click to edit Master title style</a:t>
            </a:r>
          </a:p>
        </p:txBody>
      </p:sp>
      <p:sp>
        <p:nvSpPr>
          <p:cNvPr id="3" name="Text Placeholder 2"/>
          <p:cNvSpPr>
            <a:spLocks noGrp="1"/>
          </p:cNvSpPr>
          <p:nvPr>
            <p:ph type="body" idx="1"/>
          </p:nvPr>
        </p:nvSpPr>
        <p:spPr>
          <a:xfrm>
            <a:off x="609600" y="1463040"/>
            <a:ext cx="536448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300036"/>
            <a:ext cx="536448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463040"/>
            <a:ext cx="536448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17920" y="2300036"/>
            <a:ext cx="536448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0F70353F-5ECB-4B50-B3EA-C871EA4E3F32}" type="slidenum">
              <a:rPr lang="en-US" smtClean="0"/>
              <a:t>‹#›</a:t>
            </a:fld>
            <a:endParaRPr lang="en-US"/>
          </a:p>
        </p:txBody>
      </p:sp>
      <p:sp>
        <p:nvSpPr>
          <p:cNvPr id="11" name="Text Placeholder 2"/>
          <p:cNvSpPr>
            <a:spLocks noGrp="1"/>
          </p:cNvSpPr>
          <p:nvPr>
            <p:ph type="body" sz="quarter" idx="13" hasCustomPrompt="1"/>
          </p:nvPr>
        </p:nvSpPr>
        <p:spPr>
          <a:xfrm>
            <a:off x="0" y="6492240"/>
            <a:ext cx="36576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47331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0F70353F-5ECB-4B50-B3EA-C871EA4E3F32}" type="slidenum">
              <a:rPr lang="en-US" smtClean="0"/>
              <a:t>‹#›</a:t>
            </a:fld>
            <a:endParaRPr lang="en-US"/>
          </a:p>
        </p:txBody>
      </p:sp>
    </p:spTree>
    <p:extLst>
      <p:ext uri="{BB962C8B-B14F-4D97-AF65-F5344CB8AC3E}">
        <p14:creationId xmlns:p14="http://schemas.microsoft.com/office/powerpoint/2010/main" val="258390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0F70353F-5ECB-4B50-B3EA-C871EA4E3F32}" type="slidenum">
              <a:rPr lang="en-US" smtClean="0"/>
              <a:t>‹#›</a:t>
            </a:fld>
            <a:endParaRPr lang="en-US"/>
          </a:p>
        </p:txBody>
      </p:sp>
    </p:spTree>
    <p:extLst>
      <p:ext uri="{BB962C8B-B14F-4D97-AF65-F5344CB8AC3E}">
        <p14:creationId xmlns:p14="http://schemas.microsoft.com/office/powerpoint/2010/main" val="330287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6800" y="365760"/>
            <a:ext cx="6705600" cy="822960"/>
          </a:xfrm>
        </p:spPr>
        <p:txBody>
          <a:bodyPr anchor="t" anchorCtr="0">
            <a:norm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4876800" y="1459260"/>
            <a:ext cx="6705600" cy="4754880"/>
          </a:xfrm>
        </p:spPr>
        <p:txBody>
          <a:bodyPr>
            <a:normAutofit/>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title="Caption"/>
          <p:cNvSpPr>
            <a:spLocks noGrp="1"/>
          </p:cNvSpPr>
          <p:nvPr>
            <p:ph type="body" sz="half" idx="2" hasCustomPrompt="1"/>
          </p:nvPr>
        </p:nvSpPr>
        <p:spPr>
          <a:xfrm>
            <a:off x="609599" y="2286000"/>
            <a:ext cx="4023360" cy="39319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Caption</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8" name="Text Placeholder 2"/>
          <p:cNvSpPr>
            <a:spLocks noGrp="1"/>
          </p:cNvSpPr>
          <p:nvPr>
            <p:ph type="body" idx="13" hasCustomPrompt="1"/>
          </p:nvPr>
        </p:nvSpPr>
        <p:spPr>
          <a:xfrm>
            <a:off x="609600" y="1463040"/>
            <a:ext cx="4023360" cy="822960"/>
          </a:xfrm>
        </p:spPr>
        <p:txBody>
          <a:bodyPr anchor="b"/>
          <a:lstStyle>
            <a:lvl1pPr marL="0" indent="0" algn="ctr">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1" name="Text Placeholder 2"/>
          <p:cNvSpPr>
            <a:spLocks noGrp="1"/>
          </p:cNvSpPr>
          <p:nvPr>
            <p:ph type="body" sz="quarter" idx="14" hasCustomPrompt="1"/>
          </p:nvPr>
        </p:nvSpPr>
        <p:spPr>
          <a:xfrm>
            <a:off x="0" y="6492240"/>
            <a:ext cx="36576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2480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6800" y="365760"/>
            <a:ext cx="6705600" cy="822960"/>
          </a:xfrm>
        </p:spPr>
        <p:txBody>
          <a:bodyPr anchor="t" anchorCtr="0">
            <a:normAutofit/>
          </a:bodyPr>
          <a:lstStyle>
            <a:lvl1pPr>
              <a:defRPr sz="2400"/>
            </a:lvl1pPr>
          </a:lstStyle>
          <a:p>
            <a:r>
              <a:rPr lang="en-US"/>
              <a:t>Click to edit Master title style</a:t>
            </a:r>
          </a:p>
        </p:txBody>
      </p:sp>
      <p:sp>
        <p:nvSpPr>
          <p:cNvPr id="3" name="Picture Placeholder 2"/>
          <p:cNvSpPr>
            <a:spLocks noGrp="1"/>
          </p:cNvSpPr>
          <p:nvPr>
            <p:ph type="pic" idx="1"/>
          </p:nvPr>
        </p:nvSpPr>
        <p:spPr>
          <a:xfrm>
            <a:off x="4876800" y="1463040"/>
            <a:ext cx="6705600" cy="4754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599" y="2286000"/>
            <a:ext cx="4023360" cy="39319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8" name="Text Placeholder 2"/>
          <p:cNvSpPr>
            <a:spLocks noGrp="1"/>
          </p:cNvSpPr>
          <p:nvPr>
            <p:ph type="body" idx="13" hasCustomPrompt="1"/>
          </p:nvPr>
        </p:nvSpPr>
        <p:spPr>
          <a:xfrm>
            <a:off x="609600" y="1463040"/>
            <a:ext cx="4023360" cy="822960"/>
          </a:xfrm>
        </p:spPr>
        <p:txBody>
          <a:bodyPr anchor="b"/>
          <a:lstStyle>
            <a:lvl1pPr marL="0" indent="0" algn="ctr">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0" name="Text Placeholder 2"/>
          <p:cNvSpPr>
            <a:spLocks noGrp="1"/>
          </p:cNvSpPr>
          <p:nvPr>
            <p:ph type="body" sz="quarter" idx="14" hasCustomPrompt="1"/>
          </p:nvPr>
        </p:nvSpPr>
        <p:spPr>
          <a:xfrm>
            <a:off x="0" y="6492240"/>
            <a:ext cx="36576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131092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theme" Target="../theme/theme3.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10.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9.xml"/><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54E146-EB08-4BCE-A32A-33F48C2424A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2920" r="5257" b="12167"/>
          <a:stretch/>
        </p:blipFill>
        <p:spPr>
          <a:xfrm>
            <a:off x="1501347" y="1737360"/>
            <a:ext cx="10690653" cy="4754880"/>
          </a:xfrm>
          <a:prstGeom prst="rect">
            <a:avLst/>
          </a:prstGeom>
        </p:spPr>
      </p:pic>
      <p:pic>
        <p:nvPicPr>
          <p:cNvPr id="7" name="Picture 6">
            <a:extLst>
              <a:ext uri="{FF2B5EF4-FFF2-40B4-BE49-F238E27FC236}">
                <a16:creationId xmlns:a16="http://schemas.microsoft.com/office/drawing/2014/main" id="{2E325253-B71B-4FFE-8D76-5338A935DA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0992" cy="1767694"/>
          </a:xfrm>
          <a:prstGeom prst="rect">
            <a:avLst/>
          </a:prstGeom>
        </p:spPr>
      </p:pic>
      <p:sp>
        <p:nvSpPr>
          <p:cNvPr id="8" name="TextBox 7">
            <a:extLst>
              <a:ext uri="{FF2B5EF4-FFF2-40B4-BE49-F238E27FC236}">
                <a16:creationId xmlns:a16="http://schemas.microsoft.com/office/drawing/2014/main" id="{B9F80933-4319-45A8-8E9A-2810618134A6}"/>
              </a:ext>
            </a:extLst>
          </p:cNvPr>
          <p:cNvSpPr txBox="1"/>
          <p:nvPr userDrawn="1"/>
        </p:nvSpPr>
        <p:spPr>
          <a:xfrm>
            <a:off x="5892801" y="880421"/>
            <a:ext cx="446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6A3"/>
                </a:solidFill>
                <a:effectLst/>
                <a:uLnTx/>
                <a:uFillTx/>
                <a:latin typeface="Arial" panose="020B0604020202020204" pitchFamily="34" charset="0"/>
                <a:ea typeface="+mn-ea"/>
                <a:cs typeface="Arial" panose="020B0604020202020204" pitchFamily="34" charset="0"/>
              </a:rPr>
              <a:t>The Nation’s Combat Support Logistics Agency</a:t>
            </a:r>
          </a:p>
        </p:txBody>
      </p:sp>
      <p:sp>
        <p:nvSpPr>
          <p:cNvPr id="2" name="Title Placeholder 1"/>
          <p:cNvSpPr>
            <a:spLocks noGrp="1"/>
          </p:cNvSpPr>
          <p:nvPr userDrawn="1">
            <p:ph type="title"/>
          </p:nvPr>
        </p:nvSpPr>
        <p:spPr>
          <a:xfrm>
            <a:off x="243840" y="3657600"/>
            <a:ext cx="5486400" cy="1097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243840" y="4754880"/>
            <a:ext cx="5486400" cy="1097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12192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mj-lt"/>
                <a:ea typeface="+mn-ea"/>
                <a:cs typeface="+mn-cs"/>
              </a:rPr>
              <a:t>Warfighter Always</a:t>
            </a:r>
          </a:p>
        </p:txBody>
      </p:sp>
      <p:pic>
        <p:nvPicPr>
          <p:cNvPr id="9" name="Picture 8">
            <a:extLst>
              <a:ext uri="{FF2B5EF4-FFF2-40B4-BE49-F238E27FC236}">
                <a16:creationId xmlns:a16="http://schemas.microsoft.com/office/drawing/2014/main" id="{AE7D0B00-137F-49FB-A420-185BD67CB9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450692">
            <a:off x="10674943" y="201967"/>
            <a:ext cx="1375703" cy="773833"/>
          </a:xfrm>
          <a:prstGeom prst="rect">
            <a:avLst/>
          </a:prstGeom>
        </p:spPr>
      </p:pic>
    </p:spTree>
    <p:extLst>
      <p:ext uri="{BB962C8B-B14F-4D97-AF65-F5344CB8AC3E}">
        <p14:creationId xmlns:p14="http://schemas.microsoft.com/office/powerpoint/2010/main" val="2921561733"/>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9B3A61-23A8-4322-BB29-A2EBBE0A5EEE}"/>
              </a:ext>
            </a:extLst>
          </p:cNvPr>
          <p:cNvSpPr/>
          <p:nvPr userDrawn="1"/>
        </p:nvSpPr>
        <p:spPr>
          <a:xfrm>
            <a:off x="0" y="6488668"/>
            <a:ext cx="12192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mj-lt"/>
                <a:ea typeface="+mn-ea"/>
                <a:cs typeface="+mn-cs"/>
              </a:rPr>
              <a:t>Warfighter Always</a:t>
            </a:r>
          </a:p>
        </p:txBody>
      </p:sp>
      <p:sp>
        <p:nvSpPr>
          <p:cNvPr id="3" name="Text Placeholder 2"/>
          <p:cNvSpPr>
            <a:spLocks noGrp="1"/>
          </p:cNvSpPr>
          <p:nvPr>
            <p:ph type="body" idx="1"/>
          </p:nvPr>
        </p:nvSpPr>
        <p:spPr>
          <a:xfrm>
            <a:off x="609600" y="1463040"/>
            <a:ext cx="109728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56320" y="6492241"/>
            <a:ext cx="2438400" cy="365125"/>
          </a:xfrm>
          <a:prstGeom prst="rect">
            <a:avLst/>
          </a:prstGeom>
        </p:spPr>
        <p:txBody>
          <a:bodyPr vert="horz" lIns="91440" tIns="45720" rIns="91440" bIns="45720" rtlCol="0" anchor="ctr">
            <a:normAutofit/>
          </a:bodyPr>
          <a:lstStyle>
            <a:lvl1pPr algn="ctr">
              <a:defRPr sz="1000">
                <a:solidFill>
                  <a:schemeClr val="bg1"/>
                </a:solidFill>
                <a:latin typeface="Arial Narrow" panose="020B0606020202030204" pitchFamily="34" charset="0"/>
              </a:defRPr>
            </a:lvl1pPr>
          </a:lstStyle>
          <a:p>
            <a:endParaRPr lang="en-US" dirty="0"/>
          </a:p>
        </p:txBody>
      </p:sp>
      <p:pic>
        <p:nvPicPr>
          <p:cNvPr id="7" name="Picture 6">
            <a:extLst>
              <a:ext uri="{FF2B5EF4-FFF2-40B4-BE49-F238E27FC236}">
                <a16:creationId xmlns:a16="http://schemas.microsoft.com/office/drawing/2014/main" id="{7894E134-A19D-4884-8B7F-7893412C22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8" y="0"/>
            <a:ext cx="12190992" cy="1188622"/>
          </a:xfrm>
          <a:prstGeom prst="rect">
            <a:avLst/>
          </a:prstGeom>
        </p:spPr>
      </p:pic>
      <p:sp>
        <p:nvSpPr>
          <p:cNvPr id="6" name="Slide Number Placeholder 5"/>
          <p:cNvSpPr>
            <a:spLocks noGrp="1"/>
          </p:cNvSpPr>
          <p:nvPr>
            <p:ph type="sldNum" sz="quarter" idx="4"/>
          </p:nvPr>
        </p:nvSpPr>
        <p:spPr>
          <a:xfrm>
            <a:off x="11582400" y="6492241"/>
            <a:ext cx="609600" cy="365125"/>
          </a:xfrm>
          <a:prstGeom prst="rect">
            <a:avLst/>
          </a:prstGeom>
        </p:spPr>
        <p:txBody>
          <a:bodyPr vert="horz" lIns="91440" tIns="45720" rIns="91440" bIns="45720" rtlCol="0" anchor="ctr"/>
          <a:lstStyle>
            <a:lvl1pPr algn="r">
              <a:defRPr sz="1200">
                <a:solidFill>
                  <a:schemeClr val="bg1"/>
                </a:solidFill>
              </a:defRPr>
            </a:lvl1pPr>
          </a:lstStyle>
          <a:p>
            <a:fld id="{0F70353F-5ECB-4B50-B3EA-C871EA4E3F32}" type="slidenum">
              <a:rPr lang="en-US" smtClean="0"/>
              <a:pPr/>
              <a:t>‹#›</a:t>
            </a:fld>
            <a:endParaRPr lang="en-US" dirty="0"/>
          </a:p>
        </p:txBody>
      </p:sp>
      <p:sp>
        <p:nvSpPr>
          <p:cNvPr id="2" name="Title Placeholder 1"/>
          <p:cNvSpPr>
            <a:spLocks noGrp="1"/>
          </p:cNvSpPr>
          <p:nvPr>
            <p:ph type="title"/>
          </p:nvPr>
        </p:nvSpPr>
        <p:spPr>
          <a:xfrm>
            <a:off x="4876800" y="365760"/>
            <a:ext cx="6705600" cy="822960"/>
          </a:xfrm>
          <a:prstGeom prst="rect">
            <a:avLst/>
          </a:prstGeom>
        </p:spPr>
        <p:txBody>
          <a:bodyPr vert="horz" lIns="91440" tIns="45720" rIns="91440" bIns="45720" rtlCol="0" anchor="t" anchorCtr="0">
            <a:normAutofit/>
          </a:bodyPr>
          <a:lstStyle/>
          <a:p>
            <a:r>
              <a:rPr lang="en-US" dirty="0"/>
              <a:t>Click to edit Master title style</a:t>
            </a:r>
          </a:p>
        </p:txBody>
      </p:sp>
    </p:spTree>
    <p:extLst>
      <p:ext uri="{BB962C8B-B14F-4D97-AF65-F5344CB8AC3E}">
        <p14:creationId xmlns:p14="http://schemas.microsoft.com/office/powerpoint/2010/main" val="16420506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9144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Grp="1" noRot="1" noChangeAspect="1" noMove="1" noResize="1" noEditPoints="1" noAdjustHandles="1" noChangeArrowheads="1" noChangeShapeType="1" noCrop="1"/>
          </p:cNvPicPr>
          <p:nvPr/>
        </p:nvPicPr>
        <p:blipFill rotWithShape="1">
          <a:blip r:embed="rId5">
            <a:duotone>
              <a:schemeClr val="accent5">
                <a:shade val="45000"/>
                <a:satMod val="135000"/>
              </a:schemeClr>
              <a:prstClr val="white"/>
            </a:duotone>
            <a:alphaModFix amt="35000"/>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179" t="-934" r="-1" b="3633"/>
          <a:stretch/>
        </p:blipFill>
        <p:spPr>
          <a:xfrm>
            <a:off x="0" y="277884"/>
            <a:ext cx="12192000" cy="6355828"/>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p:nvSpPr>
        <p:spPr>
          <a:xfrm>
            <a:off x="-12841" y="6461974"/>
            <a:ext cx="12217685" cy="415522"/>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p:nvSpPr>
        <p:spPr>
          <a:xfrm>
            <a:off x="-12841" y="-26894"/>
            <a:ext cx="12217684" cy="415524"/>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12" name="TextBox 11">
            <a:extLst>
              <a:ext uri="{FF2B5EF4-FFF2-40B4-BE49-F238E27FC236}">
                <a16:creationId xmlns:a16="http://schemas.microsoft.com/office/drawing/2014/main" id="{2F737A15-CCF7-A460-8673-A43A821723D2}"/>
              </a:ext>
            </a:extLst>
          </p:cNvPr>
          <p:cNvSpPr txBox="1">
            <a:spLocks noGrp="1" noRot="1" noMove="1" noResize="1" noEditPoints="1" noAdjustHandles="1" noChangeArrowheads="1" noChangeShapeType="1"/>
          </p:cNvSpPr>
          <p:nvPr/>
        </p:nvSpPr>
        <p:spPr>
          <a:xfrm>
            <a:off x="4810785" y="6569888"/>
            <a:ext cx="2570432" cy="235001"/>
          </a:xfrm>
          <a:prstGeom prst="rect">
            <a:avLst/>
          </a:prstGeom>
          <a:noFill/>
        </p:spPr>
        <p:txBody>
          <a:bodyPr wrap="square" rtlCol="0">
            <a:spAutoFit/>
          </a:bodyPr>
          <a:lstStyle/>
          <a:p>
            <a:pPr marL="0" marR="0" lvl="0" indent="0" algn="ctr" defTabSz="403453" rtl="0" eaLnBrk="1" fontAlgn="auto" latinLnBrk="0" hangingPunct="1">
              <a:lnSpc>
                <a:spcPct val="100000"/>
              </a:lnSpc>
              <a:spcBef>
                <a:spcPts val="0"/>
              </a:spcBef>
              <a:spcAft>
                <a:spcPts val="0"/>
              </a:spcAft>
              <a:buClrTx/>
              <a:buSzTx/>
              <a:buFontTx/>
              <a:buNone/>
              <a:tabLst/>
              <a:defRPr/>
            </a:pPr>
            <a:r>
              <a:rPr kumimoji="0" lang="en-US" sz="927" b="1" i="0" u="none" strike="noStrike" kern="1200" cap="all" spc="0" normalizeH="0" baseline="0" noProof="0" dirty="0">
                <a:ln>
                  <a:noFill/>
                </a:ln>
                <a:solidFill>
                  <a:schemeClr val="bg1"/>
                </a:solidFill>
                <a:effectLst/>
                <a:uLnTx/>
                <a:uFillTx/>
                <a:latin typeface="+mn-lt"/>
                <a:ea typeface="+mn-ea"/>
                <a:cs typeface="+mn-cs"/>
              </a:rPr>
              <a:t>Warfighter Always</a:t>
            </a:r>
            <a:endParaRPr lang="en-US" sz="927" dirty="0">
              <a:solidFill>
                <a:schemeClr val="bg1"/>
              </a:solidFill>
            </a:endParaRPr>
          </a:p>
        </p:txBody>
      </p:sp>
      <p:sp>
        <p:nvSpPr>
          <p:cNvPr id="13" name="TextBox 12">
            <a:extLst>
              <a:ext uri="{FF2B5EF4-FFF2-40B4-BE49-F238E27FC236}">
                <a16:creationId xmlns:a16="http://schemas.microsoft.com/office/drawing/2014/main" id="{8BA78E70-409E-BFAF-7A4A-B516FBB801BE}"/>
              </a:ext>
            </a:extLst>
          </p:cNvPr>
          <p:cNvSpPr txBox="1">
            <a:spLocks noGrp="1" noRot="1" noMove="1" noResize="1" noEditPoints="1" noAdjustHandles="1" noChangeArrowheads="1" noChangeShapeType="1"/>
          </p:cNvSpPr>
          <p:nvPr/>
        </p:nvSpPr>
        <p:spPr>
          <a:xfrm>
            <a:off x="182788" y="6576611"/>
            <a:ext cx="4960984" cy="228076"/>
          </a:xfrm>
          <a:prstGeom prst="rect">
            <a:avLst/>
          </a:prstGeom>
          <a:noFill/>
        </p:spPr>
        <p:txBody>
          <a:bodyPr wrap="square" rtlCol="0">
            <a:spAutoFit/>
          </a:bodyPr>
          <a:lstStyle/>
          <a:p>
            <a:pPr marL="0" marR="0" lvl="0" indent="0" defTabSz="403453" rtl="0" eaLnBrk="1" fontAlgn="auto" latinLnBrk="0" hangingPunct="1">
              <a:lnSpc>
                <a:spcPct val="100000"/>
              </a:lnSpc>
              <a:spcBef>
                <a:spcPts val="0"/>
              </a:spcBef>
              <a:spcAft>
                <a:spcPts val="0"/>
              </a:spcAft>
              <a:buClrTx/>
              <a:buSzTx/>
              <a:buFontTx/>
              <a:buNone/>
              <a:tabLst/>
              <a:defRPr/>
            </a:pPr>
            <a:r>
              <a:rPr kumimoji="0" lang="en-US" sz="882" b="1" i="0" u="none" strike="noStrike" kern="1200" spc="0" normalizeH="0" baseline="0" noProof="0" dirty="0">
                <a:ln>
                  <a:noFill/>
                </a:ln>
                <a:solidFill>
                  <a:srgbClr val="C9AD62"/>
                </a:solidFill>
                <a:effectLst/>
                <a:uLnTx/>
                <a:uFillTx/>
                <a:latin typeface="+mn-lt"/>
                <a:ea typeface="+mn-ea"/>
                <a:cs typeface="+mn-cs"/>
              </a:rPr>
              <a:t>PEOP</a:t>
            </a:r>
            <a:r>
              <a:rPr kumimoji="0" lang="en-US" sz="882" b="1" i="0" u="none" strike="noStrike" kern="1200" spc="0" normalizeH="0" baseline="0" noProof="0" dirty="0">
                <a:ln>
                  <a:noFill/>
                </a:ln>
                <a:solidFill>
                  <a:srgbClr val="CAAD62"/>
                </a:solidFill>
                <a:effectLst/>
                <a:uLnTx/>
                <a:uFillTx/>
                <a:latin typeface="+mn-lt"/>
                <a:ea typeface="+mn-ea"/>
                <a:cs typeface="+mn-cs"/>
              </a:rPr>
              <a:t>LE          PRECISION          </a:t>
            </a:r>
            <a:r>
              <a:rPr lang="en-US" sz="882" b="1" dirty="0">
                <a:solidFill>
                  <a:srgbClr val="CAAD62"/>
                </a:solidFill>
              </a:rPr>
              <a:t>P</a:t>
            </a:r>
            <a:r>
              <a:rPr kumimoji="0" lang="en-US" sz="882" b="1" i="0" u="none" strike="noStrike" kern="1200" spc="0" normalizeH="0" baseline="0" noProof="0" dirty="0">
                <a:ln>
                  <a:noFill/>
                </a:ln>
                <a:solidFill>
                  <a:srgbClr val="CAAD62"/>
                </a:solidFill>
                <a:effectLst/>
                <a:uLnTx/>
                <a:uFillTx/>
                <a:latin typeface="+mn-lt"/>
                <a:ea typeface="+mn-ea"/>
                <a:cs typeface="+mn-cs"/>
              </a:rPr>
              <a:t>OSTURE          PARTNERSHIPS</a:t>
            </a:r>
            <a:endParaRPr lang="en-US" sz="882" dirty="0">
              <a:solidFill>
                <a:srgbClr val="CAAD62"/>
              </a:solidFill>
            </a:endParaRPr>
          </a:p>
        </p:txBody>
      </p:sp>
      <p:sp>
        <p:nvSpPr>
          <p:cNvPr id="14" name="Star: 5 Points 13">
            <a:extLst>
              <a:ext uri="{FF2B5EF4-FFF2-40B4-BE49-F238E27FC236}">
                <a16:creationId xmlns:a16="http://schemas.microsoft.com/office/drawing/2014/main" id="{61C61F89-00E2-3229-1C56-9A12D1542310}"/>
              </a:ext>
            </a:extLst>
          </p:cNvPr>
          <p:cNvSpPr>
            <a:spLocks noGrp="1" noRot="1" noMove="1" noResize="1" noEditPoints="1" noAdjustHandles="1" noChangeArrowheads="1" noChangeShapeType="1"/>
          </p:cNvSpPr>
          <p:nvPr/>
        </p:nvSpPr>
        <p:spPr>
          <a:xfrm>
            <a:off x="102003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Star: 5 Points 14">
            <a:extLst>
              <a:ext uri="{FF2B5EF4-FFF2-40B4-BE49-F238E27FC236}">
                <a16:creationId xmlns:a16="http://schemas.microsoft.com/office/drawing/2014/main" id="{D2E1A33B-2F09-4F3C-B63A-0F1ED8E71296}"/>
              </a:ext>
            </a:extLst>
          </p:cNvPr>
          <p:cNvSpPr>
            <a:spLocks noGrp="1" noRot="1" noMove="1" noResize="1" noEditPoints="1" noAdjustHandles="1" noChangeArrowheads="1" noChangeShapeType="1"/>
          </p:cNvSpPr>
          <p:nvPr/>
        </p:nvSpPr>
        <p:spPr>
          <a:xfrm>
            <a:off x="224549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6" name="Star: 5 Points 15">
            <a:extLst>
              <a:ext uri="{FF2B5EF4-FFF2-40B4-BE49-F238E27FC236}">
                <a16:creationId xmlns:a16="http://schemas.microsoft.com/office/drawing/2014/main" id="{85DB4E38-A733-D47C-76B9-6ACBAB05BFD2}"/>
              </a:ext>
            </a:extLst>
          </p:cNvPr>
          <p:cNvSpPr>
            <a:spLocks noGrp="1" noRot="1" noMove="1" noResize="1" noEditPoints="1" noAdjustHandles="1" noChangeArrowheads="1" noChangeShapeType="1"/>
          </p:cNvSpPr>
          <p:nvPr/>
        </p:nvSpPr>
        <p:spPr>
          <a:xfrm>
            <a:off x="337222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 name="Picture 1">
            <a:extLst>
              <a:ext uri="{FF2B5EF4-FFF2-40B4-BE49-F238E27FC236}">
                <a16:creationId xmlns:a16="http://schemas.microsoft.com/office/drawing/2014/main" id="{A0F0E950-04CD-6F49-A4E6-8B605A9C3A9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2920" r="5257" b="12167"/>
          <a:stretch/>
        </p:blipFill>
        <p:spPr>
          <a:xfrm>
            <a:off x="1501347" y="1737360"/>
            <a:ext cx="10690653" cy="4754880"/>
          </a:xfrm>
          <a:prstGeom prst="rect">
            <a:avLst/>
          </a:prstGeom>
        </p:spPr>
      </p:pic>
      <p:pic>
        <p:nvPicPr>
          <p:cNvPr id="4" name="Picture 3">
            <a:extLst>
              <a:ext uri="{FF2B5EF4-FFF2-40B4-BE49-F238E27FC236}">
                <a16:creationId xmlns:a16="http://schemas.microsoft.com/office/drawing/2014/main" id="{93354389-10B1-8D76-9110-7EC504FE4C7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0992" cy="1767694"/>
          </a:xfrm>
          <a:prstGeom prst="rect">
            <a:avLst/>
          </a:prstGeom>
        </p:spPr>
      </p:pic>
      <p:sp>
        <p:nvSpPr>
          <p:cNvPr id="5" name="TextBox 4">
            <a:extLst>
              <a:ext uri="{FF2B5EF4-FFF2-40B4-BE49-F238E27FC236}">
                <a16:creationId xmlns:a16="http://schemas.microsoft.com/office/drawing/2014/main" id="{4730963D-1892-EE9B-1871-DAA2B1EB285A}"/>
              </a:ext>
            </a:extLst>
          </p:cNvPr>
          <p:cNvSpPr txBox="1"/>
          <p:nvPr userDrawn="1"/>
        </p:nvSpPr>
        <p:spPr>
          <a:xfrm>
            <a:off x="5892801" y="880421"/>
            <a:ext cx="446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6A3"/>
                </a:solidFill>
                <a:effectLst/>
                <a:uLnTx/>
                <a:uFillTx/>
                <a:latin typeface="Arial" panose="020B0604020202020204" pitchFamily="34" charset="0"/>
                <a:ea typeface="+mn-ea"/>
                <a:cs typeface="Arial" panose="020B0604020202020204" pitchFamily="34" charset="0"/>
              </a:rPr>
              <a:t>The Nation’s Combat Support Logistics Agency</a:t>
            </a:r>
          </a:p>
        </p:txBody>
      </p:sp>
      <p:sp>
        <p:nvSpPr>
          <p:cNvPr id="6" name="Title Placeholder 1">
            <a:extLst>
              <a:ext uri="{FF2B5EF4-FFF2-40B4-BE49-F238E27FC236}">
                <a16:creationId xmlns:a16="http://schemas.microsoft.com/office/drawing/2014/main" id="{47C4B9F5-6921-5174-3CD9-78219CC1C902}"/>
              </a:ext>
            </a:extLst>
          </p:cNvPr>
          <p:cNvSpPr>
            <a:spLocks noGrp="1"/>
          </p:cNvSpPr>
          <p:nvPr>
            <p:ph type="title"/>
          </p:nvPr>
        </p:nvSpPr>
        <p:spPr>
          <a:xfrm>
            <a:off x="243840" y="3657600"/>
            <a:ext cx="5486400" cy="1097280"/>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7C3A01FF-174C-6F57-2823-3363A9A22D09}"/>
              </a:ext>
            </a:extLst>
          </p:cNvPr>
          <p:cNvSpPr>
            <a:spLocks noGrp="1"/>
          </p:cNvSpPr>
          <p:nvPr>
            <p:ph type="body" idx="1"/>
          </p:nvPr>
        </p:nvSpPr>
        <p:spPr>
          <a:xfrm>
            <a:off x="243840" y="4754880"/>
            <a:ext cx="5486400" cy="1097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2C4F7A74-6CCC-5BC9-0D1F-A2A5635EA6A3}"/>
              </a:ext>
            </a:extLst>
          </p:cNvPr>
          <p:cNvSpPr/>
          <p:nvPr userDrawn="1"/>
        </p:nvSpPr>
        <p:spPr>
          <a:xfrm>
            <a:off x="0" y="6488668"/>
            <a:ext cx="12192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mj-lt"/>
                <a:ea typeface="+mn-ea"/>
                <a:cs typeface="+mn-cs"/>
              </a:rPr>
              <a:t>Warfighter Always</a:t>
            </a:r>
          </a:p>
        </p:txBody>
      </p:sp>
      <p:pic>
        <p:nvPicPr>
          <p:cNvPr id="10" name="Picture 9">
            <a:extLst>
              <a:ext uri="{FF2B5EF4-FFF2-40B4-BE49-F238E27FC236}">
                <a16:creationId xmlns:a16="http://schemas.microsoft.com/office/drawing/2014/main" id="{1DE86D06-6704-EFCD-33DD-4145958FB46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50692">
            <a:off x="10674943" y="201967"/>
            <a:ext cx="1375703" cy="773833"/>
          </a:xfrm>
          <a:prstGeom prst="rect">
            <a:avLst/>
          </a:prstGeom>
        </p:spPr>
      </p:pic>
    </p:spTree>
    <p:extLst>
      <p:ext uri="{BB962C8B-B14F-4D97-AF65-F5344CB8AC3E}">
        <p14:creationId xmlns:p14="http://schemas.microsoft.com/office/powerpoint/2010/main" val="12445532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sldNum="0" hdr="0" ftr="0" dt="0"/>
  <p:txStyles>
    <p:titleStyle>
      <a:lvl1pPr algn="ctr" defTabSz="914446"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11" indent="-228611" algn="l" defTabSz="914446"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35" indent="-228611" algn="l" defTabSz="914446"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504" indent="-228611" algn="l" defTabSz="914446"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5" algn="l" defTabSz="914446" rtl="0" eaLnBrk="1" latinLnBrk="0" hangingPunct="1">
        <a:defRPr sz="1800" kern="1200">
          <a:solidFill>
            <a:schemeClr val="tx1"/>
          </a:solidFill>
          <a:latin typeface="+mn-lt"/>
          <a:ea typeface="+mn-ea"/>
          <a:cs typeface="+mn-cs"/>
        </a:defRPr>
      </a:lvl6pPr>
      <a:lvl7pPr marL="2743338" algn="l" defTabSz="914446" rtl="0" eaLnBrk="1" latinLnBrk="0" hangingPunct="1">
        <a:defRPr sz="1800" kern="1200">
          <a:solidFill>
            <a:schemeClr val="tx1"/>
          </a:solidFill>
          <a:latin typeface="+mn-lt"/>
          <a:ea typeface="+mn-ea"/>
          <a:cs typeface="+mn-cs"/>
        </a:defRPr>
      </a:lvl7pPr>
      <a:lvl8pPr marL="3200561" algn="l" defTabSz="914446" rtl="0" eaLnBrk="1" latinLnBrk="0" hangingPunct="1">
        <a:defRPr sz="1800" kern="1200">
          <a:solidFill>
            <a:schemeClr val="tx1"/>
          </a:solidFill>
          <a:latin typeface="+mn-lt"/>
          <a:ea typeface="+mn-ea"/>
          <a:cs typeface="+mn-cs"/>
        </a:defRPr>
      </a:lvl8pPr>
      <a:lvl9pPr marL="3657784"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text, night sky&#10;&#10;Description automatically generated">
            <a:extLst>
              <a:ext uri="{FF2B5EF4-FFF2-40B4-BE49-F238E27FC236}">
                <a16:creationId xmlns:a16="http://schemas.microsoft.com/office/drawing/2014/main" id="{29422EEE-B03C-C434-D819-C70910909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451"/>
            <a:ext cx="12192000" cy="5143099"/>
          </a:xfrm>
          <a:prstGeom prst="rect">
            <a:avLst/>
          </a:prstGeom>
        </p:spPr>
      </p:pic>
      <p:sp>
        <p:nvSpPr>
          <p:cNvPr id="8" name="Rectangle 7">
            <a:extLst>
              <a:ext uri="{FF2B5EF4-FFF2-40B4-BE49-F238E27FC236}">
                <a16:creationId xmlns:a16="http://schemas.microsoft.com/office/drawing/2014/main" id="{2388A482-2CF7-AA61-AFD8-9F0514F07DB7}"/>
              </a:ext>
            </a:extLst>
          </p:cNvPr>
          <p:cNvSpPr>
            <a:spLocks/>
          </p:cNvSpPr>
          <p:nvPr/>
        </p:nvSpPr>
        <p:spPr>
          <a:xfrm>
            <a:off x="0" y="557276"/>
            <a:ext cx="12179019" cy="5113191"/>
          </a:xfrm>
          <a:prstGeom prst="rect">
            <a:avLst/>
          </a:prstGeom>
          <a:gradFill flip="none" rotWithShape="1">
            <a:gsLst>
              <a:gs pos="12000">
                <a:schemeClr val="bg1">
                  <a:lumMod val="95000"/>
                  <a:alpha val="54000"/>
                </a:schemeClr>
              </a:gs>
              <a:gs pos="100000">
                <a:schemeClr val="bg1">
                  <a:lumMod val="75000"/>
                  <a:alpha val="1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dirty="0"/>
          </a:p>
        </p:txBody>
      </p:sp>
      <p:pic>
        <p:nvPicPr>
          <p:cNvPr id="6" name="Picture 5">
            <a:extLst>
              <a:ext uri="{FF2B5EF4-FFF2-40B4-BE49-F238E27FC236}">
                <a16:creationId xmlns:a16="http://schemas.microsoft.com/office/drawing/2014/main" id="{9B99B57A-977E-57DC-83A5-0643185043C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2981" y="-16136"/>
            <a:ext cx="12204981" cy="6874136"/>
          </a:xfrm>
          <a:prstGeom prst="rect">
            <a:avLst/>
          </a:prstGeom>
        </p:spPr>
      </p:pic>
      <p:grpSp>
        <p:nvGrpSpPr>
          <p:cNvPr id="20" name="Group 19">
            <a:extLst>
              <a:ext uri="{FF2B5EF4-FFF2-40B4-BE49-F238E27FC236}">
                <a16:creationId xmlns:a16="http://schemas.microsoft.com/office/drawing/2014/main" id="{4706934B-33E6-66EA-C606-A0C0AA77E9CC}"/>
              </a:ext>
            </a:extLst>
          </p:cNvPr>
          <p:cNvGrpSpPr>
            <a:grpSpLocks noGrp="1" noUngrp="1" noRot="1" noMove="1" noResize="1"/>
          </p:cNvGrpSpPr>
          <p:nvPr/>
        </p:nvGrpSpPr>
        <p:grpSpPr>
          <a:xfrm>
            <a:off x="1285156" y="600165"/>
            <a:ext cx="2115649" cy="776242"/>
            <a:chOff x="1187093" y="4410699"/>
            <a:chExt cx="1967348" cy="962439"/>
          </a:xfrm>
        </p:grpSpPr>
        <p:pic>
          <p:nvPicPr>
            <p:cNvPr id="21" name="Picture 20">
              <a:extLst>
                <a:ext uri="{FF2B5EF4-FFF2-40B4-BE49-F238E27FC236}">
                  <a16:creationId xmlns:a16="http://schemas.microsoft.com/office/drawing/2014/main" id="{6BB0AFAF-B0A7-7455-8356-9D17E794A86C}"/>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1CC8467C-9139-E8A3-AED9-57C689C1F31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346693387"/>
      </p:ext>
    </p:extLst>
  </p:cSld>
  <p:clrMap bg1="lt1" tx1="dk1" bg2="lt2" tx2="dk2" accent1="accent1" accent2="accent2" accent3="accent3" accent4="accent4" accent5="accent5" accent6="accent6" hlink="hlink" folHlink="folHlink"/>
  <p:sldLayoutIdLst>
    <p:sldLayoutId id="2147483679" r:id="rId1"/>
    <p:sldLayoutId id="2147483687" r:id="rId2"/>
  </p:sldLayoutIdLst>
  <p:hf hdr="0" ftr="0" dt="0"/>
  <p:txStyles>
    <p:titleStyle>
      <a:lvl1pPr algn="ctr" defTabSz="914446"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35"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504"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5" algn="l" defTabSz="914446" rtl="0" eaLnBrk="1" latinLnBrk="0" hangingPunct="1">
        <a:defRPr sz="1800" kern="1200">
          <a:solidFill>
            <a:schemeClr val="tx1"/>
          </a:solidFill>
          <a:latin typeface="+mn-lt"/>
          <a:ea typeface="+mn-ea"/>
          <a:cs typeface="+mn-cs"/>
        </a:defRPr>
      </a:lvl6pPr>
      <a:lvl7pPr marL="2743338" algn="l" defTabSz="914446" rtl="0" eaLnBrk="1" latinLnBrk="0" hangingPunct="1">
        <a:defRPr sz="1800" kern="1200">
          <a:solidFill>
            <a:schemeClr val="tx1"/>
          </a:solidFill>
          <a:latin typeface="+mn-lt"/>
          <a:ea typeface="+mn-ea"/>
          <a:cs typeface="+mn-cs"/>
        </a:defRPr>
      </a:lvl7pPr>
      <a:lvl8pPr marL="3200561" algn="l" defTabSz="914446" rtl="0" eaLnBrk="1" latinLnBrk="0" hangingPunct="1">
        <a:defRPr sz="1800" kern="1200">
          <a:solidFill>
            <a:schemeClr val="tx1"/>
          </a:solidFill>
          <a:latin typeface="+mn-lt"/>
          <a:ea typeface="+mn-ea"/>
          <a:cs typeface="+mn-cs"/>
        </a:defRPr>
      </a:lvl8pPr>
      <a:lvl9pPr marL="3657784"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72">
          <p15:clr>
            <a:srgbClr val="F26B43"/>
          </p15:clr>
        </p15:guide>
        <p15:guide id="2" pos="32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8D2F5E4-3C51-8553-80E8-AFF530D493F6}"/>
              </a:ext>
            </a:extLst>
          </p:cNvPr>
          <p:cNvPicPr>
            <a:picLocks noGrp="1" noRot="1" noChangeAspect="1" noMove="1" noResize="1" noEditPoints="1" noAdjustHandles="1" noChangeArrowheads="1" noChangeShapeType="1" noCrop="1"/>
          </p:cNvPicPr>
          <p:nvPr/>
        </p:nvPicPr>
        <p:blipFill>
          <a:blip r:embed="rId4">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p:nvSpPr>
        <p:spPr>
          <a:xfrm flipH="1">
            <a:off x="0" y="473891"/>
            <a:ext cx="12192000"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p:nvSpPr>
        <p:spPr>
          <a:xfrm flipH="1">
            <a:off x="-10384" y="-11097"/>
            <a:ext cx="12201733" cy="1230084"/>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p:nvSpPr>
        <p:spPr>
          <a:xfrm>
            <a:off x="2" y="6461974"/>
            <a:ext cx="12204841" cy="415522"/>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p:nvGrpSpPr>
        <p:grpSpPr>
          <a:xfrm>
            <a:off x="609600" y="430284"/>
            <a:ext cx="2086024" cy="758437"/>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
        <p:nvSpPr>
          <p:cNvPr id="5" name="TextBox 4">
            <a:extLst>
              <a:ext uri="{FF2B5EF4-FFF2-40B4-BE49-F238E27FC236}">
                <a16:creationId xmlns:a16="http://schemas.microsoft.com/office/drawing/2014/main" id="{9D1B8010-14B0-8DF9-AFE4-CBD2B700F9DB}"/>
              </a:ext>
            </a:extLst>
          </p:cNvPr>
          <p:cNvSpPr txBox="1">
            <a:spLocks/>
          </p:cNvSpPr>
          <p:nvPr/>
        </p:nvSpPr>
        <p:spPr>
          <a:xfrm>
            <a:off x="4810785" y="6569888"/>
            <a:ext cx="2570432" cy="235001"/>
          </a:xfrm>
          <a:prstGeom prst="rect">
            <a:avLst/>
          </a:prstGeom>
          <a:noFill/>
        </p:spPr>
        <p:txBody>
          <a:bodyPr wrap="square" rtlCol="0">
            <a:spAutoFit/>
          </a:bodyPr>
          <a:lstStyle/>
          <a:p>
            <a:pPr marL="0" marR="0" lvl="0" indent="0" algn="ctr" defTabSz="403453" rtl="0" eaLnBrk="1" fontAlgn="auto" latinLnBrk="0" hangingPunct="1">
              <a:lnSpc>
                <a:spcPct val="100000"/>
              </a:lnSpc>
              <a:spcBef>
                <a:spcPts val="0"/>
              </a:spcBef>
              <a:spcAft>
                <a:spcPts val="0"/>
              </a:spcAft>
              <a:buClrTx/>
              <a:buSzTx/>
              <a:buFontTx/>
              <a:buNone/>
              <a:tabLst/>
              <a:defRPr/>
            </a:pPr>
            <a:r>
              <a:rPr kumimoji="0" lang="en-US" sz="927" b="1" i="0" u="none" strike="noStrike" kern="1200" cap="all" spc="0" normalizeH="0" baseline="0" noProof="0">
                <a:ln>
                  <a:noFill/>
                </a:ln>
                <a:solidFill>
                  <a:schemeClr val="bg1"/>
                </a:solidFill>
                <a:effectLst/>
                <a:uLnTx/>
                <a:uFillTx/>
                <a:latin typeface="+mn-lt"/>
                <a:ea typeface="+mn-ea"/>
                <a:cs typeface="+mn-cs"/>
              </a:rPr>
              <a:t>Warfighter Always</a:t>
            </a:r>
            <a:endParaRPr lang="en-US" sz="927">
              <a:solidFill>
                <a:schemeClr val="bg1"/>
              </a:solidFill>
            </a:endParaRPr>
          </a:p>
        </p:txBody>
      </p:sp>
      <p:sp>
        <p:nvSpPr>
          <p:cNvPr id="6" name="TextBox 5">
            <a:extLst>
              <a:ext uri="{FF2B5EF4-FFF2-40B4-BE49-F238E27FC236}">
                <a16:creationId xmlns:a16="http://schemas.microsoft.com/office/drawing/2014/main" id="{20696D2B-49D4-8DD2-5FF3-D395187038E8}"/>
              </a:ext>
            </a:extLst>
          </p:cNvPr>
          <p:cNvSpPr txBox="1">
            <a:spLocks/>
          </p:cNvSpPr>
          <p:nvPr/>
        </p:nvSpPr>
        <p:spPr>
          <a:xfrm>
            <a:off x="182788" y="6576611"/>
            <a:ext cx="4960984" cy="228076"/>
          </a:xfrm>
          <a:prstGeom prst="rect">
            <a:avLst/>
          </a:prstGeom>
          <a:noFill/>
        </p:spPr>
        <p:txBody>
          <a:bodyPr wrap="square" rtlCol="0">
            <a:spAutoFit/>
          </a:bodyPr>
          <a:lstStyle/>
          <a:p>
            <a:pPr marL="0" marR="0" lvl="0" indent="0" defTabSz="403453" rtl="0" eaLnBrk="1" fontAlgn="auto" latinLnBrk="0" hangingPunct="1">
              <a:lnSpc>
                <a:spcPct val="100000"/>
              </a:lnSpc>
              <a:spcBef>
                <a:spcPts val="0"/>
              </a:spcBef>
              <a:spcAft>
                <a:spcPts val="0"/>
              </a:spcAft>
              <a:buClrTx/>
              <a:buSzTx/>
              <a:buFontTx/>
              <a:buNone/>
              <a:tabLst/>
              <a:defRPr/>
            </a:pPr>
            <a:r>
              <a:rPr kumimoji="0" lang="en-US" sz="882" b="1" i="0" u="none" strike="noStrike" kern="1200" spc="0" normalizeH="0" baseline="0" noProof="0">
                <a:ln>
                  <a:noFill/>
                </a:ln>
                <a:solidFill>
                  <a:srgbClr val="C9AD62"/>
                </a:solidFill>
                <a:effectLst/>
                <a:uLnTx/>
                <a:uFillTx/>
                <a:latin typeface="+mn-lt"/>
                <a:ea typeface="+mn-ea"/>
                <a:cs typeface="+mn-cs"/>
              </a:rPr>
              <a:t>PEOP</a:t>
            </a:r>
            <a:r>
              <a:rPr kumimoji="0" lang="en-US" sz="882" b="1" i="0" u="none" strike="noStrike" kern="1200" spc="0" normalizeH="0" baseline="0" noProof="0">
                <a:ln>
                  <a:noFill/>
                </a:ln>
                <a:solidFill>
                  <a:srgbClr val="CAAD62"/>
                </a:solidFill>
                <a:effectLst/>
                <a:uLnTx/>
                <a:uFillTx/>
                <a:latin typeface="+mn-lt"/>
                <a:ea typeface="+mn-ea"/>
                <a:cs typeface="+mn-cs"/>
              </a:rPr>
              <a:t>LE          PRECISION          </a:t>
            </a:r>
            <a:r>
              <a:rPr lang="en-US" sz="882" b="1">
                <a:solidFill>
                  <a:srgbClr val="CAAD62"/>
                </a:solidFill>
              </a:rPr>
              <a:t>P</a:t>
            </a:r>
            <a:r>
              <a:rPr kumimoji="0" lang="en-US" sz="882" b="1" i="0" u="none" strike="noStrike" kern="1200" spc="0" normalizeH="0" baseline="0" noProof="0">
                <a:ln>
                  <a:noFill/>
                </a:ln>
                <a:solidFill>
                  <a:srgbClr val="CAAD62"/>
                </a:solidFill>
                <a:effectLst/>
                <a:uLnTx/>
                <a:uFillTx/>
                <a:latin typeface="+mn-lt"/>
                <a:ea typeface="+mn-ea"/>
                <a:cs typeface="+mn-cs"/>
              </a:rPr>
              <a:t>OSTURE          PARTNERSHIPS</a:t>
            </a:r>
            <a:endParaRPr lang="en-US" sz="882">
              <a:solidFill>
                <a:srgbClr val="CAAD62"/>
              </a:solidFill>
            </a:endParaRPr>
          </a:p>
        </p:txBody>
      </p:sp>
      <p:sp>
        <p:nvSpPr>
          <p:cNvPr id="9" name="Star: 5 Points 8">
            <a:extLst>
              <a:ext uri="{FF2B5EF4-FFF2-40B4-BE49-F238E27FC236}">
                <a16:creationId xmlns:a16="http://schemas.microsoft.com/office/drawing/2014/main" id="{415DD267-E404-EEA1-5AFD-42E46AEF8706}"/>
              </a:ext>
            </a:extLst>
          </p:cNvPr>
          <p:cNvSpPr>
            <a:spLocks/>
          </p:cNvSpPr>
          <p:nvPr/>
        </p:nvSpPr>
        <p:spPr>
          <a:xfrm>
            <a:off x="102003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Star: 5 Points 9">
            <a:extLst>
              <a:ext uri="{FF2B5EF4-FFF2-40B4-BE49-F238E27FC236}">
                <a16:creationId xmlns:a16="http://schemas.microsoft.com/office/drawing/2014/main" id="{B7BB43D5-3CA3-BBD0-210E-81487B08CE22}"/>
              </a:ext>
            </a:extLst>
          </p:cNvPr>
          <p:cNvSpPr>
            <a:spLocks/>
          </p:cNvSpPr>
          <p:nvPr/>
        </p:nvSpPr>
        <p:spPr>
          <a:xfrm>
            <a:off x="224549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Star: 5 Points 10">
            <a:extLst>
              <a:ext uri="{FF2B5EF4-FFF2-40B4-BE49-F238E27FC236}">
                <a16:creationId xmlns:a16="http://schemas.microsoft.com/office/drawing/2014/main" id="{F1D99ECB-6119-D613-A961-9BE1EB3B3B19}"/>
              </a:ext>
            </a:extLst>
          </p:cNvPr>
          <p:cNvSpPr>
            <a:spLocks/>
          </p:cNvSpPr>
          <p:nvPr/>
        </p:nvSpPr>
        <p:spPr>
          <a:xfrm>
            <a:off x="337222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353919086"/>
      </p:ext>
    </p:extLst>
  </p:cSld>
  <p:clrMap bg1="lt1" tx1="dk1" bg2="lt2" tx2="dk2" accent1="accent1" accent2="accent2" accent3="accent3" accent4="accent4" accent5="accent5" accent6="accent6" hlink="hlink" folHlink="folHlink"/>
  <p:sldLayoutIdLst>
    <p:sldLayoutId id="2147483681" r:id="rId1"/>
    <p:sldLayoutId id="2147483688" r:id="rId2"/>
  </p:sldLayoutIdLst>
  <p:hf hdr="0" ftr="0" dt="0"/>
  <p:txStyles>
    <p:title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p:titleStyle>
    <p:bodyStyle>
      <a:lvl1pPr marL="228611" indent="-228611" algn="l" defTabSz="914446" rtl="0" eaLnBrk="1" latinLnBrk="0" hangingPunct="1">
        <a:lnSpc>
          <a:spcPct val="90000"/>
        </a:lnSpc>
        <a:spcBef>
          <a:spcPts val="1200"/>
        </a:spcBef>
        <a:spcAft>
          <a:spcPts val="0"/>
        </a:spcAft>
        <a:buFont typeface="Arial" panose="020B0604020202020204" pitchFamily="34" charset="0"/>
        <a:buChar char="•"/>
        <a:defRPr sz="2400" kern="1200">
          <a:solidFill>
            <a:srgbClr val="171610"/>
          </a:solidFill>
          <a:latin typeface="+mn-lt"/>
          <a:ea typeface="+mn-ea"/>
          <a:cs typeface="+mn-cs"/>
        </a:defRPr>
      </a:lvl1pPr>
      <a:lvl2pPr marL="685835" indent="-228611" algn="l" defTabSz="914446" rtl="0" eaLnBrk="1" latinLnBrk="0" hangingPunct="1">
        <a:lnSpc>
          <a:spcPct val="90000"/>
        </a:lnSpc>
        <a:spcBef>
          <a:spcPts val="600"/>
        </a:spcBef>
        <a:spcAft>
          <a:spcPts val="0"/>
        </a:spcAft>
        <a:buFont typeface="Courier New" panose="02070309020205020404" pitchFamily="49" charset="0"/>
        <a:buChar char="o"/>
        <a:defRPr sz="2200" kern="1200">
          <a:solidFill>
            <a:srgbClr val="171610"/>
          </a:solidFill>
          <a:latin typeface="+mn-lt"/>
          <a:ea typeface="+mn-ea"/>
          <a:cs typeface="+mn-cs"/>
        </a:defRPr>
      </a:lvl2pPr>
      <a:lvl3pPr marL="1143057" indent="-228611" algn="l" defTabSz="914446" rtl="0" eaLnBrk="1" latinLnBrk="0" hangingPunct="1">
        <a:lnSpc>
          <a:spcPct val="90000"/>
        </a:lnSpc>
        <a:spcBef>
          <a:spcPts val="600"/>
        </a:spcBef>
        <a:spcAft>
          <a:spcPts val="0"/>
        </a:spcAft>
        <a:buFont typeface="Wingdings" panose="05000000000000000000" pitchFamily="2" charset="2"/>
        <a:buChar char="§"/>
        <a:defRPr sz="2000" kern="1200">
          <a:solidFill>
            <a:srgbClr val="171610"/>
          </a:solidFill>
          <a:latin typeface="+mn-lt"/>
          <a:ea typeface="+mn-ea"/>
          <a:cs typeface="+mn-cs"/>
        </a:defRPr>
      </a:lvl3pPr>
      <a:lvl4pPr marL="1600281" indent="-228611" algn="l" defTabSz="914446" rtl="0" eaLnBrk="1" latinLnBrk="0" hangingPunct="1">
        <a:lnSpc>
          <a:spcPct val="90000"/>
        </a:lnSpc>
        <a:spcBef>
          <a:spcPts val="600"/>
        </a:spcBef>
        <a:spcAft>
          <a:spcPts val="0"/>
        </a:spcAft>
        <a:buFont typeface="Arial" panose="020B0604020202020204" pitchFamily="34" charset="0"/>
        <a:buChar char="–"/>
        <a:defRPr sz="1800" kern="1200">
          <a:solidFill>
            <a:srgbClr val="171610"/>
          </a:solidFill>
          <a:latin typeface="+mn-lt"/>
          <a:ea typeface="+mn-ea"/>
          <a:cs typeface="+mn-cs"/>
        </a:defRPr>
      </a:lvl4pPr>
      <a:lvl5pPr marL="2057504" indent="-228611" algn="l" defTabSz="914446" rtl="0" eaLnBrk="1" latinLnBrk="0" hangingPunct="1">
        <a:lnSpc>
          <a:spcPct val="90000"/>
        </a:lnSpc>
        <a:spcBef>
          <a:spcPts val="600"/>
        </a:spcBef>
        <a:spcAft>
          <a:spcPts val="0"/>
        </a:spcAft>
        <a:buFont typeface="Arial" panose="020B0604020202020204" pitchFamily="34" charset="0"/>
        <a:buChar char="•"/>
        <a:defRPr sz="1600" kern="1200">
          <a:solidFill>
            <a:srgbClr val="171610"/>
          </a:solidFill>
          <a:latin typeface="+mn-lt"/>
          <a:ea typeface="+mn-ea"/>
          <a:cs typeface="+mn-cs"/>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5" algn="l" defTabSz="914446" rtl="0" eaLnBrk="1" latinLnBrk="0" hangingPunct="1">
        <a:defRPr sz="1800" kern="1200">
          <a:solidFill>
            <a:schemeClr val="tx1"/>
          </a:solidFill>
          <a:latin typeface="+mn-lt"/>
          <a:ea typeface="+mn-ea"/>
          <a:cs typeface="+mn-cs"/>
        </a:defRPr>
      </a:lvl6pPr>
      <a:lvl7pPr marL="2743338" algn="l" defTabSz="914446" rtl="0" eaLnBrk="1" latinLnBrk="0" hangingPunct="1">
        <a:defRPr sz="1800" kern="1200">
          <a:solidFill>
            <a:schemeClr val="tx1"/>
          </a:solidFill>
          <a:latin typeface="+mn-lt"/>
          <a:ea typeface="+mn-ea"/>
          <a:cs typeface="+mn-cs"/>
        </a:defRPr>
      </a:lvl7pPr>
      <a:lvl8pPr marL="3200561" algn="l" defTabSz="914446" rtl="0" eaLnBrk="1" latinLnBrk="0" hangingPunct="1">
        <a:defRPr sz="1800" kern="1200">
          <a:solidFill>
            <a:schemeClr val="tx1"/>
          </a:solidFill>
          <a:latin typeface="+mn-lt"/>
          <a:ea typeface="+mn-ea"/>
          <a:cs typeface="+mn-cs"/>
        </a:defRPr>
      </a:lvl8pPr>
      <a:lvl9pPr marL="3657784"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p:nvSpPr>
        <p:spPr>
          <a:xfrm flipH="1">
            <a:off x="0" y="473891"/>
            <a:ext cx="12192000"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p:nvSpPr>
        <p:spPr>
          <a:xfrm flipH="1">
            <a:off x="-10384" y="-11097"/>
            <a:ext cx="12201733" cy="1230084"/>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p:nvSpPr>
        <p:spPr>
          <a:xfrm>
            <a:off x="2" y="6461974"/>
            <a:ext cx="12204841" cy="415522"/>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p:nvGrpSpPr>
        <p:grpSpPr>
          <a:xfrm>
            <a:off x="609600" y="430284"/>
            <a:ext cx="2086024" cy="758437"/>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hqprint">
              <a:extLst>
                <a:ext uri="{28A0092B-C50C-407E-A947-70E740481C1C}">
                  <a14:useLocalDpi xmlns:a14="http://schemas.microsoft.com/office/drawing/2010/main" val="0"/>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27895974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0" r:id="rId3"/>
  </p:sldLayoutIdLst>
  <p:hf hdr="0" ftr="0" dt="0"/>
  <p:txStyles>
    <p:title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p:titleStyle>
    <p:bodyStyle>
      <a:lvl1pPr marL="228611" indent="-228611" algn="l" defTabSz="914446" rtl="0" eaLnBrk="1" latinLnBrk="0" hangingPunct="1">
        <a:lnSpc>
          <a:spcPct val="90000"/>
        </a:lnSpc>
        <a:spcBef>
          <a:spcPts val="1200"/>
        </a:spcBef>
        <a:spcAft>
          <a:spcPts val="0"/>
        </a:spcAft>
        <a:buFont typeface="Arial" panose="020B0604020202020204" pitchFamily="34" charset="0"/>
        <a:buChar char="•"/>
        <a:defRPr sz="2400" kern="1200">
          <a:solidFill>
            <a:srgbClr val="171610"/>
          </a:solidFill>
          <a:latin typeface="+mn-lt"/>
          <a:ea typeface="+mn-ea"/>
          <a:cs typeface="+mn-cs"/>
        </a:defRPr>
      </a:lvl1pPr>
      <a:lvl2pPr marL="685835" indent="-228611" algn="l" defTabSz="914446" rtl="0" eaLnBrk="1" latinLnBrk="0" hangingPunct="1">
        <a:lnSpc>
          <a:spcPct val="90000"/>
        </a:lnSpc>
        <a:spcBef>
          <a:spcPts val="600"/>
        </a:spcBef>
        <a:spcAft>
          <a:spcPts val="0"/>
        </a:spcAft>
        <a:buFont typeface="Courier New" panose="02070309020205020404" pitchFamily="49" charset="0"/>
        <a:buChar char="o"/>
        <a:defRPr sz="2200" kern="1200">
          <a:solidFill>
            <a:srgbClr val="171610"/>
          </a:solidFill>
          <a:latin typeface="+mn-lt"/>
          <a:ea typeface="+mn-ea"/>
          <a:cs typeface="+mn-cs"/>
        </a:defRPr>
      </a:lvl2pPr>
      <a:lvl3pPr marL="1143057" indent="-228611" algn="l" defTabSz="914446" rtl="0" eaLnBrk="1" latinLnBrk="0" hangingPunct="1">
        <a:lnSpc>
          <a:spcPct val="90000"/>
        </a:lnSpc>
        <a:spcBef>
          <a:spcPts val="600"/>
        </a:spcBef>
        <a:spcAft>
          <a:spcPts val="0"/>
        </a:spcAft>
        <a:buFont typeface="Wingdings" panose="05000000000000000000" pitchFamily="2" charset="2"/>
        <a:buChar char="§"/>
        <a:defRPr sz="2000" kern="1200">
          <a:solidFill>
            <a:srgbClr val="171610"/>
          </a:solidFill>
          <a:latin typeface="+mn-lt"/>
          <a:ea typeface="+mn-ea"/>
          <a:cs typeface="+mn-cs"/>
        </a:defRPr>
      </a:lvl3pPr>
      <a:lvl4pPr marL="1600281" indent="-228611" algn="l" defTabSz="914446" rtl="0" eaLnBrk="1" latinLnBrk="0" hangingPunct="1">
        <a:lnSpc>
          <a:spcPct val="90000"/>
        </a:lnSpc>
        <a:spcBef>
          <a:spcPts val="600"/>
        </a:spcBef>
        <a:spcAft>
          <a:spcPts val="0"/>
        </a:spcAft>
        <a:buFont typeface="Arial" panose="020B0604020202020204" pitchFamily="34" charset="0"/>
        <a:buChar char="–"/>
        <a:defRPr sz="1800" kern="1200">
          <a:solidFill>
            <a:srgbClr val="171610"/>
          </a:solidFill>
          <a:latin typeface="+mn-lt"/>
          <a:ea typeface="+mn-ea"/>
          <a:cs typeface="+mn-cs"/>
        </a:defRPr>
      </a:lvl4pPr>
      <a:lvl5pPr marL="2057504" indent="-228611" algn="l" defTabSz="914446" rtl="0" eaLnBrk="1" latinLnBrk="0" hangingPunct="1">
        <a:lnSpc>
          <a:spcPct val="90000"/>
        </a:lnSpc>
        <a:spcBef>
          <a:spcPts val="600"/>
        </a:spcBef>
        <a:spcAft>
          <a:spcPts val="0"/>
        </a:spcAft>
        <a:buFont typeface="Arial" panose="020B0604020202020204" pitchFamily="34" charset="0"/>
        <a:buChar char="•"/>
        <a:defRPr sz="1600" kern="1200">
          <a:solidFill>
            <a:srgbClr val="171610"/>
          </a:solidFill>
          <a:latin typeface="+mn-lt"/>
          <a:ea typeface="+mn-ea"/>
          <a:cs typeface="+mn-cs"/>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5" algn="l" defTabSz="914446" rtl="0" eaLnBrk="1" latinLnBrk="0" hangingPunct="1">
        <a:defRPr sz="1800" kern="1200">
          <a:solidFill>
            <a:schemeClr val="tx1"/>
          </a:solidFill>
          <a:latin typeface="+mn-lt"/>
          <a:ea typeface="+mn-ea"/>
          <a:cs typeface="+mn-cs"/>
        </a:defRPr>
      </a:lvl6pPr>
      <a:lvl7pPr marL="2743338" algn="l" defTabSz="914446" rtl="0" eaLnBrk="1" latinLnBrk="0" hangingPunct="1">
        <a:defRPr sz="1800" kern="1200">
          <a:solidFill>
            <a:schemeClr val="tx1"/>
          </a:solidFill>
          <a:latin typeface="+mn-lt"/>
          <a:ea typeface="+mn-ea"/>
          <a:cs typeface="+mn-cs"/>
        </a:defRPr>
      </a:lvl7pPr>
      <a:lvl8pPr marL="3200561" algn="l" defTabSz="914446" rtl="0" eaLnBrk="1" latinLnBrk="0" hangingPunct="1">
        <a:defRPr sz="1800" kern="1200">
          <a:solidFill>
            <a:schemeClr val="tx1"/>
          </a:solidFill>
          <a:latin typeface="+mn-lt"/>
          <a:ea typeface="+mn-ea"/>
          <a:cs typeface="+mn-cs"/>
        </a:defRPr>
      </a:lvl8pPr>
      <a:lvl9pPr marL="3657784"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456806"/>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ctr" defTabSz="914446"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11" indent="-228611" algn="l" defTabSz="914446"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35" indent="-228611" algn="l" defTabSz="914446"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504" indent="-228611" algn="l" defTabSz="914446"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5" algn="l" defTabSz="914446" rtl="0" eaLnBrk="1" latinLnBrk="0" hangingPunct="1">
        <a:defRPr sz="1800" kern="1200">
          <a:solidFill>
            <a:schemeClr val="tx1"/>
          </a:solidFill>
          <a:latin typeface="+mn-lt"/>
          <a:ea typeface="+mn-ea"/>
          <a:cs typeface="+mn-cs"/>
        </a:defRPr>
      </a:lvl6pPr>
      <a:lvl7pPr marL="2743338" algn="l" defTabSz="914446" rtl="0" eaLnBrk="1" latinLnBrk="0" hangingPunct="1">
        <a:defRPr sz="1800" kern="1200">
          <a:solidFill>
            <a:schemeClr val="tx1"/>
          </a:solidFill>
          <a:latin typeface="+mn-lt"/>
          <a:ea typeface="+mn-ea"/>
          <a:cs typeface="+mn-cs"/>
        </a:defRPr>
      </a:lvl7pPr>
      <a:lvl8pPr marL="3200561" algn="l" defTabSz="914446" rtl="0" eaLnBrk="1" latinLnBrk="0" hangingPunct="1">
        <a:defRPr sz="1800" kern="1200">
          <a:solidFill>
            <a:schemeClr val="tx1"/>
          </a:solidFill>
          <a:latin typeface="+mn-lt"/>
          <a:ea typeface="+mn-ea"/>
          <a:cs typeface="+mn-cs"/>
        </a:defRPr>
      </a:lvl8pPr>
      <a:lvl9pPr marL="3657784"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2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Grp="1" noRot="1" noChangeAspect="1" noMove="1" noResize="1" noEditPoints="1" noAdjustHandles="1" noChangeArrowheads="1" noChangeShapeType="1" noCrop="1"/>
          </p:cNvPicPr>
          <p:nvPr userDrawn="1"/>
        </p:nvPicPr>
        <p:blipFill rotWithShape="1">
          <a:blip r:embed="rId4">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179" t="-934" r="-1" b="3633"/>
          <a:stretch/>
        </p:blipFill>
        <p:spPr>
          <a:xfrm>
            <a:off x="0" y="277884"/>
            <a:ext cx="12192000" cy="6355828"/>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12841" y="6461974"/>
            <a:ext cx="12217685" cy="415522"/>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26894"/>
            <a:ext cx="12217684" cy="415524"/>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12" name="TextBox 11">
            <a:extLst>
              <a:ext uri="{FF2B5EF4-FFF2-40B4-BE49-F238E27FC236}">
                <a16:creationId xmlns:a16="http://schemas.microsoft.com/office/drawing/2014/main" id="{2F737A15-CCF7-A460-8673-A43A821723D2}"/>
              </a:ext>
            </a:extLst>
          </p:cNvPr>
          <p:cNvSpPr txBox="1">
            <a:spLocks noGrp="1" noRot="1" noMove="1" noResize="1" noEditPoints="1" noAdjustHandles="1" noChangeArrowheads="1" noChangeShapeType="1"/>
          </p:cNvSpPr>
          <p:nvPr userDrawn="1"/>
        </p:nvSpPr>
        <p:spPr>
          <a:xfrm>
            <a:off x="4810785" y="6569888"/>
            <a:ext cx="2570432" cy="235001"/>
          </a:xfrm>
          <a:prstGeom prst="rect">
            <a:avLst/>
          </a:prstGeom>
          <a:noFill/>
        </p:spPr>
        <p:txBody>
          <a:bodyPr wrap="square" rtlCol="0">
            <a:spAutoFit/>
          </a:bodyPr>
          <a:lstStyle/>
          <a:p>
            <a:pPr marL="0" marR="0" lvl="0" indent="0" algn="ctr" defTabSz="403453" rtl="0" eaLnBrk="1" fontAlgn="auto" latinLnBrk="0" hangingPunct="1">
              <a:lnSpc>
                <a:spcPct val="100000"/>
              </a:lnSpc>
              <a:spcBef>
                <a:spcPts val="0"/>
              </a:spcBef>
              <a:spcAft>
                <a:spcPts val="0"/>
              </a:spcAft>
              <a:buClrTx/>
              <a:buSzTx/>
              <a:buFontTx/>
              <a:buNone/>
              <a:tabLst/>
              <a:defRPr/>
            </a:pPr>
            <a:r>
              <a:rPr kumimoji="0" lang="en-US" sz="927" b="1" i="0" u="none" strike="noStrike" kern="1200" cap="all" spc="0" normalizeH="0" baseline="0" noProof="0" dirty="0">
                <a:ln>
                  <a:noFill/>
                </a:ln>
                <a:solidFill>
                  <a:schemeClr val="bg1"/>
                </a:solidFill>
                <a:effectLst/>
                <a:uLnTx/>
                <a:uFillTx/>
                <a:latin typeface="+mn-lt"/>
                <a:ea typeface="+mn-ea"/>
                <a:cs typeface="+mn-cs"/>
              </a:rPr>
              <a:t>Warfighter Always</a:t>
            </a:r>
            <a:endParaRPr lang="en-US" sz="927" dirty="0">
              <a:solidFill>
                <a:schemeClr val="bg1"/>
              </a:solidFill>
            </a:endParaRPr>
          </a:p>
        </p:txBody>
      </p:sp>
      <p:sp>
        <p:nvSpPr>
          <p:cNvPr id="13" name="TextBox 12">
            <a:extLst>
              <a:ext uri="{FF2B5EF4-FFF2-40B4-BE49-F238E27FC236}">
                <a16:creationId xmlns:a16="http://schemas.microsoft.com/office/drawing/2014/main" id="{8BA78E70-409E-BFAF-7A4A-B516FBB801BE}"/>
              </a:ext>
            </a:extLst>
          </p:cNvPr>
          <p:cNvSpPr txBox="1">
            <a:spLocks noGrp="1" noRot="1" noMove="1" noResize="1" noEditPoints="1" noAdjustHandles="1" noChangeArrowheads="1" noChangeShapeType="1"/>
          </p:cNvSpPr>
          <p:nvPr userDrawn="1"/>
        </p:nvSpPr>
        <p:spPr>
          <a:xfrm>
            <a:off x="182788" y="6576611"/>
            <a:ext cx="4960984" cy="228076"/>
          </a:xfrm>
          <a:prstGeom prst="rect">
            <a:avLst/>
          </a:prstGeom>
          <a:noFill/>
        </p:spPr>
        <p:txBody>
          <a:bodyPr wrap="square" rtlCol="0">
            <a:spAutoFit/>
          </a:bodyPr>
          <a:lstStyle/>
          <a:p>
            <a:pPr marL="0" marR="0" lvl="0" indent="0" defTabSz="403453" rtl="0" eaLnBrk="1" fontAlgn="auto" latinLnBrk="0" hangingPunct="1">
              <a:lnSpc>
                <a:spcPct val="100000"/>
              </a:lnSpc>
              <a:spcBef>
                <a:spcPts val="0"/>
              </a:spcBef>
              <a:spcAft>
                <a:spcPts val="0"/>
              </a:spcAft>
              <a:buClrTx/>
              <a:buSzTx/>
              <a:buFontTx/>
              <a:buNone/>
              <a:tabLst/>
              <a:defRPr/>
            </a:pPr>
            <a:r>
              <a:rPr kumimoji="0" lang="en-US" sz="882" b="1" i="0" u="none" strike="noStrike" kern="1200" spc="0" normalizeH="0" baseline="0" noProof="0" dirty="0">
                <a:ln>
                  <a:noFill/>
                </a:ln>
                <a:solidFill>
                  <a:srgbClr val="C9AD62"/>
                </a:solidFill>
                <a:effectLst/>
                <a:uLnTx/>
                <a:uFillTx/>
                <a:latin typeface="+mn-lt"/>
                <a:ea typeface="+mn-ea"/>
                <a:cs typeface="+mn-cs"/>
              </a:rPr>
              <a:t>PEOP</a:t>
            </a:r>
            <a:r>
              <a:rPr kumimoji="0" lang="en-US" sz="882" b="1" i="0" u="none" strike="noStrike" kern="1200" spc="0" normalizeH="0" baseline="0" noProof="0" dirty="0">
                <a:ln>
                  <a:noFill/>
                </a:ln>
                <a:solidFill>
                  <a:srgbClr val="CAAD62"/>
                </a:solidFill>
                <a:effectLst/>
                <a:uLnTx/>
                <a:uFillTx/>
                <a:latin typeface="+mn-lt"/>
                <a:ea typeface="+mn-ea"/>
                <a:cs typeface="+mn-cs"/>
              </a:rPr>
              <a:t>LE          PRECISION          </a:t>
            </a:r>
            <a:r>
              <a:rPr lang="en-US" sz="882" b="1" dirty="0">
                <a:solidFill>
                  <a:srgbClr val="CAAD62"/>
                </a:solidFill>
              </a:rPr>
              <a:t>P</a:t>
            </a:r>
            <a:r>
              <a:rPr kumimoji="0" lang="en-US" sz="882" b="1" i="0" u="none" strike="noStrike" kern="1200" spc="0" normalizeH="0" baseline="0" noProof="0" dirty="0">
                <a:ln>
                  <a:noFill/>
                </a:ln>
                <a:solidFill>
                  <a:srgbClr val="CAAD62"/>
                </a:solidFill>
                <a:effectLst/>
                <a:uLnTx/>
                <a:uFillTx/>
                <a:latin typeface="+mn-lt"/>
                <a:ea typeface="+mn-ea"/>
                <a:cs typeface="+mn-cs"/>
              </a:rPr>
              <a:t>OSTURE          PARTNERSHIPS</a:t>
            </a:r>
            <a:endParaRPr lang="en-US" sz="882" dirty="0">
              <a:solidFill>
                <a:srgbClr val="CAAD62"/>
              </a:solidFill>
            </a:endParaRPr>
          </a:p>
        </p:txBody>
      </p:sp>
      <p:sp>
        <p:nvSpPr>
          <p:cNvPr id="14" name="Star: 5 Points 13">
            <a:extLst>
              <a:ext uri="{FF2B5EF4-FFF2-40B4-BE49-F238E27FC236}">
                <a16:creationId xmlns:a16="http://schemas.microsoft.com/office/drawing/2014/main" id="{61C61F89-00E2-3229-1C56-9A12D1542310}"/>
              </a:ext>
            </a:extLst>
          </p:cNvPr>
          <p:cNvSpPr>
            <a:spLocks noGrp="1" noRot="1" noMove="1" noResize="1" noEditPoints="1" noAdjustHandles="1" noChangeArrowheads="1" noChangeShapeType="1"/>
          </p:cNvSpPr>
          <p:nvPr userDrawn="1"/>
        </p:nvSpPr>
        <p:spPr>
          <a:xfrm>
            <a:off x="102003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Star: 5 Points 14">
            <a:extLst>
              <a:ext uri="{FF2B5EF4-FFF2-40B4-BE49-F238E27FC236}">
                <a16:creationId xmlns:a16="http://schemas.microsoft.com/office/drawing/2014/main" id="{D2E1A33B-2F09-4F3C-B63A-0F1ED8E71296}"/>
              </a:ext>
            </a:extLst>
          </p:cNvPr>
          <p:cNvSpPr>
            <a:spLocks noGrp="1" noRot="1" noMove="1" noResize="1" noEditPoints="1" noAdjustHandles="1" noChangeArrowheads="1" noChangeShapeType="1"/>
          </p:cNvSpPr>
          <p:nvPr userDrawn="1"/>
        </p:nvSpPr>
        <p:spPr>
          <a:xfrm>
            <a:off x="224549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6" name="Star: 5 Points 15">
            <a:extLst>
              <a:ext uri="{FF2B5EF4-FFF2-40B4-BE49-F238E27FC236}">
                <a16:creationId xmlns:a16="http://schemas.microsoft.com/office/drawing/2014/main" id="{85DB4E38-A733-D47C-76B9-6ACBAB05BFD2}"/>
              </a:ext>
            </a:extLst>
          </p:cNvPr>
          <p:cNvSpPr>
            <a:spLocks noGrp="1" noRot="1" noMove="1" noResize="1" noEditPoints="1" noAdjustHandles="1" noChangeArrowheads="1" noChangeShapeType="1"/>
          </p:cNvSpPr>
          <p:nvPr userDrawn="1"/>
        </p:nvSpPr>
        <p:spPr>
          <a:xfrm>
            <a:off x="337222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2946985999"/>
      </p:ext>
    </p:extLst>
  </p:cSld>
  <p:clrMap bg1="lt1" tx1="dk1" bg2="lt2" tx2="dk2" accent1="accent1" accent2="accent2" accent3="accent3" accent4="accent4" accent5="accent5" accent6="accent6" hlink="hlink" folHlink="folHlink"/>
  <p:sldLayoutIdLst>
    <p:sldLayoutId id="2147483692" r:id="rId1"/>
    <p:sldLayoutId id="2147483693" r:id="rId2"/>
  </p:sldLayoutIdLst>
  <p:hf hdr="0" ftr="0" dt="0"/>
  <p:txStyles>
    <p:titleStyle>
      <a:lvl1pPr algn="ctr" defTabSz="914446"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11" indent="-228611" algn="l" defTabSz="914446"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35" indent="-228611" algn="l" defTabSz="914446"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81" indent="-228611" algn="l" defTabSz="914446"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504" indent="-228611" algn="l" defTabSz="914446"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5" algn="l" defTabSz="914446" rtl="0" eaLnBrk="1" latinLnBrk="0" hangingPunct="1">
        <a:defRPr sz="1800" kern="1200">
          <a:solidFill>
            <a:schemeClr val="tx1"/>
          </a:solidFill>
          <a:latin typeface="+mn-lt"/>
          <a:ea typeface="+mn-ea"/>
          <a:cs typeface="+mn-cs"/>
        </a:defRPr>
      </a:lvl6pPr>
      <a:lvl7pPr marL="2743338" algn="l" defTabSz="914446" rtl="0" eaLnBrk="1" latinLnBrk="0" hangingPunct="1">
        <a:defRPr sz="1800" kern="1200">
          <a:solidFill>
            <a:schemeClr val="tx1"/>
          </a:solidFill>
          <a:latin typeface="+mn-lt"/>
          <a:ea typeface="+mn-ea"/>
          <a:cs typeface="+mn-cs"/>
        </a:defRPr>
      </a:lvl7pPr>
      <a:lvl8pPr marL="3200561" algn="l" defTabSz="914446" rtl="0" eaLnBrk="1" latinLnBrk="0" hangingPunct="1">
        <a:defRPr sz="1800" kern="1200">
          <a:solidFill>
            <a:schemeClr val="tx1"/>
          </a:solidFill>
          <a:latin typeface="+mn-lt"/>
          <a:ea typeface="+mn-ea"/>
          <a:cs typeface="+mn-cs"/>
        </a:defRPr>
      </a:lvl8pPr>
      <a:lvl9pPr marL="3657784"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8D2F5E4-3C51-8553-80E8-AFF530D493F6}"/>
              </a:ext>
            </a:extLst>
          </p:cNvPr>
          <p:cNvPicPr>
            <a:picLocks noGrp="1" noRot="1" noChangeAspect="1" noMove="1" noResize="1" noEditPoints="1" noAdjustHandles="1" noChangeArrowheads="1" noChangeShapeType="1" noCrop="1"/>
          </p:cNvPicPr>
          <p:nvPr userDrawn="1"/>
        </p:nvPicPr>
        <p:blipFill>
          <a:blip r:embed="rId3">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473891"/>
            <a:ext cx="12192000"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1097"/>
            <a:ext cx="12201733" cy="1230084"/>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6461974"/>
            <a:ext cx="12204841" cy="415522"/>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30284"/>
            <a:ext cx="2086024" cy="758437"/>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
        <p:nvSpPr>
          <p:cNvPr id="5" name="TextBox 4">
            <a:extLst>
              <a:ext uri="{FF2B5EF4-FFF2-40B4-BE49-F238E27FC236}">
                <a16:creationId xmlns:a16="http://schemas.microsoft.com/office/drawing/2014/main" id="{9D1B8010-14B0-8DF9-AFE4-CBD2B700F9DB}"/>
              </a:ext>
            </a:extLst>
          </p:cNvPr>
          <p:cNvSpPr txBox="1">
            <a:spLocks/>
          </p:cNvSpPr>
          <p:nvPr userDrawn="1"/>
        </p:nvSpPr>
        <p:spPr>
          <a:xfrm>
            <a:off x="4810785" y="6569888"/>
            <a:ext cx="2570432" cy="235001"/>
          </a:xfrm>
          <a:prstGeom prst="rect">
            <a:avLst/>
          </a:prstGeom>
          <a:noFill/>
        </p:spPr>
        <p:txBody>
          <a:bodyPr wrap="square" rtlCol="0">
            <a:spAutoFit/>
          </a:bodyPr>
          <a:lstStyle/>
          <a:p>
            <a:pPr marL="0" marR="0" lvl="0" indent="0" algn="ctr" defTabSz="403453" rtl="0" eaLnBrk="1" fontAlgn="auto" latinLnBrk="0" hangingPunct="1">
              <a:lnSpc>
                <a:spcPct val="100000"/>
              </a:lnSpc>
              <a:spcBef>
                <a:spcPts val="0"/>
              </a:spcBef>
              <a:spcAft>
                <a:spcPts val="0"/>
              </a:spcAft>
              <a:buClrTx/>
              <a:buSzTx/>
              <a:buFontTx/>
              <a:buNone/>
              <a:tabLst/>
              <a:defRPr/>
            </a:pPr>
            <a:r>
              <a:rPr kumimoji="0" lang="en-US" sz="927" b="1" i="0" u="none" strike="noStrike" kern="1200" cap="all" spc="0" normalizeH="0" baseline="0" noProof="0">
                <a:ln>
                  <a:noFill/>
                </a:ln>
                <a:solidFill>
                  <a:schemeClr val="bg1"/>
                </a:solidFill>
                <a:effectLst/>
                <a:uLnTx/>
                <a:uFillTx/>
                <a:latin typeface="+mn-lt"/>
                <a:ea typeface="+mn-ea"/>
                <a:cs typeface="+mn-cs"/>
              </a:rPr>
              <a:t>Warfighter Always</a:t>
            </a:r>
            <a:endParaRPr lang="en-US" sz="927">
              <a:solidFill>
                <a:schemeClr val="bg1"/>
              </a:solidFill>
            </a:endParaRPr>
          </a:p>
        </p:txBody>
      </p:sp>
      <p:sp>
        <p:nvSpPr>
          <p:cNvPr id="6" name="TextBox 5">
            <a:extLst>
              <a:ext uri="{FF2B5EF4-FFF2-40B4-BE49-F238E27FC236}">
                <a16:creationId xmlns:a16="http://schemas.microsoft.com/office/drawing/2014/main" id="{20696D2B-49D4-8DD2-5FF3-D395187038E8}"/>
              </a:ext>
            </a:extLst>
          </p:cNvPr>
          <p:cNvSpPr txBox="1">
            <a:spLocks/>
          </p:cNvSpPr>
          <p:nvPr userDrawn="1"/>
        </p:nvSpPr>
        <p:spPr>
          <a:xfrm>
            <a:off x="182788" y="6576611"/>
            <a:ext cx="4960984" cy="228076"/>
          </a:xfrm>
          <a:prstGeom prst="rect">
            <a:avLst/>
          </a:prstGeom>
          <a:noFill/>
        </p:spPr>
        <p:txBody>
          <a:bodyPr wrap="square" rtlCol="0">
            <a:spAutoFit/>
          </a:bodyPr>
          <a:lstStyle/>
          <a:p>
            <a:pPr marL="0" marR="0" lvl="0" indent="0" defTabSz="403453" rtl="0" eaLnBrk="1" fontAlgn="auto" latinLnBrk="0" hangingPunct="1">
              <a:lnSpc>
                <a:spcPct val="100000"/>
              </a:lnSpc>
              <a:spcBef>
                <a:spcPts val="0"/>
              </a:spcBef>
              <a:spcAft>
                <a:spcPts val="0"/>
              </a:spcAft>
              <a:buClrTx/>
              <a:buSzTx/>
              <a:buFontTx/>
              <a:buNone/>
              <a:tabLst/>
              <a:defRPr/>
            </a:pPr>
            <a:r>
              <a:rPr kumimoji="0" lang="en-US" sz="882" b="1" i="0" u="none" strike="noStrike" kern="1200" spc="0" normalizeH="0" baseline="0" noProof="0">
                <a:ln>
                  <a:noFill/>
                </a:ln>
                <a:solidFill>
                  <a:srgbClr val="C9AD62"/>
                </a:solidFill>
                <a:effectLst/>
                <a:uLnTx/>
                <a:uFillTx/>
                <a:latin typeface="+mn-lt"/>
                <a:ea typeface="+mn-ea"/>
                <a:cs typeface="+mn-cs"/>
              </a:rPr>
              <a:t>PEOP</a:t>
            </a:r>
            <a:r>
              <a:rPr kumimoji="0" lang="en-US" sz="882" b="1" i="0" u="none" strike="noStrike" kern="1200" spc="0" normalizeH="0" baseline="0" noProof="0">
                <a:ln>
                  <a:noFill/>
                </a:ln>
                <a:solidFill>
                  <a:srgbClr val="CAAD62"/>
                </a:solidFill>
                <a:effectLst/>
                <a:uLnTx/>
                <a:uFillTx/>
                <a:latin typeface="+mn-lt"/>
                <a:ea typeface="+mn-ea"/>
                <a:cs typeface="+mn-cs"/>
              </a:rPr>
              <a:t>LE          PRECISION          </a:t>
            </a:r>
            <a:r>
              <a:rPr lang="en-US" sz="882" b="1">
                <a:solidFill>
                  <a:srgbClr val="CAAD62"/>
                </a:solidFill>
              </a:rPr>
              <a:t>P</a:t>
            </a:r>
            <a:r>
              <a:rPr kumimoji="0" lang="en-US" sz="882" b="1" i="0" u="none" strike="noStrike" kern="1200" spc="0" normalizeH="0" baseline="0" noProof="0">
                <a:ln>
                  <a:noFill/>
                </a:ln>
                <a:solidFill>
                  <a:srgbClr val="CAAD62"/>
                </a:solidFill>
                <a:effectLst/>
                <a:uLnTx/>
                <a:uFillTx/>
                <a:latin typeface="+mn-lt"/>
                <a:ea typeface="+mn-ea"/>
                <a:cs typeface="+mn-cs"/>
              </a:rPr>
              <a:t>OSTURE          PARTNERSHIPS</a:t>
            </a:r>
            <a:endParaRPr lang="en-US" sz="882">
              <a:solidFill>
                <a:srgbClr val="CAAD62"/>
              </a:solidFill>
            </a:endParaRPr>
          </a:p>
        </p:txBody>
      </p:sp>
      <p:sp>
        <p:nvSpPr>
          <p:cNvPr id="9" name="Star: 5 Points 8">
            <a:extLst>
              <a:ext uri="{FF2B5EF4-FFF2-40B4-BE49-F238E27FC236}">
                <a16:creationId xmlns:a16="http://schemas.microsoft.com/office/drawing/2014/main" id="{415DD267-E404-EEA1-5AFD-42E46AEF8706}"/>
              </a:ext>
            </a:extLst>
          </p:cNvPr>
          <p:cNvSpPr>
            <a:spLocks/>
          </p:cNvSpPr>
          <p:nvPr userDrawn="1"/>
        </p:nvSpPr>
        <p:spPr>
          <a:xfrm>
            <a:off x="102003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Star: 5 Points 9">
            <a:extLst>
              <a:ext uri="{FF2B5EF4-FFF2-40B4-BE49-F238E27FC236}">
                <a16:creationId xmlns:a16="http://schemas.microsoft.com/office/drawing/2014/main" id="{B7BB43D5-3CA3-BBD0-210E-81487B08CE22}"/>
              </a:ext>
            </a:extLst>
          </p:cNvPr>
          <p:cNvSpPr>
            <a:spLocks/>
          </p:cNvSpPr>
          <p:nvPr userDrawn="1"/>
        </p:nvSpPr>
        <p:spPr>
          <a:xfrm>
            <a:off x="224549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Star: 5 Points 10">
            <a:extLst>
              <a:ext uri="{FF2B5EF4-FFF2-40B4-BE49-F238E27FC236}">
                <a16:creationId xmlns:a16="http://schemas.microsoft.com/office/drawing/2014/main" id="{F1D99ECB-6119-D613-A961-9BE1EB3B3B19}"/>
              </a:ext>
            </a:extLst>
          </p:cNvPr>
          <p:cNvSpPr>
            <a:spLocks/>
          </p:cNvSpPr>
          <p:nvPr userDrawn="1"/>
        </p:nvSpPr>
        <p:spPr>
          <a:xfrm>
            <a:off x="3372229" y="6621595"/>
            <a:ext cx="159912" cy="119934"/>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907177269"/>
      </p:ext>
    </p:extLst>
  </p:cSld>
  <p:clrMap bg1="lt1" tx1="dk1" bg2="lt2" tx2="dk2" accent1="accent1" accent2="accent2" accent3="accent3" accent4="accent4" accent5="accent5" accent6="accent6" hlink="hlink" folHlink="folHlink"/>
  <p:sldLayoutIdLst>
    <p:sldLayoutId id="2147483695" r:id="rId1"/>
  </p:sldLayoutIdLst>
  <p:hf hdr="0" ftr="0" dt="0"/>
  <p:txStyles>
    <p:title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p:titleStyle>
    <p:bodyStyle>
      <a:lvl1pPr marL="228611" indent="-228611" algn="l" defTabSz="914446" rtl="0" eaLnBrk="1" latinLnBrk="0" hangingPunct="1">
        <a:lnSpc>
          <a:spcPct val="90000"/>
        </a:lnSpc>
        <a:spcBef>
          <a:spcPts val="1200"/>
        </a:spcBef>
        <a:spcAft>
          <a:spcPts val="0"/>
        </a:spcAft>
        <a:buFont typeface="Arial" panose="020B0604020202020204" pitchFamily="34" charset="0"/>
        <a:buChar char="•"/>
        <a:defRPr sz="2400" kern="1200">
          <a:solidFill>
            <a:srgbClr val="171610"/>
          </a:solidFill>
          <a:latin typeface="+mn-lt"/>
          <a:ea typeface="+mn-ea"/>
          <a:cs typeface="+mn-cs"/>
        </a:defRPr>
      </a:lvl1pPr>
      <a:lvl2pPr marL="685835" indent="-228611" algn="l" defTabSz="914446" rtl="0" eaLnBrk="1" latinLnBrk="0" hangingPunct="1">
        <a:lnSpc>
          <a:spcPct val="90000"/>
        </a:lnSpc>
        <a:spcBef>
          <a:spcPts val="600"/>
        </a:spcBef>
        <a:spcAft>
          <a:spcPts val="0"/>
        </a:spcAft>
        <a:buFont typeface="Courier New" panose="02070309020205020404" pitchFamily="49" charset="0"/>
        <a:buChar char="o"/>
        <a:defRPr sz="2200" kern="1200">
          <a:solidFill>
            <a:srgbClr val="171610"/>
          </a:solidFill>
          <a:latin typeface="+mn-lt"/>
          <a:ea typeface="+mn-ea"/>
          <a:cs typeface="+mn-cs"/>
        </a:defRPr>
      </a:lvl2pPr>
      <a:lvl3pPr marL="1143057" indent="-228611" algn="l" defTabSz="914446" rtl="0" eaLnBrk="1" latinLnBrk="0" hangingPunct="1">
        <a:lnSpc>
          <a:spcPct val="90000"/>
        </a:lnSpc>
        <a:spcBef>
          <a:spcPts val="600"/>
        </a:spcBef>
        <a:spcAft>
          <a:spcPts val="0"/>
        </a:spcAft>
        <a:buFont typeface="Wingdings" panose="05000000000000000000" pitchFamily="2" charset="2"/>
        <a:buChar char="§"/>
        <a:defRPr sz="2000" kern="1200">
          <a:solidFill>
            <a:srgbClr val="171610"/>
          </a:solidFill>
          <a:latin typeface="+mn-lt"/>
          <a:ea typeface="+mn-ea"/>
          <a:cs typeface="+mn-cs"/>
        </a:defRPr>
      </a:lvl3pPr>
      <a:lvl4pPr marL="1600281" indent="-228611" algn="l" defTabSz="914446" rtl="0" eaLnBrk="1" latinLnBrk="0" hangingPunct="1">
        <a:lnSpc>
          <a:spcPct val="90000"/>
        </a:lnSpc>
        <a:spcBef>
          <a:spcPts val="600"/>
        </a:spcBef>
        <a:spcAft>
          <a:spcPts val="0"/>
        </a:spcAft>
        <a:buFont typeface="Arial" panose="020B0604020202020204" pitchFamily="34" charset="0"/>
        <a:buChar char="–"/>
        <a:defRPr sz="1800" kern="1200">
          <a:solidFill>
            <a:srgbClr val="171610"/>
          </a:solidFill>
          <a:latin typeface="+mn-lt"/>
          <a:ea typeface="+mn-ea"/>
          <a:cs typeface="+mn-cs"/>
        </a:defRPr>
      </a:lvl4pPr>
      <a:lvl5pPr marL="2057504" indent="-228611" algn="l" defTabSz="914446" rtl="0" eaLnBrk="1" latinLnBrk="0" hangingPunct="1">
        <a:lnSpc>
          <a:spcPct val="90000"/>
        </a:lnSpc>
        <a:spcBef>
          <a:spcPts val="600"/>
        </a:spcBef>
        <a:spcAft>
          <a:spcPts val="0"/>
        </a:spcAft>
        <a:buFont typeface="Arial" panose="020B0604020202020204" pitchFamily="34" charset="0"/>
        <a:buChar char="•"/>
        <a:defRPr sz="1600" kern="1200">
          <a:solidFill>
            <a:srgbClr val="171610"/>
          </a:solidFill>
          <a:latin typeface="+mn-lt"/>
          <a:ea typeface="+mn-ea"/>
          <a:cs typeface="+mn-cs"/>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5" algn="l" defTabSz="914446" rtl="0" eaLnBrk="1" latinLnBrk="0" hangingPunct="1">
        <a:defRPr sz="1800" kern="1200">
          <a:solidFill>
            <a:schemeClr val="tx1"/>
          </a:solidFill>
          <a:latin typeface="+mn-lt"/>
          <a:ea typeface="+mn-ea"/>
          <a:cs typeface="+mn-cs"/>
        </a:defRPr>
      </a:lvl6pPr>
      <a:lvl7pPr marL="2743338" algn="l" defTabSz="914446" rtl="0" eaLnBrk="1" latinLnBrk="0" hangingPunct="1">
        <a:defRPr sz="1800" kern="1200">
          <a:solidFill>
            <a:schemeClr val="tx1"/>
          </a:solidFill>
          <a:latin typeface="+mn-lt"/>
          <a:ea typeface="+mn-ea"/>
          <a:cs typeface="+mn-cs"/>
        </a:defRPr>
      </a:lvl7pPr>
      <a:lvl8pPr marL="3200561" algn="l" defTabSz="914446" rtl="0" eaLnBrk="1" latinLnBrk="0" hangingPunct="1">
        <a:defRPr sz="1800" kern="1200">
          <a:solidFill>
            <a:schemeClr val="tx1"/>
          </a:solidFill>
          <a:latin typeface="+mn-lt"/>
          <a:ea typeface="+mn-ea"/>
          <a:cs typeface="+mn-cs"/>
        </a:defRPr>
      </a:lvl8pPr>
      <a:lvl9pPr marL="3657784"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hyperlink" Target="https://www.neco.navy.mil/" TargetMode="External"/><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hyperlink" Target="mailto:DSCC.bcc@dla.mil"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637" y="1371599"/>
            <a:ext cx="5993363" cy="1418254"/>
          </a:xfrm>
        </p:spPr>
        <p:txBody>
          <a:bodyPr>
            <a:normAutofit/>
          </a:bodyPr>
          <a:lstStyle/>
          <a:p>
            <a:r>
              <a:rPr lang="en-US" altLang="en-US" sz="2400" dirty="0">
                <a:solidFill>
                  <a:schemeClr val="tx1"/>
                </a:solidFill>
                <a:cs typeface="Times New Roman" panose="02020603050405020304" pitchFamily="18" charset="0"/>
              </a:rPr>
              <a:t>Navigating the </a:t>
            </a:r>
            <a:br>
              <a:rPr lang="en-US" altLang="en-US" sz="2400" dirty="0">
                <a:solidFill>
                  <a:schemeClr val="tx1"/>
                </a:solidFill>
                <a:cs typeface="Times New Roman" panose="02020603050405020304" pitchFamily="18" charset="0"/>
              </a:rPr>
            </a:br>
            <a:r>
              <a:rPr lang="en-US" altLang="en-US" sz="2400" dirty="0">
                <a:solidFill>
                  <a:schemeClr val="tx1"/>
                </a:solidFill>
                <a:cs typeface="Times New Roman" panose="02020603050405020304" pitchFamily="18" charset="0"/>
              </a:rPr>
              <a:t>DLA Internet Bid Board System (DIBBS)</a:t>
            </a:r>
            <a:br>
              <a:rPr lang="en-US" altLang="en-US" sz="2400" dirty="0">
                <a:solidFill>
                  <a:schemeClr val="tx1"/>
                </a:solidFill>
                <a:cs typeface="Times New Roman" panose="02020603050405020304" pitchFamily="18" charset="0"/>
              </a:rPr>
            </a:br>
            <a:r>
              <a:rPr lang="en-US" altLang="en-US" sz="1600" dirty="0">
                <a:solidFill>
                  <a:schemeClr val="tx1"/>
                </a:solidFill>
                <a:cs typeface="Times New Roman" panose="02020603050405020304" pitchFamily="18" charset="0"/>
              </a:rPr>
              <a:t>Alonzo W. Burris II</a:t>
            </a:r>
            <a:br>
              <a:rPr lang="en-US" altLang="en-US" sz="1600" dirty="0">
                <a:solidFill>
                  <a:schemeClr val="tx1"/>
                </a:solidFill>
                <a:cs typeface="Times New Roman" panose="02020603050405020304" pitchFamily="18" charset="0"/>
              </a:rPr>
            </a:br>
            <a:r>
              <a:rPr lang="en-US" altLang="en-US" sz="1600" dirty="0">
                <a:solidFill>
                  <a:schemeClr val="tx1"/>
                </a:solidFill>
                <a:cs typeface="Times New Roman" panose="02020603050405020304" pitchFamily="18" charset="0"/>
              </a:rPr>
              <a:t>Small Business Professional</a:t>
            </a:r>
            <a:br>
              <a:rPr lang="en-US" altLang="en-US" sz="1600" dirty="0">
                <a:solidFill>
                  <a:schemeClr val="tx1"/>
                </a:solidFill>
                <a:cs typeface="Times New Roman" panose="02020603050405020304" pitchFamily="18" charset="0"/>
              </a:rPr>
            </a:br>
            <a:r>
              <a:rPr lang="en-US" altLang="en-US" sz="1600" dirty="0">
                <a:solidFill>
                  <a:schemeClr val="tx1"/>
                </a:solidFill>
                <a:cs typeface="Times New Roman" panose="02020603050405020304" pitchFamily="18" charset="0"/>
              </a:rPr>
              <a:t>Land and Maritime Office of Small Business Programs </a:t>
            </a:r>
            <a:endParaRPr lang="en-US" sz="1600" dirty="0">
              <a:solidFill>
                <a:schemeClr val="tx1"/>
              </a:solidFill>
            </a:endParaRPr>
          </a:p>
        </p:txBody>
      </p:sp>
    </p:spTree>
    <p:extLst>
      <p:ext uri="{BB962C8B-B14F-4D97-AF65-F5344CB8AC3E}">
        <p14:creationId xmlns:p14="http://schemas.microsoft.com/office/powerpoint/2010/main" val="582885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5075520" y="2149414"/>
            <a:ext cx="5012409" cy="3066916"/>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3" name="Subtitle 2"/>
          <p:cNvSpPr txBox="1">
            <a:spLocks/>
          </p:cNvSpPr>
          <p:nvPr/>
        </p:nvSpPr>
        <p:spPr bwMode="auto">
          <a:xfrm>
            <a:off x="1717675" y="1030196"/>
            <a:ext cx="8756650" cy="55990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buNone/>
              <a:defRPr/>
            </a:pPr>
            <a:r>
              <a:rPr lang="en-US" altLang="en-US" sz="2800" dirty="0">
                <a:solidFill>
                  <a:prstClr val="black"/>
                </a:solidFill>
                <a:latin typeface="Arial" panose="020B0604020202020204"/>
                <a:cs typeface="Times New Roman" panose="02020603050405020304" pitchFamily="18" charset="0"/>
              </a:rPr>
              <a:t>              </a:t>
            </a:r>
            <a:r>
              <a:rPr lang="en-US" altLang="en-US" sz="2400" dirty="0">
                <a:solidFill>
                  <a:prstClr val="black"/>
                </a:solidFill>
                <a:latin typeface="Arial" panose="020B0604020202020204"/>
                <a:cs typeface="Times New Roman" panose="02020603050405020304" pitchFamily="18" charset="0"/>
              </a:rPr>
              <a:t>SPE7L1-24-T-1234</a:t>
            </a:r>
            <a:endParaRPr lang="en-US" altLang="en-US" sz="2800" dirty="0">
              <a:solidFill>
                <a:prstClr val="black"/>
              </a:solidFill>
              <a:latin typeface="Arial" panose="020B0604020202020204"/>
              <a:cs typeface="Times New Roman" panose="02020603050405020304" pitchFamily="18" charset="0"/>
            </a:endParaRPr>
          </a:p>
        </p:txBody>
      </p:sp>
      <p:cxnSp>
        <p:nvCxnSpPr>
          <p:cNvPr id="5" name="Straight Connector 4"/>
          <p:cNvCxnSpPr/>
          <p:nvPr/>
        </p:nvCxnSpPr>
        <p:spPr>
          <a:xfrm>
            <a:off x="2999382" y="1523125"/>
            <a:ext cx="125878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4400670" y="1523125"/>
            <a:ext cx="3860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44227" y="1523125"/>
            <a:ext cx="32063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a:off x="5398199" y="1523125"/>
            <a:ext cx="51063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643896" y="1523126"/>
            <a:ext cx="0" cy="4304679"/>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4605998" y="1523126"/>
            <a:ext cx="3448" cy="38733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88359" y="1523126"/>
            <a:ext cx="0" cy="2641877"/>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p:cNvCxnSpPr/>
          <p:nvPr/>
        </p:nvCxnSpPr>
        <p:spPr>
          <a:xfrm>
            <a:off x="5653517" y="1559001"/>
            <a:ext cx="0" cy="238834"/>
          </a:xfrm>
          <a:prstGeom prst="line">
            <a:avLst/>
          </a:prstGeom>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512422" y="5704218"/>
            <a:ext cx="7221450" cy="584775"/>
          </a:xfrm>
          <a:prstGeom prst="rect">
            <a:avLst/>
          </a:prstGeom>
          <a:noFill/>
        </p:spPr>
        <p:txBody>
          <a:bodyPr wrap="square" rtlCol="0">
            <a:spAutoFit/>
          </a:bodyPr>
          <a:lstStyle/>
          <a:p>
            <a:pPr marL="285750" indent="-285750" defTabSz="457200">
              <a:buClr>
                <a:srgbClr val="ED7D31">
                  <a:lumMod val="75000"/>
                </a:srgbClr>
              </a:buClr>
              <a:buFont typeface="Arial" panose="020B0604020202020204" pitchFamily="34" charset="0"/>
              <a:buChar char="•"/>
            </a:pPr>
            <a:r>
              <a:rPr lang="en-US" dirty="0">
                <a:solidFill>
                  <a:prstClr val="black"/>
                </a:solidFill>
                <a:latin typeface="Arial" panose="020B0604020202020204"/>
              </a:rPr>
              <a:t>DOD Activity Address (DODAAC) – Location of the Buying Activity. </a:t>
            </a:r>
            <a:r>
              <a:rPr lang="en-US" sz="1400" dirty="0">
                <a:solidFill>
                  <a:srgbClr val="5B9BD5">
                    <a:lumMod val="75000"/>
                  </a:srgbClr>
                </a:solidFill>
                <a:latin typeface="Arial" panose="020B0604020202020204"/>
              </a:rPr>
              <a:t>https://www.transactionservices.dla.mil/daasinq/daasinq_dodaac.asp</a:t>
            </a:r>
          </a:p>
        </p:txBody>
      </p:sp>
      <p:sp>
        <p:nvSpPr>
          <p:cNvPr id="22" name="TextBox 21"/>
          <p:cNvSpPr txBox="1"/>
          <p:nvPr/>
        </p:nvSpPr>
        <p:spPr>
          <a:xfrm>
            <a:off x="4488241" y="5274014"/>
            <a:ext cx="3658358" cy="369332"/>
          </a:xfrm>
          <a:prstGeom prst="rect">
            <a:avLst/>
          </a:prstGeom>
          <a:noFill/>
        </p:spPr>
        <p:txBody>
          <a:bodyPr wrap="square" rtlCol="0">
            <a:spAutoFit/>
          </a:bodyPr>
          <a:lstStyle/>
          <a:p>
            <a:pPr marL="285750" indent="-285750" defTabSz="457200">
              <a:buClr>
                <a:srgbClr val="5B9BD5">
                  <a:lumMod val="50000"/>
                </a:srgbClr>
              </a:buClr>
              <a:buFont typeface="Arial" panose="020B0604020202020204" pitchFamily="34" charset="0"/>
              <a:buChar char="•"/>
            </a:pPr>
            <a:r>
              <a:rPr lang="en-US" dirty="0">
                <a:solidFill>
                  <a:prstClr val="black"/>
                </a:solidFill>
                <a:latin typeface="Arial" panose="020B0604020202020204"/>
              </a:rPr>
              <a:t>Fiscal Year (Starts Oct 1)</a:t>
            </a:r>
          </a:p>
        </p:txBody>
      </p:sp>
      <p:sp>
        <p:nvSpPr>
          <p:cNvPr id="26" name="TextBox 25"/>
          <p:cNvSpPr txBox="1"/>
          <p:nvPr/>
        </p:nvSpPr>
        <p:spPr>
          <a:xfrm>
            <a:off x="5164861" y="2226332"/>
            <a:ext cx="4599476" cy="3108543"/>
          </a:xfrm>
          <a:prstGeom prst="rect">
            <a:avLst/>
          </a:prstGeom>
          <a:noFill/>
        </p:spPr>
        <p:txBody>
          <a:bodyPr wrap="square" rtlCol="0">
            <a:spAutoFit/>
          </a:bodyPr>
          <a:lstStyle/>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Solicitation/Contract Type:</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T – Automated One Time Buy solicitation</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U – AIDC solicitation</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Q or M – Manual solicitation</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R – Request for Proposal</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X – Indefinite Delivery Purchase Order</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M – Purchase Order</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C – Contract Number</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D – Long-Term Contract Number</a:t>
            </a:r>
          </a:p>
          <a:p>
            <a:pPr marL="285750" indent="-285750" defTabSz="457200">
              <a:buClr>
                <a:srgbClr val="70AD47">
                  <a:lumMod val="75000"/>
                </a:srgbClr>
              </a:buClr>
              <a:buFont typeface="Arial" panose="020B0604020202020204" pitchFamily="34" charset="0"/>
              <a:buChar char="•"/>
            </a:pPr>
            <a:r>
              <a:rPr lang="en-US" dirty="0">
                <a:solidFill>
                  <a:prstClr val="black"/>
                </a:solidFill>
                <a:latin typeface="Arial" panose="020B0604020202020204"/>
              </a:rPr>
              <a:t>F – Schedule </a:t>
            </a:r>
          </a:p>
          <a:p>
            <a:pPr defTabSz="457200">
              <a:buClr>
                <a:srgbClr val="70AD47">
                  <a:lumMod val="75000"/>
                </a:srgbClr>
              </a:buClr>
            </a:pPr>
            <a:r>
              <a:rPr lang="en-US" sz="1600" b="1" i="1" dirty="0">
                <a:solidFill>
                  <a:prstClr val="black"/>
                </a:solidFill>
                <a:latin typeface="Arial" panose="020B0604020202020204"/>
              </a:rPr>
              <a:t>						DFARS 204.70</a:t>
            </a:r>
            <a:endParaRPr lang="en-US" dirty="0">
              <a:solidFill>
                <a:prstClr val="black"/>
              </a:solidFill>
              <a:latin typeface="Arial" panose="020B0604020202020204"/>
            </a:endParaRPr>
          </a:p>
        </p:txBody>
      </p:sp>
      <p:sp>
        <p:nvSpPr>
          <p:cNvPr id="27" name="TextBox 26"/>
          <p:cNvSpPr txBox="1"/>
          <p:nvPr/>
        </p:nvSpPr>
        <p:spPr>
          <a:xfrm>
            <a:off x="5520386" y="1713390"/>
            <a:ext cx="4328808" cy="369332"/>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latin typeface="Arial" panose="020B0604020202020204"/>
              </a:rPr>
              <a:t>Sequential Reference Number</a:t>
            </a:r>
          </a:p>
        </p:txBody>
      </p:sp>
      <p:sp>
        <p:nvSpPr>
          <p:cNvPr id="31" name="Rounded Rectangle 30"/>
          <p:cNvSpPr/>
          <p:nvPr/>
        </p:nvSpPr>
        <p:spPr>
          <a:xfrm>
            <a:off x="1644665" y="2180456"/>
            <a:ext cx="1887370" cy="3093559"/>
          </a:xfrm>
          <a:prstGeom prst="roundRect">
            <a:avLst/>
          </a:prstGeom>
          <a:solidFill>
            <a:schemeClr val="accent5">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32" name="TextBox 31"/>
          <p:cNvSpPr txBox="1"/>
          <p:nvPr/>
        </p:nvSpPr>
        <p:spPr>
          <a:xfrm>
            <a:off x="1741040" y="2227689"/>
            <a:ext cx="1725559" cy="3077766"/>
          </a:xfrm>
          <a:prstGeom prst="rect">
            <a:avLst/>
          </a:prstGeom>
          <a:noFill/>
        </p:spPr>
        <p:txBody>
          <a:bodyPr wrap="square" rtlCol="0">
            <a:spAutoFit/>
          </a:bodyPr>
          <a:lstStyle/>
          <a:p>
            <a:pPr algn="ctr" defTabSz="457200"/>
            <a:r>
              <a:rPr lang="en-US" b="1" dirty="0">
                <a:solidFill>
                  <a:prstClr val="black"/>
                </a:solidFill>
                <a:latin typeface="Arial" panose="020B0604020202020204"/>
              </a:rPr>
              <a:t>4</a:t>
            </a:r>
            <a:r>
              <a:rPr lang="en-US" b="1" baseline="30000" dirty="0">
                <a:solidFill>
                  <a:prstClr val="black"/>
                </a:solidFill>
                <a:latin typeface="Arial" panose="020B0604020202020204"/>
              </a:rPr>
              <a:t>th</a:t>
            </a:r>
            <a:r>
              <a:rPr lang="en-US" b="1" dirty="0">
                <a:solidFill>
                  <a:prstClr val="black"/>
                </a:solidFill>
                <a:latin typeface="Arial" panose="020B0604020202020204"/>
              </a:rPr>
              <a:t> Digit</a:t>
            </a:r>
          </a:p>
          <a:p>
            <a:pPr defTabSz="457200"/>
            <a:endParaRPr lang="en-US" sz="1200" dirty="0">
              <a:solidFill>
                <a:prstClr val="black"/>
              </a:solidFill>
              <a:latin typeface="Arial" panose="020B0604020202020204"/>
            </a:endParaRPr>
          </a:p>
          <a:p>
            <a:pPr defTabSz="457200"/>
            <a:r>
              <a:rPr lang="en-US" sz="1600" dirty="0">
                <a:solidFill>
                  <a:prstClr val="black"/>
                </a:solidFill>
                <a:latin typeface="Arial" panose="020B0604020202020204"/>
              </a:rPr>
              <a:t>1 Clothing &amp;    	Textiles</a:t>
            </a:r>
          </a:p>
          <a:p>
            <a:pPr defTabSz="457200"/>
            <a:r>
              <a:rPr lang="en-US" sz="1600" dirty="0">
                <a:solidFill>
                  <a:prstClr val="black"/>
                </a:solidFill>
                <a:latin typeface="Arial" panose="020B0604020202020204"/>
              </a:rPr>
              <a:t>2 Medical</a:t>
            </a:r>
          </a:p>
          <a:p>
            <a:pPr defTabSz="457200"/>
            <a:r>
              <a:rPr lang="en-US" sz="1600" dirty="0">
                <a:solidFill>
                  <a:prstClr val="black"/>
                </a:solidFill>
                <a:latin typeface="Arial" panose="020B0604020202020204"/>
              </a:rPr>
              <a:t>3 Subsistence</a:t>
            </a:r>
          </a:p>
          <a:p>
            <a:pPr defTabSz="457200"/>
            <a:r>
              <a:rPr lang="en-US" sz="1600" dirty="0">
                <a:solidFill>
                  <a:prstClr val="black"/>
                </a:solidFill>
                <a:latin typeface="Arial" panose="020B0604020202020204"/>
              </a:rPr>
              <a:t>4 Aviation</a:t>
            </a:r>
          </a:p>
          <a:p>
            <a:pPr defTabSz="457200"/>
            <a:r>
              <a:rPr lang="en-US" sz="1600" dirty="0">
                <a:solidFill>
                  <a:prstClr val="black"/>
                </a:solidFill>
                <a:latin typeface="Arial" panose="020B0604020202020204"/>
              </a:rPr>
              <a:t>5 Construction 	&amp;   	Equipment</a:t>
            </a:r>
          </a:p>
          <a:p>
            <a:pPr defTabSz="457200"/>
            <a:r>
              <a:rPr lang="en-US" sz="1600" dirty="0">
                <a:solidFill>
                  <a:prstClr val="black"/>
                </a:solidFill>
                <a:latin typeface="Arial" panose="020B0604020202020204"/>
              </a:rPr>
              <a:t>6 Energy</a:t>
            </a:r>
          </a:p>
          <a:p>
            <a:pPr defTabSz="457200"/>
            <a:r>
              <a:rPr lang="en-US" sz="1600" b="1" dirty="0">
                <a:solidFill>
                  <a:prstClr val="black"/>
                </a:solidFill>
                <a:latin typeface="Arial" panose="020B0604020202020204"/>
              </a:rPr>
              <a:t>7</a:t>
            </a:r>
            <a:r>
              <a:rPr lang="en-US" sz="1600" dirty="0">
                <a:solidFill>
                  <a:prstClr val="black"/>
                </a:solidFill>
                <a:latin typeface="Arial" panose="020B0604020202020204"/>
              </a:rPr>
              <a:t> Land and 	Maritime</a:t>
            </a:r>
          </a:p>
        </p:txBody>
      </p:sp>
      <p:sp>
        <p:nvSpPr>
          <p:cNvPr id="19" name="Rectangle 18">
            <a:extLst>
              <a:ext uri="{FF2B5EF4-FFF2-40B4-BE49-F238E27FC236}">
                <a16:creationId xmlns:a16="http://schemas.microsoft.com/office/drawing/2014/main" id="{F04F23A3-CC11-48BE-9146-244315F73A0F}"/>
              </a:ext>
            </a:extLst>
          </p:cNvPr>
          <p:cNvSpPr/>
          <p:nvPr/>
        </p:nvSpPr>
        <p:spPr>
          <a:xfrm>
            <a:off x="10354512" y="6118318"/>
            <a:ext cx="254751" cy="28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4" name="Title 2">
            <a:extLst>
              <a:ext uri="{FF2B5EF4-FFF2-40B4-BE49-F238E27FC236}">
                <a16:creationId xmlns:a16="http://schemas.microsoft.com/office/drawing/2014/main" id="{82B3E9C5-89A6-11BF-806A-1EC12044A6F1}"/>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Contract/Solicitation Numbering</a:t>
            </a:r>
          </a:p>
        </p:txBody>
      </p:sp>
    </p:spTree>
    <p:extLst>
      <p:ext uri="{BB962C8B-B14F-4D97-AF65-F5344CB8AC3E}">
        <p14:creationId xmlns:p14="http://schemas.microsoft.com/office/powerpoint/2010/main" val="115044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565" y="769283"/>
            <a:ext cx="9148763" cy="556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1"/>
          <p:cNvSpPr txBox="1">
            <a:spLocks noChangeArrowheads="1"/>
          </p:cNvSpPr>
          <p:nvPr/>
        </p:nvSpPr>
        <p:spPr bwMode="auto">
          <a:xfrm>
            <a:off x="3539382" y="2877384"/>
            <a:ext cx="5528419" cy="369332"/>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Arial" panose="020B0604020202020204"/>
                <a:cs typeface="Times New Roman" panose="02020603050405020304" pitchFamily="18" charset="0"/>
              </a:rPr>
              <a:t>DLA’s FSC list with corresponding item description</a:t>
            </a:r>
          </a:p>
        </p:txBody>
      </p:sp>
      <p:sp>
        <p:nvSpPr>
          <p:cNvPr id="6" name="TextBox 5"/>
          <p:cNvSpPr txBox="1"/>
          <p:nvPr/>
        </p:nvSpPr>
        <p:spPr>
          <a:xfrm>
            <a:off x="5595938" y="5815013"/>
            <a:ext cx="4813300" cy="523220"/>
          </a:xfrm>
          <a:prstGeom prst="rect">
            <a:avLst/>
          </a:prstGeom>
          <a:solidFill>
            <a:srgbClr val="FFFF00"/>
          </a:solidFill>
          <a:ln w="12700">
            <a:solidFill>
              <a:srgbClr val="FF0000"/>
            </a:solidFill>
          </a:ln>
        </p:spPr>
        <p:txBody>
          <a:bodyPr>
            <a:spAutoFit/>
          </a:bodyPr>
          <a:lstStyle/>
          <a:p>
            <a:pPr defTabSz="457200">
              <a:defRPr/>
            </a:pPr>
            <a:r>
              <a:rPr lang="en-US" sz="1400" dirty="0">
                <a:solidFill>
                  <a:prstClr val="black"/>
                </a:solidFill>
                <a:latin typeface="Arial" panose="020B0604020202020204"/>
                <a:cs typeface="Times New Roman" panose="02020603050405020304" pitchFamily="18" charset="0"/>
              </a:rPr>
              <a:t>Think of an FSC as an “area code” of a phone number &amp; each FSC having thousands of NSNs in it’s “area code”</a:t>
            </a:r>
          </a:p>
        </p:txBody>
      </p:sp>
      <p:sp>
        <p:nvSpPr>
          <p:cNvPr id="5" name="Title 2">
            <a:extLst>
              <a:ext uri="{FF2B5EF4-FFF2-40B4-BE49-F238E27FC236}">
                <a16:creationId xmlns:a16="http://schemas.microsoft.com/office/drawing/2014/main" id="{D3027B24-9ADA-47BB-11A3-EC5C54D187F3}"/>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Identifying Federal Supply Classes</a:t>
            </a:r>
          </a:p>
        </p:txBody>
      </p:sp>
    </p:spTree>
    <p:extLst>
      <p:ext uri="{BB962C8B-B14F-4D97-AF65-F5344CB8AC3E}">
        <p14:creationId xmlns:p14="http://schemas.microsoft.com/office/powerpoint/2010/main" val="804207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85850"/>
            <a:ext cx="9144000" cy="549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1"/>
          <p:cNvSpPr txBox="1">
            <a:spLocks noChangeArrowheads="1"/>
          </p:cNvSpPr>
          <p:nvPr/>
        </p:nvSpPr>
        <p:spPr bwMode="auto">
          <a:xfrm>
            <a:off x="1801813" y="2786063"/>
            <a:ext cx="3514616" cy="369332"/>
          </a:xfrm>
          <a:prstGeom prst="rect">
            <a:avLst/>
          </a:prstGeom>
          <a:solidFill>
            <a:srgbClr val="FFFF00"/>
          </a:solidFill>
          <a:ln w="19050">
            <a:solidFill>
              <a:srgbClr val="FF0000"/>
            </a:solidFill>
            <a:miter lim="800000"/>
            <a:headEnd/>
            <a:tailEnd/>
          </a:ln>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Estimated value at or below SAT</a:t>
            </a:r>
          </a:p>
        </p:txBody>
      </p:sp>
      <p:sp>
        <p:nvSpPr>
          <p:cNvPr id="5" name="Oval 4"/>
          <p:cNvSpPr/>
          <p:nvPr/>
        </p:nvSpPr>
        <p:spPr>
          <a:xfrm>
            <a:off x="1801814" y="3275014"/>
            <a:ext cx="2149475" cy="346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6" name="TextBox 2"/>
          <p:cNvSpPr txBox="1">
            <a:spLocks noChangeArrowheads="1"/>
          </p:cNvSpPr>
          <p:nvPr/>
        </p:nvSpPr>
        <p:spPr bwMode="auto">
          <a:xfrm>
            <a:off x="1801813" y="3922713"/>
            <a:ext cx="6591300" cy="830997"/>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sz="1600" dirty="0">
                <a:solidFill>
                  <a:prstClr val="black"/>
                </a:solidFill>
                <a:latin typeface="+mj-lt"/>
                <a:cs typeface="Times New Roman" panose="02020603050405020304" pitchFamily="18" charset="0"/>
              </a:rPr>
              <a:t>RFPs - estimated value above SAT &amp; Offers/Sealed Bids shall be submitted in accordance with the instructions in Block 9 of the solicitation</a:t>
            </a:r>
          </a:p>
        </p:txBody>
      </p:sp>
      <p:sp>
        <p:nvSpPr>
          <p:cNvPr id="7" name="Title 2">
            <a:extLst>
              <a:ext uri="{FF2B5EF4-FFF2-40B4-BE49-F238E27FC236}">
                <a16:creationId xmlns:a16="http://schemas.microsoft.com/office/drawing/2014/main" id="{209D6D49-56C2-BF1F-97E1-5467CBB49385}"/>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RFQ Quote Search</a:t>
            </a:r>
          </a:p>
        </p:txBody>
      </p:sp>
    </p:spTree>
    <p:extLst>
      <p:ext uri="{BB962C8B-B14F-4D97-AF65-F5344CB8AC3E}">
        <p14:creationId xmlns:p14="http://schemas.microsoft.com/office/powerpoint/2010/main" val="2331960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8289" y="1435100"/>
            <a:ext cx="4587875" cy="5170646"/>
          </a:xfrm>
          <a:prstGeom prst="rect">
            <a:avLst/>
          </a:prstGeom>
          <a:noFill/>
        </p:spPr>
        <p:txBody>
          <a:bodyPr>
            <a:spAutoFit/>
          </a:bodyPr>
          <a:lstStyle/>
          <a:p>
            <a:pPr defTabSz="457200">
              <a:defRPr/>
            </a:pPr>
            <a:r>
              <a:rPr lang="en-US" b="1" u="sng" dirty="0">
                <a:solidFill>
                  <a:prstClr val="black"/>
                </a:solidFill>
                <a:latin typeface="+mj-lt"/>
                <a:cs typeface="Times New Roman" panose="02020603050405020304" pitchFamily="18" charset="0"/>
              </a:rPr>
              <a:t>Cover Page:</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Set aside Type </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Issuing Activity / Contracting Officer</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Master Solicitation Revision used</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*(Q’s) Return by date &amp; time</a:t>
            </a:r>
          </a:p>
          <a:p>
            <a:pPr defTabSz="457200">
              <a:defRPr/>
            </a:pPr>
            <a:r>
              <a:rPr lang="en-US" b="1" u="sng" dirty="0">
                <a:solidFill>
                  <a:prstClr val="black"/>
                </a:solidFill>
                <a:latin typeface="+mj-lt"/>
                <a:cs typeface="Times New Roman" panose="02020603050405020304" pitchFamily="18" charset="0"/>
              </a:rPr>
              <a:t>Section A:</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General Contract Requirements</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Quality Provisions / Testing</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Any available Contract History</a:t>
            </a:r>
          </a:p>
          <a:p>
            <a:pPr defTabSz="457200">
              <a:defRPr/>
            </a:pPr>
            <a:r>
              <a:rPr lang="en-US" b="1" u="sng" dirty="0">
                <a:solidFill>
                  <a:prstClr val="black"/>
                </a:solidFill>
                <a:latin typeface="+mj-lt"/>
                <a:cs typeface="Times New Roman" panose="02020603050405020304" pitchFamily="18" charset="0"/>
              </a:rPr>
              <a:t>Section B:</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Item description</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Drawing / Specification List OR Code &amp; Part Number List</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Contract Delivery lines</a:t>
            </a:r>
          </a:p>
          <a:p>
            <a:pPr marL="285750" indent="-285750" defTabSz="457200">
              <a:buFont typeface="Arial" panose="020B0604020202020204" pitchFamily="34" charset="0"/>
              <a:buChar char="•"/>
              <a:defRPr/>
            </a:pPr>
            <a:r>
              <a:rPr lang="en-US" sz="1600" dirty="0">
                <a:solidFill>
                  <a:prstClr val="black"/>
                </a:solidFill>
                <a:latin typeface="+mj-lt"/>
                <a:cs typeface="Times New Roman" panose="02020603050405020304" pitchFamily="18" charset="0"/>
              </a:rPr>
              <a:t>Packaging / Shipping Data</a:t>
            </a:r>
          </a:p>
          <a:p>
            <a:pPr defTabSz="457200">
              <a:defRPr/>
            </a:pPr>
            <a:r>
              <a:rPr lang="en-US" b="1" u="sng" dirty="0">
                <a:solidFill>
                  <a:prstClr val="black"/>
                </a:solidFill>
                <a:latin typeface="+mj-lt"/>
                <a:cs typeface="Times New Roman" panose="02020603050405020304" pitchFamily="18" charset="0"/>
              </a:rPr>
              <a:t>Section D: </a:t>
            </a:r>
            <a:r>
              <a:rPr lang="en-US" dirty="0">
                <a:solidFill>
                  <a:prstClr val="black"/>
                </a:solidFill>
                <a:latin typeface="+mj-lt"/>
                <a:cs typeface="Times New Roman" panose="02020603050405020304" pitchFamily="18" charset="0"/>
              </a:rPr>
              <a:t>(Q Solicitation)</a:t>
            </a:r>
          </a:p>
          <a:p>
            <a:pPr marL="285750" indent="-285750" defTabSz="457200">
              <a:buFont typeface="Arial" panose="020B0604020202020204" pitchFamily="34" charset="0"/>
              <a:buChar char="•"/>
              <a:defRPr/>
            </a:pPr>
            <a:r>
              <a:rPr lang="en-US" altLang="en-US" sz="1600" dirty="0">
                <a:solidFill>
                  <a:prstClr val="black"/>
                </a:solidFill>
                <a:latin typeface="+mj-lt"/>
                <a:cs typeface="Times New Roman" panose="02020603050405020304" pitchFamily="18" charset="0"/>
              </a:rPr>
              <a:t>Contains all required solicitation clauses</a:t>
            </a:r>
          </a:p>
          <a:p>
            <a:pPr marL="285750" indent="-285750" defTabSz="457200">
              <a:buFont typeface="Arial" panose="020B0604020202020204" pitchFamily="34" charset="0"/>
              <a:buChar char="•"/>
              <a:defRPr/>
            </a:pPr>
            <a:r>
              <a:rPr lang="en-US" altLang="en-US" sz="1600" dirty="0">
                <a:solidFill>
                  <a:prstClr val="black"/>
                </a:solidFill>
                <a:latin typeface="+mj-lt"/>
                <a:cs typeface="Times New Roman" panose="02020603050405020304" pitchFamily="18" charset="0"/>
              </a:rPr>
              <a:t>Contractor: Reviews &amp; Fills-in applicable clauses</a:t>
            </a:r>
          </a:p>
          <a:p>
            <a:pPr defTabSz="457200">
              <a:defRPr/>
            </a:pPr>
            <a:endParaRPr lang="en-US" dirty="0">
              <a:solidFill>
                <a:prstClr val="black"/>
              </a:solidFill>
              <a:latin typeface="Times New Roman" panose="02020603050405020304" pitchFamily="18" charset="0"/>
              <a:cs typeface="Times New Roman" panose="02020603050405020304" pitchFamily="18" charset="0"/>
            </a:endParaRPr>
          </a:p>
        </p:txBody>
      </p:sp>
      <p:sp>
        <p:nvSpPr>
          <p:cNvPr id="4" name="TextBox 6"/>
          <p:cNvSpPr txBox="1">
            <a:spLocks noChangeArrowheads="1"/>
          </p:cNvSpPr>
          <p:nvPr/>
        </p:nvSpPr>
        <p:spPr bwMode="auto">
          <a:xfrm>
            <a:off x="3415284" y="1166203"/>
            <a:ext cx="833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sz="2400" b="1" u="sng" dirty="0">
                <a:solidFill>
                  <a:prstClr val="black"/>
                </a:solidFill>
                <a:latin typeface="+mj-lt"/>
                <a:cs typeface="Times New Roman" panose="02020603050405020304" pitchFamily="18" charset="0"/>
              </a:rPr>
              <a:t>RFQ</a:t>
            </a:r>
          </a:p>
        </p:txBody>
      </p:sp>
      <p:sp>
        <p:nvSpPr>
          <p:cNvPr id="5" name="TextBox 7"/>
          <p:cNvSpPr txBox="1">
            <a:spLocks noChangeArrowheads="1"/>
          </p:cNvSpPr>
          <p:nvPr/>
        </p:nvSpPr>
        <p:spPr bwMode="auto">
          <a:xfrm>
            <a:off x="8208964" y="1187359"/>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sz="2400" b="1" u="sng" dirty="0">
                <a:solidFill>
                  <a:prstClr val="black"/>
                </a:solidFill>
                <a:latin typeface="+mj-lt"/>
                <a:cs typeface="Times New Roman" panose="02020603050405020304" pitchFamily="18" charset="0"/>
              </a:rPr>
              <a:t>RFP</a:t>
            </a:r>
          </a:p>
        </p:txBody>
      </p:sp>
      <p:sp>
        <p:nvSpPr>
          <p:cNvPr id="6" name="TextBox 5"/>
          <p:cNvSpPr txBox="1"/>
          <p:nvPr/>
        </p:nvSpPr>
        <p:spPr>
          <a:xfrm>
            <a:off x="6211889" y="1527175"/>
            <a:ext cx="4376737" cy="4339650"/>
          </a:xfrm>
          <a:prstGeom prst="rect">
            <a:avLst/>
          </a:prstGeom>
          <a:noFill/>
        </p:spPr>
        <p:txBody>
          <a:bodyPr>
            <a:spAutoFit/>
          </a:bodyPr>
          <a:lstStyle/>
          <a:p>
            <a:pPr defTabSz="457200">
              <a:defRPr/>
            </a:pPr>
            <a:r>
              <a:rPr lang="en-US" b="1" u="sng" dirty="0">
                <a:solidFill>
                  <a:prstClr val="black"/>
                </a:solidFill>
                <a:cs typeface="Times New Roman" panose="02020603050405020304" pitchFamily="18" charset="0"/>
              </a:rPr>
              <a:t>Section A: </a:t>
            </a:r>
            <a:r>
              <a:rPr lang="en-US" dirty="0">
                <a:solidFill>
                  <a:prstClr val="black"/>
                </a:solidFill>
                <a:cs typeface="Times New Roman" panose="02020603050405020304" pitchFamily="18" charset="0"/>
              </a:rPr>
              <a:t>Cover Sheet</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Return by date &amp; time</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Set-a-side Type </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Issuing Activity / Contracting Officer</a:t>
            </a:r>
          </a:p>
          <a:p>
            <a:pPr defTabSz="457200">
              <a:defRPr/>
            </a:pPr>
            <a:r>
              <a:rPr lang="en-US" b="1" u="sng" dirty="0">
                <a:solidFill>
                  <a:prstClr val="black"/>
                </a:solidFill>
                <a:cs typeface="Times New Roman" panose="02020603050405020304" pitchFamily="18" charset="0"/>
              </a:rPr>
              <a:t>Cover Page:</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Same as above</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Table of Contents w/ # of pages</a:t>
            </a:r>
          </a:p>
          <a:p>
            <a:pPr defTabSz="457200">
              <a:defRPr/>
            </a:pPr>
            <a:r>
              <a:rPr lang="en-US" b="1" u="sng" dirty="0">
                <a:solidFill>
                  <a:prstClr val="black"/>
                </a:solidFill>
                <a:cs typeface="Times New Roman" panose="02020603050405020304" pitchFamily="18" charset="0"/>
              </a:rPr>
              <a:t>Part I: </a:t>
            </a:r>
            <a:r>
              <a:rPr lang="en-US" dirty="0">
                <a:solidFill>
                  <a:prstClr val="black"/>
                </a:solidFill>
                <a:cs typeface="Times New Roman" panose="02020603050405020304" pitchFamily="18" charset="0"/>
              </a:rPr>
              <a:t>The Schedule</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Section: A thru H</a:t>
            </a:r>
          </a:p>
          <a:p>
            <a:pPr defTabSz="457200">
              <a:defRPr/>
            </a:pPr>
            <a:r>
              <a:rPr lang="en-US" b="1" u="sng" dirty="0">
                <a:solidFill>
                  <a:prstClr val="black"/>
                </a:solidFill>
                <a:cs typeface="Times New Roman" panose="02020603050405020304" pitchFamily="18" charset="0"/>
              </a:rPr>
              <a:t>Part II: </a:t>
            </a:r>
            <a:r>
              <a:rPr lang="en-US" dirty="0">
                <a:solidFill>
                  <a:prstClr val="black"/>
                </a:solidFill>
                <a:cs typeface="Times New Roman" panose="02020603050405020304" pitchFamily="18" charset="0"/>
              </a:rPr>
              <a:t>Contract Clauses</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Section: I</a:t>
            </a:r>
          </a:p>
          <a:p>
            <a:pPr defTabSz="457200">
              <a:defRPr/>
            </a:pPr>
            <a:r>
              <a:rPr lang="en-US" b="1" u="sng" dirty="0">
                <a:solidFill>
                  <a:prstClr val="black"/>
                </a:solidFill>
                <a:cs typeface="Times New Roman" panose="02020603050405020304" pitchFamily="18" charset="0"/>
              </a:rPr>
              <a:t>Part III: </a:t>
            </a:r>
            <a:r>
              <a:rPr lang="en-US" dirty="0">
                <a:solidFill>
                  <a:prstClr val="black"/>
                </a:solidFill>
                <a:cs typeface="Times New Roman" panose="02020603050405020304" pitchFamily="18" charset="0"/>
              </a:rPr>
              <a:t>- List of Documents, Exhibits &amp; Other Attachments</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Section: J</a:t>
            </a:r>
          </a:p>
          <a:p>
            <a:pPr defTabSz="457200">
              <a:defRPr/>
            </a:pPr>
            <a:r>
              <a:rPr lang="en-US" b="1" u="sng" dirty="0">
                <a:solidFill>
                  <a:prstClr val="black"/>
                </a:solidFill>
                <a:cs typeface="Times New Roman" panose="02020603050405020304" pitchFamily="18" charset="0"/>
              </a:rPr>
              <a:t>Part IV: </a:t>
            </a:r>
            <a:r>
              <a:rPr lang="en-US" dirty="0">
                <a:solidFill>
                  <a:prstClr val="black"/>
                </a:solidFill>
                <a:cs typeface="Times New Roman" panose="02020603050405020304" pitchFamily="18" charset="0"/>
              </a:rPr>
              <a:t>- Representations &amp; Instructions</a:t>
            </a:r>
          </a:p>
          <a:p>
            <a:pPr marL="285750" indent="-285750" defTabSz="457200">
              <a:buFont typeface="Arial" panose="020B0604020202020204" pitchFamily="34" charset="0"/>
              <a:buChar char="•"/>
              <a:defRPr/>
            </a:pPr>
            <a:r>
              <a:rPr lang="en-US" sz="1600" dirty="0">
                <a:solidFill>
                  <a:prstClr val="black"/>
                </a:solidFill>
                <a:cs typeface="Times New Roman" panose="02020603050405020304" pitchFamily="18" charset="0"/>
              </a:rPr>
              <a:t>Section: K thru M</a:t>
            </a:r>
          </a:p>
        </p:txBody>
      </p:sp>
      <p:cxnSp>
        <p:nvCxnSpPr>
          <p:cNvPr id="7" name="Straight Connector 6"/>
          <p:cNvCxnSpPr/>
          <p:nvPr/>
        </p:nvCxnSpPr>
        <p:spPr>
          <a:xfrm>
            <a:off x="6088064" y="979488"/>
            <a:ext cx="40481" cy="542131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32ACF01-E03F-4BE2-BE3E-ECB96B52472A}"/>
              </a:ext>
            </a:extLst>
          </p:cNvPr>
          <p:cNvSpPr/>
          <p:nvPr/>
        </p:nvSpPr>
        <p:spPr>
          <a:xfrm>
            <a:off x="10354512" y="6118318"/>
            <a:ext cx="254751" cy="28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9" name="Title 2">
            <a:extLst>
              <a:ext uri="{FF2B5EF4-FFF2-40B4-BE49-F238E27FC236}">
                <a16:creationId xmlns:a16="http://schemas.microsoft.com/office/drawing/2014/main" id="{17249EE5-EDFB-F26A-FFF7-9060D525F2E4}"/>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Solicitation Types</a:t>
            </a:r>
          </a:p>
        </p:txBody>
      </p:sp>
    </p:spTree>
    <p:extLst>
      <p:ext uri="{BB962C8B-B14F-4D97-AF65-F5344CB8AC3E}">
        <p14:creationId xmlns:p14="http://schemas.microsoft.com/office/powerpoint/2010/main" val="3820795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Left Arrow 4"/>
          <p:cNvSpPr/>
          <p:nvPr/>
        </p:nvSpPr>
        <p:spPr>
          <a:xfrm>
            <a:off x="8495506" y="1372543"/>
            <a:ext cx="935038" cy="1443038"/>
          </a:xfrm>
          <a:prstGeom prst="curved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black"/>
              </a:solidFill>
              <a:latin typeface="Arial" panose="020B0604020202020204"/>
            </a:endParaRPr>
          </a:p>
        </p:txBody>
      </p:sp>
      <p:sp>
        <p:nvSpPr>
          <p:cNvPr id="4" name="TextBox 1"/>
          <p:cNvSpPr txBox="1">
            <a:spLocks noChangeArrowheads="1"/>
          </p:cNvSpPr>
          <p:nvPr/>
        </p:nvSpPr>
        <p:spPr bwMode="auto">
          <a:xfrm>
            <a:off x="2407298" y="1159320"/>
            <a:ext cx="8336107" cy="923330"/>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sz="1800" dirty="0">
                <a:effectLst/>
                <a:latin typeface="+mj-lt"/>
                <a:ea typeface="Aptos" panose="020B0004020202020204" pitchFamily="34" charset="0"/>
                <a:cs typeface="Aptos" panose="020B0004020202020204" pitchFamily="34" charset="0"/>
              </a:rPr>
              <a:t>Fast Award Candidates are Less than the Micro Purchase (under $10,000) – Evaluated by the automated system and may be awarded before the return date/time.</a:t>
            </a:r>
            <a:endParaRPr lang="en-US" altLang="en-US" sz="1600" dirty="0">
              <a:solidFill>
                <a:prstClr val="black"/>
              </a:solidFill>
              <a:latin typeface="+mj-lt"/>
              <a:cs typeface="Times New Roman" panose="02020603050405020304" pitchFamily="18" charset="0"/>
            </a:endParaRPr>
          </a:p>
        </p:txBody>
      </p:sp>
      <p:cxnSp>
        <p:nvCxnSpPr>
          <p:cNvPr id="7" name="Straight Arrow Connector 6"/>
          <p:cNvCxnSpPr/>
          <p:nvPr/>
        </p:nvCxnSpPr>
        <p:spPr>
          <a:xfrm>
            <a:off x="7402514" y="3736975"/>
            <a:ext cx="574675"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4087275" y="1744094"/>
            <a:ext cx="4060809" cy="4646737"/>
          </a:xfrm>
          <a:prstGeom prst="rect">
            <a:avLst/>
          </a:prstGeom>
        </p:spPr>
      </p:pic>
      <p:sp>
        <p:nvSpPr>
          <p:cNvPr id="9" name="Rectangle 8">
            <a:extLst>
              <a:ext uri="{FF2B5EF4-FFF2-40B4-BE49-F238E27FC236}">
                <a16:creationId xmlns:a16="http://schemas.microsoft.com/office/drawing/2014/main" id="{DF435C14-488A-414F-8611-F382B6A8B5BE}"/>
              </a:ext>
            </a:extLst>
          </p:cNvPr>
          <p:cNvSpPr/>
          <p:nvPr/>
        </p:nvSpPr>
        <p:spPr>
          <a:xfrm>
            <a:off x="10354512" y="6118318"/>
            <a:ext cx="254751" cy="28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3" name="Title 2">
            <a:extLst>
              <a:ext uri="{FF2B5EF4-FFF2-40B4-BE49-F238E27FC236}">
                <a16:creationId xmlns:a16="http://schemas.microsoft.com/office/drawing/2014/main" id="{34F0712C-9F5D-5D4D-C1B5-C2DD55CC8562}"/>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Icons</a:t>
            </a:r>
          </a:p>
        </p:txBody>
      </p:sp>
    </p:spTree>
    <p:extLst>
      <p:ext uri="{BB962C8B-B14F-4D97-AF65-F5344CB8AC3E}">
        <p14:creationId xmlns:p14="http://schemas.microsoft.com/office/powerpoint/2010/main" val="322015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1047750"/>
            <a:ext cx="4989512"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4"/>
          <p:cNvSpPr txBox="1">
            <a:spLocks noChangeArrowheads="1"/>
          </p:cNvSpPr>
          <p:nvPr/>
        </p:nvSpPr>
        <p:spPr bwMode="auto">
          <a:xfrm>
            <a:off x="1755775" y="4465639"/>
            <a:ext cx="3512535" cy="646331"/>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Arial" panose="020B0604020202020204" pitchFamily="34" charset="0"/>
                <a:cs typeface="Arial" panose="020B0604020202020204" pitchFamily="34" charset="0"/>
              </a:rPr>
              <a:t>Wildcard (*) &amp; Min search value rules change for each category</a:t>
            </a:r>
          </a:p>
        </p:txBody>
      </p:sp>
      <p:cxnSp>
        <p:nvCxnSpPr>
          <p:cNvPr id="7" name="Straight Arrow Connector 6"/>
          <p:cNvCxnSpPr/>
          <p:nvPr/>
        </p:nvCxnSpPr>
        <p:spPr>
          <a:xfrm flipV="1">
            <a:off x="2524125" y="3467100"/>
            <a:ext cx="1555750" cy="9985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079875" y="2852738"/>
            <a:ext cx="1900238" cy="8445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cxnSp>
        <p:nvCxnSpPr>
          <p:cNvPr id="9" name="Elbow Connector 8"/>
          <p:cNvCxnSpPr/>
          <p:nvPr/>
        </p:nvCxnSpPr>
        <p:spPr>
          <a:xfrm>
            <a:off x="4943476" y="2392363"/>
            <a:ext cx="2708275" cy="2495550"/>
          </a:xfrm>
          <a:prstGeom prst="bentConnector3">
            <a:avLst>
              <a:gd name="adj1" fmla="val 50000"/>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8080837-AC4A-2A81-C9B8-4A1079F01E8A}"/>
              </a:ext>
            </a:extLst>
          </p:cNvPr>
          <p:cNvPicPr>
            <a:picLocks noChangeAspect="1"/>
          </p:cNvPicPr>
          <p:nvPr/>
        </p:nvPicPr>
        <p:blipFill>
          <a:blip r:embed="rId4"/>
          <a:stretch>
            <a:fillRect/>
          </a:stretch>
        </p:blipFill>
        <p:spPr>
          <a:xfrm>
            <a:off x="6739652" y="1047750"/>
            <a:ext cx="3886742" cy="5315692"/>
          </a:xfrm>
          <a:prstGeom prst="rect">
            <a:avLst/>
          </a:prstGeom>
        </p:spPr>
      </p:pic>
      <p:sp>
        <p:nvSpPr>
          <p:cNvPr id="5" name="Rectangle 4"/>
          <p:cNvSpPr/>
          <p:nvPr/>
        </p:nvSpPr>
        <p:spPr>
          <a:xfrm>
            <a:off x="6672263" y="4235450"/>
            <a:ext cx="3733800" cy="1981200"/>
          </a:xfrm>
          <a:prstGeom prst="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endParaRPr lang="en-US" sz="1600" dirty="0">
              <a:solidFill>
                <a:prstClr val="white"/>
              </a:solidFill>
              <a:latin typeface="Times New Roman" panose="02020603050405020304" pitchFamily="18" charset="0"/>
              <a:cs typeface="Times New Roman" panose="02020603050405020304" pitchFamily="18" charset="0"/>
            </a:endParaRPr>
          </a:p>
          <a:p>
            <a:pPr defTabSz="457200">
              <a:defRPr/>
            </a:pPr>
            <a:endParaRPr lang="en-US" sz="1600" dirty="0">
              <a:solidFill>
                <a:prstClr val="white"/>
              </a:solidFill>
              <a:latin typeface="Times New Roman" panose="02020603050405020304" pitchFamily="18" charset="0"/>
              <a:cs typeface="Times New Roman" panose="02020603050405020304" pitchFamily="18" charset="0"/>
            </a:endParaRPr>
          </a:p>
          <a:p>
            <a:pPr defTabSz="457200">
              <a:buFont typeface="Arial" pitchFamily="34" charset="0"/>
              <a:buChar char="•"/>
              <a:defRPr/>
            </a:pPr>
            <a:r>
              <a:rPr lang="en-US"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Arial" panose="020B0604020202020204" pitchFamily="34" charset="0"/>
                <a:cs typeface="Arial" panose="020B0604020202020204" pitchFamily="34" charset="0"/>
              </a:rPr>
              <a:t>NATIONAL STOCK NUMBER (NSN)</a:t>
            </a:r>
          </a:p>
          <a:p>
            <a:pPr defTabSz="457200">
              <a:defRPr/>
            </a:pPr>
            <a:r>
              <a:rPr lang="en-US" sz="1600" dirty="0">
                <a:solidFill>
                  <a:prstClr val="black"/>
                </a:solidFill>
                <a:latin typeface="Arial" panose="020B0604020202020204" pitchFamily="34" charset="0"/>
                <a:cs typeface="Arial" panose="020B0604020202020204" pitchFamily="34" charset="0"/>
              </a:rPr>
              <a:t>• FEDERAL SUPPLY CLASS (FSC)</a:t>
            </a:r>
          </a:p>
          <a:p>
            <a:pPr defTabSz="457200">
              <a:defRPr/>
            </a:pPr>
            <a:r>
              <a:rPr lang="en-US" sz="1600" dirty="0">
                <a:solidFill>
                  <a:prstClr val="black"/>
                </a:solidFill>
                <a:latin typeface="Arial" panose="020B0604020202020204" pitchFamily="34" charset="0"/>
                <a:cs typeface="Arial" panose="020B0604020202020204" pitchFamily="34" charset="0"/>
              </a:rPr>
              <a:t>• SOLICITATION NUMBER (SPM)</a:t>
            </a:r>
          </a:p>
          <a:p>
            <a:pPr defTabSz="457200">
              <a:defRPr/>
            </a:pPr>
            <a:r>
              <a:rPr lang="en-US" sz="1600" dirty="0">
                <a:solidFill>
                  <a:prstClr val="black"/>
                </a:solidFill>
                <a:latin typeface="Arial" panose="020B0604020202020204" pitchFamily="34" charset="0"/>
                <a:cs typeface="Arial" panose="020B0604020202020204" pitchFamily="34" charset="0"/>
              </a:rPr>
              <a:t>• PURCHASE REQUEST (PR)</a:t>
            </a:r>
          </a:p>
          <a:p>
            <a:pPr defTabSz="457200">
              <a:defRPr/>
            </a:pPr>
            <a:r>
              <a:rPr lang="en-US" sz="1600" dirty="0">
                <a:solidFill>
                  <a:prstClr val="black"/>
                </a:solidFill>
                <a:latin typeface="Arial" panose="020B0604020202020204" pitchFamily="34" charset="0"/>
                <a:cs typeface="Arial" panose="020B0604020202020204" pitchFamily="34" charset="0"/>
              </a:rPr>
              <a:t>• NOMENCLATURE</a:t>
            </a:r>
          </a:p>
          <a:p>
            <a:pPr defTabSz="457200">
              <a:defRPr/>
            </a:pPr>
            <a:r>
              <a:rPr lang="en-US" sz="1600" dirty="0">
                <a:solidFill>
                  <a:prstClr val="black"/>
                </a:solidFill>
                <a:latin typeface="Arial" panose="020B0604020202020204" pitchFamily="34" charset="0"/>
                <a:cs typeface="Arial" panose="020B0604020202020204" pitchFamily="34" charset="0"/>
              </a:rPr>
              <a:t>• APPROVED PART NUMBER</a:t>
            </a:r>
          </a:p>
          <a:p>
            <a:pPr defTabSz="457200">
              <a:defRPr/>
            </a:pPr>
            <a:r>
              <a:rPr lang="en-US" sz="1600" dirty="0">
                <a:solidFill>
                  <a:prstClr val="black"/>
                </a:solidFill>
                <a:latin typeface="Arial" panose="020B0604020202020204" pitchFamily="34" charset="0"/>
                <a:cs typeface="Arial" panose="020B0604020202020204" pitchFamily="34" charset="0"/>
              </a:rPr>
              <a:t>• APPROVED OEM CAGE CODE</a:t>
            </a:r>
          </a:p>
          <a:p>
            <a:pPr algn="ctr" defTabSz="457200">
              <a:defRPr/>
            </a:pPr>
            <a:r>
              <a:rPr lang="en-US" sz="1600" dirty="0">
                <a:solidFill>
                  <a:prstClr val="white"/>
                </a:solidFill>
                <a:latin typeface="Arial" panose="020B0604020202020204" pitchFamily="34" charset="0"/>
                <a:cs typeface="Arial" panose="020B0604020202020204" pitchFamily="34" charset="0"/>
              </a:rPr>
              <a:t>)</a:t>
            </a:r>
          </a:p>
          <a:p>
            <a:pPr algn="ctr" defTabSz="457200">
              <a:defRPr/>
            </a:pPr>
            <a:endParaRPr lang="en-US" sz="1600" dirty="0">
              <a:solidFill>
                <a:prstClr val="white"/>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2CEB896-999B-3CE3-E3FE-1EF3007D844F}"/>
              </a:ext>
            </a:extLst>
          </p:cNvPr>
          <p:cNvSpPr/>
          <p:nvPr/>
        </p:nvSpPr>
        <p:spPr>
          <a:xfrm>
            <a:off x="7185025" y="1874342"/>
            <a:ext cx="2708275" cy="307777"/>
          </a:xfrm>
          <a:prstGeom prst="rect">
            <a:avLst/>
          </a:prstGeom>
          <a:noFill/>
        </p:spPr>
        <p:txBody>
          <a:bodyPr wrap="square" lIns="91440" tIns="45720" rIns="91440" bIns="45720">
            <a:spAutoFit/>
          </a:bodyPr>
          <a:lstStyle/>
          <a:p>
            <a:pPr algn="ctr"/>
            <a:r>
              <a:rPr lang="en-US" sz="14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rPr>
              <a:t>Search by words or phrases</a:t>
            </a:r>
            <a:endParaRPr lang="en-US" sz="1400" b="1" cap="none" spc="0"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endParaRPr>
          </a:p>
        </p:txBody>
      </p:sp>
      <p:sp>
        <p:nvSpPr>
          <p:cNvPr id="4" name="Title 2">
            <a:extLst>
              <a:ext uri="{FF2B5EF4-FFF2-40B4-BE49-F238E27FC236}">
                <a16:creationId xmlns:a16="http://schemas.microsoft.com/office/drawing/2014/main" id="{0C74D955-749A-C45A-824A-402CA88F7D15}"/>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RFQ Database Search</a:t>
            </a:r>
          </a:p>
        </p:txBody>
      </p:sp>
    </p:spTree>
    <p:extLst>
      <p:ext uri="{BB962C8B-B14F-4D97-AF65-F5344CB8AC3E}">
        <p14:creationId xmlns:p14="http://schemas.microsoft.com/office/powerpoint/2010/main" val="156562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 presetClass="entr" presetSubtype="16"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22" presetClass="entr" presetSubtype="4"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2500"/>
                            </p:stCondLst>
                            <p:childTnLst>
                              <p:par>
                                <p:cTn id="15" presetID="16" presetClass="entr" presetSubtype="21" fill="hold" grpId="0"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14900" y="4862192"/>
            <a:ext cx="4572000" cy="369332"/>
          </a:xfrm>
          <a:prstGeom prst="rect">
            <a:avLst/>
          </a:prstGeom>
        </p:spPr>
        <p:txBody>
          <a:bodyPr>
            <a:spAutoFit/>
          </a:bodyPr>
          <a:lstStyle/>
          <a:p>
            <a:pPr defTabSz="457200"/>
            <a:endParaRPr lang="en-US" altLang="en-US" dirty="0">
              <a:solidFill>
                <a:prstClr val="black"/>
              </a:solidFill>
              <a:latin typeface="Arial" charset="0"/>
              <a:cs typeface="Arial" charset="0"/>
            </a:endParaRPr>
          </a:p>
        </p:txBody>
      </p:sp>
      <p:pic>
        <p:nvPicPr>
          <p:cNvPr id="11" name="Picture 10"/>
          <p:cNvPicPr>
            <a:picLocks noChangeAspect="1"/>
          </p:cNvPicPr>
          <p:nvPr/>
        </p:nvPicPr>
        <p:blipFill>
          <a:blip r:embed="rId3"/>
          <a:stretch>
            <a:fillRect/>
          </a:stretch>
        </p:blipFill>
        <p:spPr>
          <a:xfrm>
            <a:off x="1524000" y="914400"/>
            <a:ext cx="9144000" cy="5570607"/>
          </a:xfrm>
          <a:prstGeom prst="rect">
            <a:avLst/>
          </a:prstGeom>
        </p:spPr>
      </p:pic>
      <p:sp>
        <p:nvSpPr>
          <p:cNvPr id="14" name="Right Arrow 13"/>
          <p:cNvSpPr/>
          <p:nvPr/>
        </p:nvSpPr>
        <p:spPr>
          <a:xfrm rot="8820000">
            <a:off x="2103550" y="1760669"/>
            <a:ext cx="2502436" cy="174363"/>
          </a:xfrm>
          <a:prstGeom prst="rightArrow">
            <a:avLst/>
          </a:prstGeom>
          <a:solidFill>
            <a:srgbClr val="FFFF00"/>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16" name="Right Arrow 15"/>
          <p:cNvSpPr/>
          <p:nvPr/>
        </p:nvSpPr>
        <p:spPr>
          <a:xfrm rot="10800000">
            <a:off x="3806418" y="3795062"/>
            <a:ext cx="2502436" cy="174363"/>
          </a:xfrm>
          <a:prstGeom prst="rightArrow">
            <a:avLst/>
          </a:prstGeom>
          <a:solidFill>
            <a:srgbClr val="FFFF00"/>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17" name="Right Arrow 16"/>
          <p:cNvSpPr/>
          <p:nvPr/>
        </p:nvSpPr>
        <p:spPr>
          <a:xfrm rot="10800000">
            <a:off x="3200393" y="3969426"/>
            <a:ext cx="2502436" cy="174363"/>
          </a:xfrm>
          <a:prstGeom prst="rightArrow">
            <a:avLst/>
          </a:prstGeom>
          <a:solidFill>
            <a:srgbClr val="FFFF00"/>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2" name="Title 2">
            <a:extLst>
              <a:ext uri="{FF2B5EF4-FFF2-40B4-BE49-F238E27FC236}">
                <a16:creationId xmlns:a16="http://schemas.microsoft.com/office/drawing/2014/main" id="{4D0EAF07-677A-2372-A32C-2A74147CA46E}"/>
              </a:ext>
            </a:extLst>
          </p:cNvPr>
          <p:cNvSpPr txBox="1">
            <a:spLocks/>
          </p:cNvSpPr>
          <p:nvPr/>
        </p:nvSpPr>
        <p:spPr>
          <a:xfrm>
            <a:off x="2995396" y="81690"/>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Solicitations – FSC 3040 </a:t>
            </a:r>
          </a:p>
          <a:p>
            <a:pPr algn="r"/>
            <a:r>
              <a:rPr lang="en-US" sz="1600" dirty="0">
                <a:latin typeface="Raleway Black" pitchFamily="2" charset="0"/>
              </a:rPr>
              <a:t>Mechanical Power Transmission Equipment - Miscellaneous</a:t>
            </a:r>
          </a:p>
        </p:txBody>
      </p:sp>
    </p:spTree>
    <p:extLst>
      <p:ext uri="{BB962C8B-B14F-4D97-AF65-F5344CB8AC3E}">
        <p14:creationId xmlns:p14="http://schemas.microsoft.com/office/powerpoint/2010/main" val="116241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6" y="1042986"/>
            <a:ext cx="9144000" cy="541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a:spLocks noChangeArrowheads="1"/>
          </p:cNvSpPr>
          <p:nvPr/>
        </p:nvSpPr>
        <p:spPr bwMode="auto">
          <a:xfrm>
            <a:off x="4818063" y="1965325"/>
            <a:ext cx="3071812" cy="368300"/>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Number of open solicitations</a:t>
            </a:r>
          </a:p>
        </p:txBody>
      </p:sp>
      <p:cxnSp>
        <p:nvCxnSpPr>
          <p:cNvPr id="5" name="Straight Arrow Connector 4"/>
          <p:cNvCxnSpPr/>
          <p:nvPr/>
        </p:nvCxnSpPr>
        <p:spPr>
          <a:xfrm flipH="1">
            <a:off x="2409825" y="2051050"/>
            <a:ext cx="240823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6"/>
          <p:cNvSpPr txBox="1">
            <a:spLocks noChangeArrowheads="1"/>
          </p:cNvSpPr>
          <p:nvPr/>
        </p:nvSpPr>
        <p:spPr bwMode="auto">
          <a:xfrm>
            <a:off x="2644775" y="3352800"/>
            <a:ext cx="2284577" cy="923330"/>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b="1" dirty="0">
                <a:solidFill>
                  <a:prstClr val="black"/>
                </a:solidFill>
                <a:latin typeface="+mj-lt"/>
                <a:cs typeface="Times New Roman" panose="02020603050405020304" pitchFamily="18" charset="0"/>
              </a:rPr>
              <a:t>CLICK:</a:t>
            </a:r>
            <a:r>
              <a:rPr lang="en-US" altLang="en-US" dirty="0">
                <a:solidFill>
                  <a:prstClr val="black"/>
                </a:solidFill>
                <a:latin typeface="+mj-lt"/>
                <a:cs typeface="Times New Roman" panose="02020603050405020304" pitchFamily="18" charset="0"/>
              </a:rPr>
              <a:t> a “NSN” link for Code &amp; Part Number example</a:t>
            </a:r>
          </a:p>
        </p:txBody>
      </p:sp>
      <p:sp>
        <p:nvSpPr>
          <p:cNvPr id="7" name="TextBox 6"/>
          <p:cNvSpPr txBox="1">
            <a:spLocks noChangeArrowheads="1"/>
          </p:cNvSpPr>
          <p:nvPr/>
        </p:nvSpPr>
        <p:spPr bwMode="auto">
          <a:xfrm>
            <a:off x="7646989" y="2968626"/>
            <a:ext cx="2725737" cy="923330"/>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Note: T or U Solicitations –Automated by the System</a:t>
            </a:r>
          </a:p>
        </p:txBody>
      </p:sp>
      <p:cxnSp>
        <p:nvCxnSpPr>
          <p:cNvPr id="8" name="Straight Arrow Connector 7"/>
          <p:cNvCxnSpPr/>
          <p:nvPr/>
        </p:nvCxnSpPr>
        <p:spPr>
          <a:xfrm flipH="1" flipV="1">
            <a:off x="6751638" y="2968626"/>
            <a:ext cx="887412" cy="269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06814" y="2970214"/>
            <a:ext cx="930275" cy="382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806701" y="2963864"/>
            <a:ext cx="900113" cy="3889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539876" y="2792414"/>
            <a:ext cx="1266825" cy="344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12" name="Oval 11"/>
          <p:cNvSpPr/>
          <p:nvPr/>
        </p:nvSpPr>
        <p:spPr>
          <a:xfrm>
            <a:off x="5516564" y="2643189"/>
            <a:ext cx="1235075" cy="498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14" name="TextBox 13"/>
          <p:cNvSpPr txBox="1">
            <a:spLocks noChangeArrowheads="1"/>
          </p:cNvSpPr>
          <p:nvPr/>
        </p:nvSpPr>
        <p:spPr bwMode="auto">
          <a:xfrm>
            <a:off x="7195344" y="5534619"/>
            <a:ext cx="2995613" cy="923330"/>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Note: Q Solicitations –Generated by an Actual Buyer</a:t>
            </a:r>
          </a:p>
        </p:txBody>
      </p:sp>
      <p:cxnSp>
        <p:nvCxnSpPr>
          <p:cNvPr id="15" name="Straight Arrow Connector 14"/>
          <p:cNvCxnSpPr/>
          <p:nvPr/>
        </p:nvCxnSpPr>
        <p:spPr>
          <a:xfrm flipH="1" flipV="1">
            <a:off x="6645275" y="6038850"/>
            <a:ext cx="565150" cy="1158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462589" y="5810250"/>
            <a:ext cx="1266825" cy="3444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13" name="Title 2">
            <a:extLst>
              <a:ext uri="{FF2B5EF4-FFF2-40B4-BE49-F238E27FC236}">
                <a16:creationId xmlns:a16="http://schemas.microsoft.com/office/drawing/2014/main" id="{66C7DB8B-99AF-8401-AF87-C2183E264D55}"/>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Solicitation Results – FSC 3040</a:t>
            </a:r>
          </a:p>
        </p:txBody>
      </p:sp>
    </p:spTree>
    <p:extLst>
      <p:ext uri="{BB962C8B-B14F-4D97-AF65-F5344CB8AC3E}">
        <p14:creationId xmlns:p14="http://schemas.microsoft.com/office/powerpoint/2010/main" val="12390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068" y="1218248"/>
            <a:ext cx="8864600" cy="514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13"/>
          <p:cNvSpPr txBox="1">
            <a:spLocks noChangeArrowheads="1"/>
          </p:cNvSpPr>
          <p:nvPr/>
        </p:nvSpPr>
        <p:spPr bwMode="auto">
          <a:xfrm>
            <a:off x="6697355" y="1087796"/>
            <a:ext cx="3897313" cy="1477328"/>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defRPr/>
            </a:pPr>
            <a:r>
              <a:rPr lang="en-US" altLang="en-US" sz="1600" b="1" u="sng" dirty="0">
                <a:solidFill>
                  <a:prstClr val="black"/>
                </a:solidFill>
                <a:latin typeface="+mj-lt"/>
                <a:cs typeface="Times New Roman" panose="02020603050405020304" pitchFamily="18" charset="0"/>
              </a:rPr>
              <a:t>Common Code &amp; Part Number </a:t>
            </a:r>
            <a:r>
              <a:rPr lang="en-US" altLang="en-US" sz="1600" b="1" u="sng" dirty="0" err="1">
                <a:solidFill>
                  <a:prstClr val="black"/>
                </a:solidFill>
                <a:latin typeface="+mj-lt"/>
                <a:cs typeface="Times New Roman" panose="02020603050405020304" pitchFamily="18" charset="0"/>
              </a:rPr>
              <a:t>AMSC</a:t>
            </a:r>
            <a:r>
              <a:rPr lang="en-US" altLang="en-US" sz="1600" b="1" u="sng" dirty="0">
                <a:solidFill>
                  <a:prstClr val="black"/>
                </a:solidFill>
                <a:latin typeface="+mj-lt"/>
                <a:cs typeface="Times New Roman" panose="02020603050405020304" pitchFamily="18" charset="0"/>
              </a:rPr>
              <a:t>:</a:t>
            </a:r>
            <a:r>
              <a:rPr lang="en-US" altLang="en-US" sz="700" b="1" u="sng" dirty="0">
                <a:solidFill>
                  <a:prstClr val="black"/>
                </a:solidFill>
                <a:latin typeface="+mj-lt"/>
                <a:cs typeface="Times New Roman" panose="02020603050405020304" pitchFamily="18" charset="0"/>
              </a:rPr>
              <a:t> </a:t>
            </a:r>
          </a:p>
          <a:p>
            <a:pPr defTabSz="457200" eaLnBrk="1" hangingPunct="1">
              <a:defRPr/>
            </a:pPr>
            <a:r>
              <a:rPr lang="en-US" altLang="en-US" sz="1000" b="1" u="sng" dirty="0">
                <a:solidFill>
                  <a:prstClr val="black"/>
                </a:solidFill>
                <a:latin typeface="+mj-lt"/>
                <a:cs typeface="Times New Roman" panose="02020603050405020304" pitchFamily="18" charset="0"/>
              </a:rPr>
              <a:t>(Acquisition Method Suffix Code- limited sources):</a:t>
            </a:r>
          </a:p>
          <a:p>
            <a:pPr defTabSz="457200" eaLnBrk="1" hangingPunct="1">
              <a:defRPr/>
            </a:pPr>
            <a:r>
              <a:rPr lang="en-US" altLang="en-US" sz="1600" dirty="0">
                <a:solidFill>
                  <a:prstClr val="black"/>
                </a:solidFill>
                <a:latin typeface="+mj-lt"/>
                <a:cs typeface="Times New Roman" panose="02020603050405020304" pitchFamily="18" charset="0"/>
              </a:rPr>
              <a:t>B: Source Control</a:t>
            </a:r>
          </a:p>
          <a:p>
            <a:pPr defTabSz="457200" eaLnBrk="1" hangingPunct="1">
              <a:defRPr/>
            </a:pPr>
            <a:r>
              <a:rPr lang="en-US" altLang="en-US" sz="1600" dirty="0">
                <a:solidFill>
                  <a:prstClr val="black"/>
                </a:solidFill>
                <a:latin typeface="+mj-lt"/>
                <a:cs typeface="Times New Roman" panose="02020603050405020304" pitchFamily="18" charset="0"/>
              </a:rPr>
              <a:t>C: Contracting from Approved Source</a:t>
            </a:r>
          </a:p>
          <a:p>
            <a:pPr defTabSz="457200" eaLnBrk="1" hangingPunct="1">
              <a:defRPr/>
            </a:pPr>
            <a:r>
              <a:rPr lang="en-US" altLang="en-US" sz="1600" dirty="0">
                <a:solidFill>
                  <a:prstClr val="black"/>
                </a:solidFill>
                <a:latin typeface="+mj-lt"/>
                <a:cs typeface="Times New Roman" panose="02020603050405020304" pitchFamily="18" charset="0"/>
              </a:rPr>
              <a:t>H: Inadequate Data</a:t>
            </a:r>
          </a:p>
          <a:p>
            <a:pPr defTabSz="457200" eaLnBrk="1" hangingPunct="1">
              <a:defRPr/>
            </a:pPr>
            <a:r>
              <a:rPr lang="en-US" altLang="en-US" sz="1600" dirty="0">
                <a:solidFill>
                  <a:prstClr val="black"/>
                </a:solidFill>
                <a:latin typeface="+mj-lt"/>
                <a:cs typeface="Times New Roman" panose="02020603050405020304" pitchFamily="18" charset="0"/>
              </a:rPr>
              <a:t>T: Qualified Products List (QPL)</a:t>
            </a:r>
          </a:p>
        </p:txBody>
      </p:sp>
      <p:sp>
        <p:nvSpPr>
          <p:cNvPr id="5" name="Oval 4"/>
          <p:cNvSpPr/>
          <p:nvPr/>
        </p:nvSpPr>
        <p:spPr>
          <a:xfrm>
            <a:off x="7996383" y="2587566"/>
            <a:ext cx="484188" cy="344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6" name="Curved Up Arrow 5"/>
          <p:cNvSpPr/>
          <p:nvPr/>
        </p:nvSpPr>
        <p:spPr>
          <a:xfrm rot="19885000">
            <a:off x="8419165" y="2761041"/>
            <a:ext cx="620712" cy="225425"/>
          </a:xfrm>
          <a:prstGeom prst="curved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black"/>
              </a:solidFill>
              <a:latin typeface="Arial" panose="020B0604020202020204"/>
            </a:endParaRPr>
          </a:p>
        </p:txBody>
      </p:sp>
      <p:sp>
        <p:nvSpPr>
          <p:cNvPr id="7" name="TextBox 13"/>
          <p:cNvSpPr txBox="1">
            <a:spLocks noChangeArrowheads="1"/>
          </p:cNvSpPr>
          <p:nvPr/>
        </p:nvSpPr>
        <p:spPr bwMode="auto">
          <a:xfrm>
            <a:off x="2958663" y="3927476"/>
            <a:ext cx="1494276" cy="646331"/>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Approved Cage Code</a:t>
            </a:r>
          </a:p>
        </p:txBody>
      </p:sp>
      <p:sp>
        <p:nvSpPr>
          <p:cNvPr id="8" name="Right Brace 7"/>
          <p:cNvSpPr/>
          <p:nvPr/>
        </p:nvSpPr>
        <p:spPr>
          <a:xfrm flipH="1">
            <a:off x="4478338" y="3952553"/>
            <a:ext cx="600075" cy="1052513"/>
          </a:xfrm>
          <a:prstGeom prst="rightBrace">
            <a:avLst>
              <a:gd name="adj1" fmla="val 8333"/>
              <a:gd name="adj2" fmla="val 1294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a:defRPr/>
            </a:pPr>
            <a:endParaRPr lang="en-US" dirty="0">
              <a:solidFill>
                <a:prstClr val="black"/>
              </a:solidFill>
              <a:latin typeface="Arial" panose="020B0604020202020204"/>
            </a:endParaRPr>
          </a:p>
        </p:txBody>
      </p:sp>
      <p:sp>
        <p:nvSpPr>
          <p:cNvPr id="10" name="Curved Up Arrow 9"/>
          <p:cNvSpPr/>
          <p:nvPr/>
        </p:nvSpPr>
        <p:spPr>
          <a:xfrm>
            <a:off x="3979053" y="5129321"/>
            <a:ext cx="1987550" cy="479425"/>
          </a:xfrm>
          <a:prstGeom prst="curvedUp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black"/>
              </a:solidFill>
              <a:latin typeface="Arial" panose="020B0604020202020204"/>
            </a:endParaRPr>
          </a:p>
        </p:txBody>
      </p:sp>
      <p:sp>
        <p:nvSpPr>
          <p:cNvPr id="9" name="TextBox 13"/>
          <p:cNvSpPr txBox="1">
            <a:spLocks noChangeArrowheads="1"/>
          </p:cNvSpPr>
          <p:nvPr/>
        </p:nvSpPr>
        <p:spPr bwMode="auto">
          <a:xfrm>
            <a:off x="2958663" y="4660790"/>
            <a:ext cx="1568483" cy="646331"/>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Approved Part Number</a:t>
            </a:r>
          </a:p>
        </p:txBody>
      </p:sp>
      <p:sp>
        <p:nvSpPr>
          <p:cNvPr id="11" name="TextBox 3"/>
          <p:cNvSpPr txBox="1">
            <a:spLocks noChangeArrowheads="1"/>
          </p:cNvSpPr>
          <p:nvPr/>
        </p:nvSpPr>
        <p:spPr bwMode="auto">
          <a:xfrm>
            <a:off x="3179730" y="5995591"/>
            <a:ext cx="1598646" cy="369332"/>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n-lt"/>
                <a:cs typeface="Times New Roman" panose="02020603050405020304" pitchFamily="18" charset="0"/>
              </a:rPr>
              <a:t>Solicitation #</a:t>
            </a:r>
          </a:p>
        </p:txBody>
      </p:sp>
      <p:sp>
        <p:nvSpPr>
          <p:cNvPr id="12" name="TextBox 3"/>
          <p:cNvSpPr txBox="1">
            <a:spLocks noChangeArrowheads="1"/>
          </p:cNvSpPr>
          <p:nvPr/>
        </p:nvSpPr>
        <p:spPr bwMode="auto">
          <a:xfrm>
            <a:off x="8729520" y="3949065"/>
            <a:ext cx="1849129" cy="369332"/>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Company Name</a:t>
            </a:r>
          </a:p>
        </p:txBody>
      </p:sp>
      <p:sp>
        <p:nvSpPr>
          <p:cNvPr id="13" name="Title 2">
            <a:extLst>
              <a:ext uri="{FF2B5EF4-FFF2-40B4-BE49-F238E27FC236}">
                <a16:creationId xmlns:a16="http://schemas.microsoft.com/office/drawing/2014/main" id="{9337F1F3-9A99-7AB2-F8D2-6EA9B1F8BBCE}"/>
              </a:ext>
            </a:extLst>
          </p:cNvPr>
          <p:cNvSpPr txBox="1">
            <a:spLocks/>
          </p:cNvSpPr>
          <p:nvPr/>
        </p:nvSpPr>
        <p:spPr>
          <a:xfrm>
            <a:off x="2958663" y="288332"/>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Solicitation – Code and Part Number</a:t>
            </a:r>
          </a:p>
        </p:txBody>
      </p:sp>
    </p:spTree>
    <p:extLst>
      <p:ext uri="{BB962C8B-B14F-4D97-AF65-F5344CB8AC3E}">
        <p14:creationId xmlns:p14="http://schemas.microsoft.com/office/powerpoint/2010/main" val="172826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314" y="946652"/>
            <a:ext cx="9144000" cy="553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5400000">
            <a:off x="1346201" y="3687763"/>
            <a:ext cx="909637" cy="242888"/>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4" name="TextBox 4"/>
          <p:cNvSpPr txBox="1">
            <a:spLocks noChangeArrowheads="1"/>
          </p:cNvSpPr>
          <p:nvPr/>
        </p:nvSpPr>
        <p:spPr bwMode="auto">
          <a:xfrm>
            <a:off x="1686039" y="2241233"/>
            <a:ext cx="1190625" cy="1200329"/>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n-lt"/>
                <a:cs typeface="Times New Roman" panose="02020603050405020304" pitchFamily="18" charset="0"/>
              </a:rPr>
              <a:t>Check this box before submit</a:t>
            </a:r>
          </a:p>
        </p:txBody>
      </p:sp>
      <p:sp>
        <p:nvSpPr>
          <p:cNvPr id="5" name="TextBox 3"/>
          <p:cNvSpPr txBox="1">
            <a:spLocks noChangeArrowheads="1"/>
          </p:cNvSpPr>
          <p:nvPr/>
        </p:nvSpPr>
        <p:spPr bwMode="auto">
          <a:xfrm>
            <a:off x="5327650" y="1795463"/>
            <a:ext cx="2306638" cy="1323439"/>
          </a:xfrm>
          <a:prstGeom prst="rect">
            <a:avLst/>
          </a:prstGeom>
          <a:solidFill>
            <a:srgbClr val="FFFF00"/>
          </a:solidFill>
          <a:ln w="28575">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sz="1600" dirty="0">
                <a:solidFill>
                  <a:prstClr val="black"/>
                </a:solidFill>
                <a:latin typeface="+mn-lt"/>
                <a:cs typeface="Times New Roman" panose="02020603050405020304" pitchFamily="18" charset="0"/>
              </a:rPr>
              <a:t>Note:  Checking “Items with Tech Docs” reduced the search list by 64% the day this list was pulled</a:t>
            </a:r>
            <a:endParaRPr lang="en-US" altLang="en-US" dirty="0">
              <a:solidFill>
                <a:prstClr val="black"/>
              </a:solidFill>
              <a:latin typeface="+mn-lt"/>
              <a:cs typeface="Times New Roman" panose="02020603050405020304" pitchFamily="18" charset="0"/>
            </a:endParaRPr>
          </a:p>
        </p:txBody>
      </p:sp>
      <p:sp>
        <p:nvSpPr>
          <p:cNvPr id="7" name="Title 2">
            <a:extLst>
              <a:ext uri="{FF2B5EF4-FFF2-40B4-BE49-F238E27FC236}">
                <a16:creationId xmlns:a16="http://schemas.microsoft.com/office/drawing/2014/main" id="{E558697B-EC1E-A0CB-4640-6F413C8699A3}"/>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3040 Solicitations – Tech Docs Only</a:t>
            </a:r>
          </a:p>
          <a:p>
            <a:pPr algn="r"/>
            <a:endParaRPr lang="en-US" dirty="0">
              <a:latin typeface="Raleway Black" pitchFamily="2" charset="0"/>
            </a:endParaRPr>
          </a:p>
        </p:txBody>
      </p:sp>
    </p:spTree>
    <p:extLst>
      <p:ext uri="{BB962C8B-B14F-4D97-AF65-F5344CB8AC3E}">
        <p14:creationId xmlns:p14="http://schemas.microsoft.com/office/powerpoint/2010/main" val="240027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2446B-145A-9FCF-2C8C-47E84A4036D7}"/>
              </a:ext>
            </a:extLst>
          </p:cNvPr>
          <p:cNvSpPr>
            <a:spLocks noGrp="1" noRot="1" noMove="1" noResize="1" noEditPoints="1" noAdjustHandles="1" noChangeArrowheads="1" noChangeShapeType="1"/>
          </p:cNvSpPr>
          <p:nvPr>
            <p:ph type="title"/>
          </p:nvPr>
        </p:nvSpPr>
        <p:spPr/>
        <p:txBody>
          <a:bodyPr/>
          <a:lstStyle/>
          <a:p>
            <a:r>
              <a:rPr lang="en-US" sz="2400" dirty="0">
                <a:latin typeface="Raleway Black" pitchFamily="2" charset="0"/>
              </a:rPr>
              <a:t>Navigating DIBBS</a:t>
            </a:r>
          </a:p>
        </p:txBody>
      </p:sp>
      <p:sp>
        <p:nvSpPr>
          <p:cNvPr id="2" name="Slide Number Placeholder 1">
            <a:extLst>
              <a:ext uri="{FF2B5EF4-FFF2-40B4-BE49-F238E27FC236}">
                <a16:creationId xmlns:a16="http://schemas.microsoft.com/office/drawing/2014/main" id="{A80A2C29-DA13-3993-811C-724475AE4EC4}"/>
              </a:ext>
            </a:extLst>
          </p:cNvPr>
          <p:cNvSpPr>
            <a:spLocks noGrp="1"/>
          </p:cNvSpPr>
          <p:nvPr>
            <p:ph type="sldNum" sz="quarter" idx="4294967295"/>
          </p:nvPr>
        </p:nvSpPr>
        <p:spPr>
          <a:xfrm>
            <a:off x="1524000" y="0"/>
            <a:ext cx="0" cy="0"/>
          </a:xfrm>
        </p:spPr>
        <p:txBody>
          <a:bodyPr/>
          <a:lstStyle/>
          <a:p>
            <a:pPr defTabSz="403433"/>
            <a:fld id="{C1305D4F-14F8-40F5-86C0-9E3EF6F96AEC}" type="slidenum">
              <a:rPr lang="en-US" sz="1588">
                <a:solidFill>
                  <a:prstClr val="black"/>
                </a:solidFill>
                <a:latin typeface="Arial" panose="020B0604020202020204"/>
              </a:rPr>
              <a:pPr defTabSz="403433"/>
              <a:t>2</a:t>
            </a:fld>
            <a:endParaRPr lang="en-US" sz="1588">
              <a:solidFill>
                <a:prstClr val="black"/>
              </a:solidFill>
              <a:latin typeface="Arial" panose="020B0604020202020204"/>
            </a:endParaRPr>
          </a:p>
        </p:txBody>
      </p:sp>
      <p:sp>
        <p:nvSpPr>
          <p:cNvPr id="9" name="Oval 8">
            <a:extLst>
              <a:ext uri="{FF2B5EF4-FFF2-40B4-BE49-F238E27FC236}">
                <a16:creationId xmlns:a16="http://schemas.microsoft.com/office/drawing/2014/main" id="{F31A1D1D-7929-B5D6-D65D-F74FC55BE918}"/>
              </a:ext>
            </a:extLst>
          </p:cNvPr>
          <p:cNvSpPr/>
          <p:nvPr/>
        </p:nvSpPr>
        <p:spPr>
          <a:xfrm>
            <a:off x="5884823" y="5236723"/>
            <a:ext cx="161365" cy="161365"/>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rial" panose="020B0604020202020204"/>
            </a:endParaRPr>
          </a:p>
        </p:txBody>
      </p:sp>
      <p:sp>
        <p:nvSpPr>
          <p:cNvPr id="11" name="TextBox 5">
            <a:extLst>
              <a:ext uri="{FF2B5EF4-FFF2-40B4-BE49-F238E27FC236}">
                <a16:creationId xmlns:a16="http://schemas.microsoft.com/office/drawing/2014/main" id="{BEFE1091-C703-B27D-E771-C62DB014A533}"/>
              </a:ext>
            </a:extLst>
          </p:cNvPr>
          <p:cNvSpPr txBox="1"/>
          <p:nvPr/>
        </p:nvSpPr>
        <p:spPr>
          <a:xfrm>
            <a:off x="5928149" y="1914310"/>
            <a:ext cx="4389500" cy="266136"/>
          </a:xfrm>
          <a:prstGeom prst="rect">
            <a:avLst/>
          </a:prstGeom>
          <a:noFill/>
        </p:spPr>
        <p:txBody>
          <a:bodyPr wrap="square" lIns="80682" tIns="40341" rIns="80682" bIns="40341"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03433"/>
            <a:r>
              <a:rPr lang="en-US" sz="1200" dirty="0">
                <a:solidFill>
                  <a:srgbClr val="000000"/>
                </a:solidFill>
                <a:latin typeface="Arial" panose="020B0604020202020204"/>
              </a:rPr>
              <a:t>Learn How to Navigate DIBBS</a:t>
            </a:r>
            <a:endParaRPr lang="en-US" sz="1200" dirty="0">
              <a:solidFill>
                <a:prstClr val="black"/>
              </a:solidFill>
              <a:latin typeface="Arial" panose="020B0604020202020204"/>
            </a:endParaRPr>
          </a:p>
        </p:txBody>
      </p:sp>
      <p:sp>
        <p:nvSpPr>
          <p:cNvPr id="12" name="TextBox 6">
            <a:extLst>
              <a:ext uri="{FF2B5EF4-FFF2-40B4-BE49-F238E27FC236}">
                <a16:creationId xmlns:a16="http://schemas.microsoft.com/office/drawing/2014/main" id="{F642EAC2-E3C0-B933-8004-D88AD6BBC767}"/>
              </a:ext>
            </a:extLst>
          </p:cNvPr>
          <p:cNvSpPr txBox="1"/>
          <p:nvPr/>
        </p:nvSpPr>
        <p:spPr>
          <a:xfrm>
            <a:off x="5858544" y="3717834"/>
            <a:ext cx="4389500"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2146" indent="-252146" defTabSz="403433">
              <a:buFont typeface="Arial" panose="020B0604020202020204" pitchFamily="34" charset="0"/>
              <a:buChar char="•"/>
            </a:pPr>
            <a:r>
              <a:rPr lang="en-US" sz="1200" dirty="0">
                <a:solidFill>
                  <a:srgbClr val="000000"/>
                </a:solidFill>
                <a:latin typeface="Arial" panose="020B0604020202020204"/>
              </a:rPr>
              <a:t>DIBBS Helpdesk</a:t>
            </a:r>
          </a:p>
          <a:p>
            <a:pPr marL="252146" indent="-252146" defTabSz="403433">
              <a:buFont typeface="Arial" panose="020B0604020202020204" pitchFamily="34" charset="0"/>
              <a:buChar char="•"/>
            </a:pPr>
            <a:r>
              <a:rPr lang="en-US" sz="1200" dirty="0">
                <a:solidFill>
                  <a:srgbClr val="000000"/>
                </a:solidFill>
                <a:latin typeface="Arial" panose="020B0604020202020204"/>
              </a:rPr>
              <a:t>DIBBS Solicitations</a:t>
            </a:r>
          </a:p>
          <a:p>
            <a:pPr marL="252146" indent="-252146" defTabSz="403433">
              <a:buFont typeface="Arial" panose="020B0604020202020204" pitchFamily="34" charset="0"/>
              <a:buChar char="•"/>
            </a:pPr>
            <a:r>
              <a:rPr lang="en-US" sz="1200" dirty="0">
                <a:solidFill>
                  <a:srgbClr val="000000"/>
                </a:solidFill>
                <a:latin typeface="Arial" panose="020B0604020202020204"/>
              </a:rPr>
              <a:t>DIBBS Quoting</a:t>
            </a:r>
          </a:p>
          <a:p>
            <a:pPr marL="252146" indent="-252146" defTabSz="403433">
              <a:buFont typeface="Arial" panose="020B0604020202020204" pitchFamily="34" charset="0"/>
              <a:buChar char="•"/>
            </a:pPr>
            <a:r>
              <a:rPr lang="en-US" sz="1200" dirty="0">
                <a:solidFill>
                  <a:srgbClr val="000000"/>
                </a:solidFill>
                <a:latin typeface="Arial" panose="020B0604020202020204"/>
              </a:rPr>
              <a:t>Questions</a:t>
            </a:r>
            <a:endParaRPr lang="en-US" sz="1200" dirty="0">
              <a:solidFill>
                <a:prstClr val="black"/>
              </a:solidFill>
              <a:latin typeface="Arial" panose="020B0604020202020204"/>
            </a:endParaRPr>
          </a:p>
        </p:txBody>
      </p:sp>
      <p:sp>
        <p:nvSpPr>
          <p:cNvPr id="5" name="Oval 4">
            <a:extLst>
              <a:ext uri="{FF2B5EF4-FFF2-40B4-BE49-F238E27FC236}">
                <a16:creationId xmlns:a16="http://schemas.microsoft.com/office/drawing/2014/main" id="{3D74912F-B2F0-7282-DF96-5579CDDCE26A}"/>
              </a:ext>
            </a:extLst>
          </p:cNvPr>
          <p:cNvSpPr/>
          <p:nvPr/>
        </p:nvSpPr>
        <p:spPr>
          <a:xfrm>
            <a:off x="7199273" y="5236723"/>
            <a:ext cx="161365" cy="161365"/>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rial" panose="020B0604020202020204"/>
            </a:endParaRPr>
          </a:p>
        </p:txBody>
      </p:sp>
      <p:sp>
        <p:nvSpPr>
          <p:cNvPr id="6" name="Oval 5">
            <a:extLst>
              <a:ext uri="{FF2B5EF4-FFF2-40B4-BE49-F238E27FC236}">
                <a16:creationId xmlns:a16="http://schemas.microsoft.com/office/drawing/2014/main" id="{0EA9E321-614C-A5DB-7A93-F22C6A2BFF5F}"/>
              </a:ext>
            </a:extLst>
          </p:cNvPr>
          <p:cNvSpPr/>
          <p:nvPr/>
        </p:nvSpPr>
        <p:spPr>
          <a:xfrm>
            <a:off x="8458814" y="5236723"/>
            <a:ext cx="161365" cy="161365"/>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rial" panose="020B0604020202020204"/>
            </a:endParaRPr>
          </a:p>
        </p:txBody>
      </p:sp>
      <p:sp>
        <p:nvSpPr>
          <p:cNvPr id="7" name="Oval 6">
            <a:extLst>
              <a:ext uri="{FF2B5EF4-FFF2-40B4-BE49-F238E27FC236}">
                <a16:creationId xmlns:a16="http://schemas.microsoft.com/office/drawing/2014/main" id="{BE12FF2B-4CEE-53EB-5701-19B220455232}"/>
              </a:ext>
            </a:extLst>
          </p:cNvPr>
          <p:cNvSpPr/>
          <p:nvPr/>
        </p:nvSpPr>
        <p:spPr>
          <a:xfrm>
            <a:off x="9635432" y="5236723"/>
            <a:ext cx="161365" cy="161365"/>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rial" panose="020B0604020202020204"/>
            </a:endParaRPr>
          </a:p>
        </p:txBody>
      </p:sp>
    </p:spTree>
    <p:extLst>
      <p:ext uri="{BB962C8B-B14F-4D97-AF65-F5344CB8AC3E}">
        <p14:creationId xmlns:p14="http://schemas.microsoft.com/office/powerpoint/2010/main" val="425690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85850"/>
            <a:ext cx="9144000" cy="545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473201" y="1243014"/>
            <a:ext cx="1133475" cy="3079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cxnSp>
        <p:nvCxnSpPr>
          <p:cNvPr id="5" name="Straight Arrow Connector 4"/>
          <p:cNvCxnSpPr/>
          <p:nvPr/>
        </p:nvCxnSpPr>
        <p:spPr>
          <a:xfrm flipH="1" flipV="1">
            <a:off x="2790825" y="1397000"/>
            <a:ext cx="2382838" cy="777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3"/>
          <p:cNvSpPr txBox="1">
            <a:spLocks noChangeArrowheads="1"/>
          </p:cNvSpPr>
          <p:nvPr/>
        </p:nvSpPr>
        <p:spPr bwMode="auto">
          <a:xfrm>
            <a:off x="5173664" y="1163638"/>
            <a:ext cx="2308225" cy="1323439"/>
          </a:xfrm>
          <a:prstGeom prst="rect">
            <a:avLst/>
          </a:prstGeom>
          <a:solidFill>
            <a:srgbClr val="FFFF00"/>
          </a:solidFill>
          <a:ln w="28575">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sz="1600" dirty="0">
                <a:solidFill>
                  <a:prstClr val="black"/>
                </a:solidFill>
                <a:latin typeface="+mn-lt"/>
                <a:cs typeface="Times New Roman" panose="02020603050405020304" pitchFamily="18" charset="0"/>
              </a:rPr>
              <a:t>Note:  Checking “Items with </a:t>
            </a:r>
            <a:r>
              <a:rPr lang="en-US" altLang="en-US" sz="1600" dirty="0" err="1">
                <a:solidFill>
                  <a:prstClr val="black"/>
                </a:solidFill>
                <a:latin typeface="+mn-lt"/>
                <a:cs typeface="Times New Roman" panose="02020603050405020304" pitchFamily="18" charset="0"/>
              </a:rPr>
              <a:t>Bidsets</a:t>
            </a:r>
            <a:r>
              <a:rPr lang="en-US" altLang="en-US" sz="1600" dirty="0">
                <a:solidFill>
                  <a:prstClr val="black"/>
                </a:solidFill>
                <a:latin typeface="+mn-lt"/>
                <a:cs typeface="Times New Roman" panose="02020603050405020304" pitchFamily="18" charset="0"/>
              </a:rPr>
              <a:t>” reduced the search list by 64% the day this list was pulled</a:t>
            </a:r>
            <a:endParaRPr lang="en-US" altLang="en-US" dirty="0">
              <a:solidFill>
                <a:prstClr val="black"/>
              </a:solidFill>
              <a:latin typeface="+mn-lt"/>
              <a:cs typeface="Times New Roman" panose="02020603050405020304" pitchFamily="18" charset="0"/>
            </a:endParaRPr>
          </a:p>
        </p:txBody>
      </p:sp>
      <p:sp>
        <p:nvSpPr>
          <p:cNvPr id="7" name="Oval 6"/>
          <p:cNvSpPr/>
          <p:nvPr/>
        </p:nvSpPr>
        <p:spPr>
          <a:xfrm>
            <a:off x="1524001" y="4543425"/>
            <a:ext cx="1266825" cy="3444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cxnSp>
        <p:nvCxnSpPr>
          <p:cNvPr id="8" name="Straight Arrow Connector 7"/>
          <p:cNvCxnSpPr/>
          <p:nvPr/>
        </p:nvCxnSpPr>
        <p:spPr>
          <a:xfrm flipH="1" flipV="1">
            <a:off x="2790826" y="4714876"/>
            <a:ext cx="657225" cy="2508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448050" y="4714876"/>
            <a:ext cx="1073150" cy="2508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521200" y="4543425"/>
            <a:ext cx="922338" cy="3444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11" name="TextBox 6"/>
          <p:cNvSpPr txBox="1">
            <a:spLocks noChangeArrowheads="1"/>
          </p:cNvSpPr>
          <p:nvPr/>
        </p:nvSpPr>
        <p:spPr bwMode="auto">
          <a:xfrm>
            <a:off x="2447925" y="4965701"/>
            <a:ext cx="2410482" cy="646331"/>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b="1" dirty="0">
                <a:solidFill>
                  <a:prstClr val="black"/>
                </a:solidFill>
                <a:latin typeface="+mj-lt"/>
                <a:cs typeface="Times New Roman" panose="02020603050405020304" pitchFamily="18" charset="0"/>
              </a:rPr>
              <a:t>CLICK:</a:t>
            </a:r>
            <a:r>
              <a:rPr lang="en-US" altLang="en-US" dirty="0">
                <a:solidFill>
                  <a:prstClr val="black"/>
                </a:solidFill>
                <a:latin typeface="+mj-lt"/>
                <a:cs typeface="Times New Roman" panose="02020603050405020304" pitchFamily="18" charset="0"/>
              </a:rPr>
              <a:t> a “NSN” link for the next screen</a:t>
            </a:r>
          </a:p>
        </p:txBody>
      </p:sp>
      <p:sp>
        <p:nvSpPr>
          <p:cNvPr id="12" name="Title 2">
            <a:extLst>
              <a:ext uri="{FF2B5EF4-FFF2-40B4-BE49-F238E27FC236}">
                <a16:creationId xmlns:a16="http://schemas.microsoft.com/office/drawing/2014/main" id="{9DD636C9-1ED6-A6EE-D3BA-0ACDFBCCDA5B}"/>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3040 Solicitations – Tech Docs Only</a:t>
            </a:r>
          </a:p>
        </p:txBody>
      </p:sp>
    </p:spTree>
    <p:extLst>
      <p:ext uri="{BB962C8B-B14F-4D97-AF65-F5344CB8AC3E}">
        <p14:creationId xmlns:p14="http://schemas.microsoft.com/office/powerpoint/2010/main" val="2181258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163638"/>
            <a:ext cx="9144000" cy="542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rved Down Arrow 4"/>
          <p:cNvSpPr/>
          <p:nvPr/>
        </p:nvSpPr>
        <p:spPr>
          <a:xfrm rot="21034418">
            <a:off x="4491039" y="1852614"/>
            <a:ext cx="3533775" cy="471487"/>
          </a:xfrm>
          <a:prstGeom prst="curvedDownArrow">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black"/>
              </a:solidFill>
              <a:latin typeface="Arial" panose="020B0604020202020204"/>
            </a:endParaRPr>
          </a:p>
        </p:txBody>
      </p:sp>
      <p:sp>
        <p:nvSpPr>
          <p:cNvPr id="4" name="TextBox 3"/>
          <p:cNvSpPr txBox="1">
            <a:spLocks noChangeArrowheads="1"/>
          </p:cNvSpPr>
          <p:nvPr/>
        </p:nvSpPr>
        <p:spPr bwMode="auto">
          <a:xfrm>
            <a:off x="1793876" y="1624013"/>
            <a:ext cx="2919413" cy="1477328"/>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AMSC (Acquisition Method Suffix Code) “G” – indicates the adequacy of the available technical data </a:t>
            </a:r>
          </a:p>
        </p:txBody>
      </p:sp>
      <p:sp>
        <p:nvSpPr>
          <p:cNvPr id="6" name="Oval 5"/>
          <p:cNvSpPr/>
          <p:nvPr/>
        </p:nvSpPr>
        <p:spPr>
          <a:xfrm>
            <a:off x="7904163" y="2046289"/>
            <a:ext cx="749300" cy="4603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latin typeface="Arial" panose="020B0604020202020204"/>
            </a:endParaRPr>
          </a:p>
        </p:txBody>
      </p:sp>
      <p:sp>
        <p:nvSpPr>
          <p:cNvPr id="7" name="Right Brace 6"/>
          <p:cNvSpPr/>
          <p:nvPr/>
        </p:nvSpPr>
        <p:spPr>
          <a:xfrm flipH="1">
            <a:off x="4743451" y="2506663"/>
            <a:ext cx="600075" cy="2305050"/>
          </a:xfrm>
          <a:prstGeom prst="rightBrace">
            <a:avLst>
              <a:gd name="adj1" fmla="val 8333"/>
              <a:gd name="adj2" fmla="val 501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a:defRPr/>
            </a:pPr>
            <a:endParaRPr lang="en-US">
              <a:solidFill>
                <a:prstClr val="black"/>
              </a:solidFill>
              <a:latin typeface="Arial" panose="020B0604020202020204"/>
            </a:endParaRPr>
          </a:p>
        </p:txBody>
      </p:sp>
      <p:sp>
        <p:nvSpPr>
          <p:cNvPr id="8" name="TextBox 5"/>
          <p:cNvSpPr txBox="1">
            <a:spLocks noChangeArrowheads="1"/>
          </p:cNvSpPr>
          <p:nvPr/>
        </p:nvSpPr>
        <p:spPr bwMode="auto">
          <a:xfrm>
            <a:off x="2063750" y="3236914"/>
            <a:ext cx="2649538" cy="923925"/>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List of drawings w/ rev &amp; date required to make item of supply</a:t>
            </a:r>
          </a:p>
        </p:txBody>
      </p:sp>
      <p:sp>
        <p:nvSpPr>
          <p:cNvPr id="10" name="TextBox 8"/>
          <p:cNvSpPr txBox="1">
            <a:spLocks noChangeArrowheads="1"/>
          </p:cNvSpPr>
          <p:nvPr/>
        </p:nvSpPr>
        <p:spPr bwMode="auto">
          <a:xfrm>
            <a:off x="1851818" y="4398432"/>
            <a:ext cx="2803525" cy="1200329"/>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List of Gov’t &amp; Industry Spec’s &amp; Standards required to make item of supply</a:t>
            </a:r>
          </a:p>
        </p:txBody>
      </p:sp>
      <p:sp>
        <p:nvSpPr>
          <p:cNvPr id="11" name="Right Brace 10"/>
          <p:cNvSpPr/>
          <p:nvPr/>
        </p:nvSpPr>
        <p:spPr>
          <a:xfrm flipH="1">
            <a:off x="4597400" y="5281613"/>
            <a:ext cx="673100" cy="246062"/>
          </a:xfrm>
          <a:prstGeom prst="rightBrace">
            <a:avLst>
              <a:gd name="adj1" fmla="val 8333"/>
              <a:gd name="adj2" fmla="val 5442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a:defRPr/>
            </a:pPr>
            <a:endParaRPr lang="en-US">
              <a:solidFill>
                <a:prstClr val="black"/>
              </a:solidFill>
              <a:latin typeface="Arial" panose="020B0604020202020204"/>
            </a:endParaRPr>
          </a:p>
        </p:txBody>
      </p:sp>
      <p:sp>
        <p:nvSpPr>
          <p:cNvPr id="13" name="Curved Right Arrow 12"/>
          <p:cNvSpPr/>
          <p:nvPr/>
        </p:nvSpPr>
        <p:spPr>
          <a:xfrm rot="5400000" flipV="1">
            <a:off x="5416551" y="4570413"/>
            <a:ext cx="476250" cy="2803525"/>
          </a:xfrm>
          <a:prstGeom prst="curvedRightArrow">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black"/>
              </a:solidFill>
              <a:latin typeface="Arial" panose="020B0604020202020204"/>
            </a:endParaRPr>
          </a:p>
        </p:txBody>
      </p:sp>
      <p:sp>
        <p:nvSpPr>
          <p:cNvPr id="12" name="TextBox 9"/>
          <p:cNvSpPr txBox="1">
            <a:spLocks noChangeArrowheads="1"/>
          </p:cNvSpPr>
          <p:nvPr/>
        </p:nvSpPr>
        <p:spPr bwMode="auto">
          <a:xfrm>
            <a:off x="1941050" y="5824322"/>
            <a:ext cx="2535237" cy="646112"/>
          </a:xfrm>
          <a:prstGeom prst="rect">
            <a:avLst/>
          </a:prstGeom>
          <a:solidFill>
            <a:srgbClr val="FFFF00"/>
          </a:solidFill>
          <a:ln w="19050">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n-lt"/>
                <a:cs typeface="Times New Roman" panose="02020603050405020304" pitchFamily="18" charset="0"/>
              </a:rPr>
              <a:t>Icon to cFolders to down load Tech Docs</a:t>
            </a:r>
          </a:p>
        </p:txBody>
      </p:sp>
      <p:sp>
        <p:nvSpPr>
          <p:cNvPr id="9" name="Title 2">
            <a:extLst>
              <a:ext uri="{FF2B5EF4-FFF2-40B4-BE49-F238E27FC236}">
                <a16:creationId xmlns:a16="http://schemas.microsoft.com/office/drawing/2014/main" id="{73139EAB-584B-3C1C-30F8-AF052E7AEEFC}"/>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3040 Solicitations – AMC Code “G”</a:t>
            </a:r>
          </a:p>
        </p:txBody>
      </p:sp>
    </p:spTree>
    <p:extLst>
      <p:ext uri="{BB962C8B-B14F-4D97-AF65-F5344CB8AC3E}">
        <p14:creationId xmlns:p14="http://schemas.microsoft.com/office/powerpoint/2010/main" val="2508045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47751"/>
            <a:ext cx="9144000" cy="552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100263" y="2301875"/>
            <a:ext cx="1200150" cy="4953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Arial" panose="020B0604020202020204"/>
            </a:endParaRPr>
          </a:p>
        </p:txBody>
      </p:sp>
      <p:sp>
        <p:nvSpPr>
          <p:cNvPr id="5" name="Oval 4"/>
          <p:cNvSpPr/>
          <p:nvPr/>
        </p:nvSpPr>
        <p:spPr>
          <a:xfrm>
            <a:off x="3276600" y="2109788"/>
            <a:ext cx="1524000" cy="3857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Arial" panose="020B0604020202020204"/>
            </a:endParaRPr>
          </a:p>
        </p:txBody>
      </p:sp>
      <p:cxnSp>
        <p:nvCxnSpPr>
          <p:cNvPr id="6" name="Elbow Connector 5"/>
          <p:cNvCxnSpPr/>
          <p:nvPr/>
        </p:nvCxnSpPr>
        <p:spPr>
          <a:xfrm>
            <a:off x="4876801" y="2247900"/>
            <a:ext cx="1909763" cy="1257300"/>
          </a:xfrm>
          <a:prstGeom prst="bentConnector3">
            <a:avLst>
              <a:gd name="adj1" fmla="val 69444"/>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629400" y="3352800"/>
            <a:ext cx="3733800" cy="160020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endParaRPr lang="en-US" dirty="0">
              <a:solidFill>
                <a:prstClr val="black"/>
              </a:solidFill>
              <a:latin typeface="Times New Roman" panose="02020603050405020304" pitchFamily="18" charset="0"/>
              <a:cs typeface="Times New Roman" panose="02020603050405020304" pitchFamily="18" charset="0"/>
            </a:endParaRPr>
          </a:p>
          <a:p>
            <a:pPr defTabSz="457200">
              <a:defRPr/>
            </a:pPr>
            <a:endParaRPr lang="en-US" dirty="0">
              <a:solidFill>
                <a:prstClr val="black"/>
              </a:solidFill>
              <a:latin typeface="Times New Roman" panose="02020603050405020304" pitchFamily="18" charset="0"/>
              <a:cs typeface="Times New Roman" panose="02020603050405020304" pitchFamily="18" charset="0"/>
            </a:endParaRPr>
          </a:p>
          <a:p>
            <a:pPr defTabSz="457200">
              <a:buFont typeface="Arial" pitchFamily="34" charset="0"/>
              <a:buChar char="•"/>
              <a:defRPr/>
            </a:pPr>
            <a:r>
              <a:rPr lang="en-US" sz="1400"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cs typeface="Times New Roman" panose="02020603050405020304" pitchFamily="18" charset="0"/>
              </a:rPr>
              <a:t>NATIONAL STOCK NUMBER (NSN)</a:t>
            </a:r>
          </a:p>
          <a:p>
            <a:pPr defTabSz="457200">
              <a:defRPr/>
            </a:pPr>
            <a:r>
              <a:rPr lang="en-US" sz="1400" dirty="0">
                <a:solidFill>
                  <a:prstClr val="black"/>
                </a:solidFill>
                <a:cs typeface="Times New Roman" panose="02020603050405020304" pitchFamily="18" charset="0"/>
              </a:rPr>
              <a:t>• FEDERAL SUPPLY CLASS (FSC)</a:t>
            </a:r>
          </a:p>
          <a:p>
            <a:pPr defTabSz="457200">
              <a:defRPr/>
            </a:pPr>
            <a:r>
              <a:rPr lang="en-US" sz="1400" dirty="0">
                <a:solidFill>
                  <a:prstClr val="black"/>
                </a:solidFill>
                <a:cs typeface="Times New Roman" panose="02020603050405020304" pitchFamily="18" charset="0"/>
              </a:rPr>
              <a:t>• SOLICITATION NUMBER (SPM)</a:t>
            </a:r>
          </a:p>
          <a:p>
            <a:pPr defTabSz="457200">
              <a:defRPr/>
            </a:pPr>
            <a:r>
              <a:rPr lang="en-US" sz="1400" dirty="0">
                <a:solidFill>
                  <a:prstClr val="black"/>
                </a:solidFill>
                <a:cs typeface="Times New Roman" panose="02020603050405020304" pitchFamily="18" charset="0"/>
              </a:rPr>
              <a:t>• PURCHASE REQUEST (PR)</a:t>
            </a:r>
          </a:p>
          <a:p>
            <a:pPr defTabSz="457200">
              <a:defRPr/>
            </a:pPr>
            <a:r>
              <a:rPr lang="en-US" sz="1400" dirty="0">
                <a:solidFill>
                  <a:prstClr val="black"/>
                </a:solidFill>
                <a:cs typeface="Times New Roman" panose="02020603050405020304" pitchFamily="18" charset="0"/>
              </a:rPr>
              <a:t>• NOMENCLATURE </a:t>
            </a:r>
          </a:p>
          <a:p>
            <a:pPr defTabSz="457200">
              <a:defRPr/>
            </a:pPr>
            <a:r>
              <a:rPr lang="en-US" sz="1400" dirty="0">
                <a:solidFill>
                  <a:prstClr val="black"/>
                </a:solidFill>
                <a:cs typeface="Times New Roman" panose="02020603050405020304" pitchFamily="18" charset="0"/>
              </a:rPr>
              <a:t>• APPROVED PART NUMBER</a:t>
            </a:r>
          </a:p>
          <a:p>
            <a:pPr defTabSz="457200">
              <a:defRPr/>
            </a:pPr>
            <a:r>
              <a:rPr lang="en-US" sz="1400" dirty="0">
                <a:solidFill>
                  <a:prstClr val="black"/>
                </a:solidFill>
                <a:cs typeface="Times New Roman" panose="02020603050405020304" pitchFamily="18" charset="0"/>
              </a:rPr>
              <a:t>• APPROVED OEM CAGE CODE</a:t>
            </a:r>
          </a:p>
          <a:p>
            <a:pPr algn="ctr" defTabSz="457200">
              <a:defRPr/>
            </a:pPr>
            <a:endParaRPr lang="en-US" b="1" dirty="0">
              <a:solidFill>
                <a:prstClr val="black"/>
              </a:solidFill>
              <a:cs typeface="Times New Roman" panose="02020603050405020304" pitchFamily="18" charset="0"/>
            </a:endParaRPr>
          </a:p>
          <a:p>
            <a:pPr algn="ctr" defTabSz="457200">
              <a:defRPr/>
            </a:pP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96001" y="5618163"/>
            <a:ext cx="4340225" cy="646112"/>
          </a:xfrm>
          <a:prstGeom prst="rect">
            <a:avLst/>
          </a:prstGeom>
          <a:solidFill>
            <a:srgbClr val="FFFF00"/>
          </a:solidFill>
          <a:ln w="19050">
            <a:solidFill>
              <a:srgbClr val="FF0000"/>
            </a:solidFill>
          </a:ln>
        </p:spPr>
        <p:txBody>
          <a:bodyPr>
            <a:spAutoFit/>
          </a:bodyPr>
          <a:lstStyle/>
          <a:p>
            <a:pPr defTabSz="457200">
              <a:defRPr/>
            </a:pPr>
            <a:r>
              <a:rPr lang="en-US" altLang="en-US" dirty="0">
                <a:solidFill>
                  <a:prstClr val="black"/>
                </a:solidFill>
                <a:latin typeface="+mj-lt"/>
                <a:cs typeface="Times New Roman" panose="02020603050405020304" pitchFamily="18" charset="0"/>
              </a:rPr>
              <a:t>Only solicitations with the word “Bumper” in the Nomenclature are listed</a:t>
            </a:r>
            <a:endParaRPr lang="en-US" dirty="0">
              <a:solidFill>
                <a:prstClr val="black"/>
              </a:solidFill>
              <a:latin typeface="+mj-lt"/>
              <a:cs typeface="Times New Roman" panose="02020603050405020304" pitchFamily="18" charset="0"/>
            </a:endParaRPr>
          </a:p>
        </p:txBody>
      </p:sp>
      <p:sp>
        <p:nvSpPr>
          <p:cNvPr id="9" name="TextBox 8"/>
          <p:cNvSpPr txBox="1"/>
          <p:nvPr/>
        </p:nvSpPr>
        <p:spPr>
          <a:xfrm>
            <a:off x="7162800" y="2495550"/>
            <a:ext cx="1981200" cy="253916"/>
          </a:xfrm>
          <a:prstGeom prst="rect">
            <a:avLst/>
          </a:prstGeom>
          <a:noFill/>
        </p:spPr>
        <p:txBody>
          <a:bodyPr wrap="square" rtlCol="0">
            <a:spAutoFit/>
          </a:bodyPr>
          <a:lstStyle/>
          <a:p>
            <a:pPr algn="ctr"/>
            <a:r>
              <a:rPr lang="en-US" sz="1050" b="1" dirty="0">
                <a:ln w="6600">
                  <a:solidFill>
                    <a:schemeClr val="accent2"/>
                  </a:solidFill>
                  <a:prstDash val="solid"/>
                </a:ln>
                <a:solidFill>
                  <a:srgbClr val="FFFFFF"/>
                </a:solidFill>
                <a:effectLst>
                  <a:outerShdw dist="38100" dir="2700000" algn="tl" rotWithShape="0">
                    <a:schemeClr val="accent2"/>
                  </a:outerShdw>
                </a:effectLst>
              </a:rPr>
              <a:t>Search by words or phrases</a:t>
            </a:r>
            <a:endParaRPr lang="en-US" sz="105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Title 2">
            <a:extLst>
              <a:ext uri="{FF2B5EF4-FFF2-40B4-BE49-F238E27FC236}">
                <a16:creationId xmlns:a16="http://schemas.microsoft.com/office/drawing/2014/main" id="{893F3FE6-730E-F375-FDBA-0BC93D0C4F47}"/>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RFQ Nomenclature Search</a:t>
            </a:r>
          </a:p>
        </p:txBody>
      </p:sp>
    </p:spTree>
    <p:extLst>
      <p:ext uri="{BB962C8B-B14F-4D97-AF65-F5344CB8AC3E}">
        <p14:creationId xmlns:p14="http://schemas.microsoft.com/office/powerpoint/2010/main" val="7518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750"/>
                            </p:stCondLst>
                            <p:childTnLst>
                              <p:par>
                                <p:cTn id="9" presetID="22" presetClass="entr" presetSubtype="4"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53" presetClass="entr" presetSubtype="16"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28071"/>
            <a:ext cx="9144000" cy="418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4"/>
          <p:cNvSpPr txBox="1">
            <a:spLocks noChangeArrowheads="1"/>
          </p:cNvSpPr>
          <p:nvPr/>
        </p:nvSpPr>
        <p:spPr bwMode="auto">
          <a:xfrm>
            <a:off x="6789739" y="3121026"/>
            <a:ext cx="3184525" cy="1200329"/>
          </a:xfrm>
          <a:prstGeom prst="rect">
            <a:avLst/>
          </a:prstGeom>
          <a:solidFill>
            <a:srgbClr val="FFFF00"/>
          </a:solidFill>
          <a:ln w="28575">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altLang="en-US" dirty="0">
                <a:solidFill>
                  <a:prstClr val="black"/>
                </a:solidFill>
                <a:latin typeface="+mj-lt"/>
                <a:cs typeface="Times New Roman" panose="02020603050405020304" pitchFamily="18" charset="0"/>
              </a:rPr>
              <a:t>The word “Bumper” appears in the item description, but may not be the actual nomenclature</a:t>
            </a:r>
          </a:p>
        </p:txBody>
      </p:sp>
      <p:sp>
        <p:nvSpPr>
          <p:cNvPr id="5" name="Rectangle 4">
            <a:extLst>
              <a:ext uri="{FF2B5EF4-FFF2-40B4-BE49-F238E27FC236}">
                <a16:creationId xmlns:a16="http://schemas.microsoft.com/office/drawing/2014/main" id="{A2D8DFEE-27A2-49CE-AB68-BBA637370B4C}"/>
              </a:ext>
            </a:extLst>
          </p:cNvPr>
          <p:cNvSpPr/>
          <p:nvPr/>
        </p:nvSpPr>
        <p:spPr>
          <a:xfrm>
            <a:off x="10354512" y="6118318"/>
            <a:ext cx="254751" cy="28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6" name="Title 2">
            <a:extLst>
              <a:ext uri="{FF2B5EF4-FFF2-40B4-BE49-F238E27FC236}">
                <a16:creationId xmlns:a16="http://schemas.microsoft.com/office/drawing/2014/main" id="{8D2E5373-3C6D-EA86-56AB-E5A598A8141E}"/>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RFQ Database Search (cont’d)</a:t>
            </a:r>
          </a:p>
        </p:txBody>
      </p:sp>
    </p:spTree>
    <p:extLst>
      <p:ext uri="{BB962C8B-B14F-4D97-AF65-F5344CB8AC3E}">
        <p14:creationId xmlns:p14="http://schemas.microsoft.com/office/powerpoint/2010/main" val="177633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2682240" y="4241074"/>
            <a:ext cx="1611494" cy="182881"/>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9" name="TextBox 8"/>
          <p:cNvSpPr txBox="1"/>
          <p:nvPr/>
        </p:nvSpPr>
        <p:spPr>
          <a:xfrm>
            <a:off x="2682240" y="3888923"/>
            <a:ext cx="1463040" cy="369332"/>
          </a:xfrm>
          <a:prstGeom prst="rect">
            <a:avLst/>
          </a:prstGeom>
          <a:noFill/>
        </p:spPr>
        <p:txBody>
          <a:bodyPr wrap="square" rtlCol="0">
            <a:spAutoFit/>
          </a:bodyPr>
          <a:lstStyle/>
          <a:p>
            <a:pPr algn="ctr" defTabSz="457200"/>
            <a:r>
              <a:rPr lang="en-US" dirty="0">
                <a:solidFill>
                  <a:prstClr val="black"/>
                </a:solidFill>
                <a:latin typeface="Arial" panose="020B0604020202020204"/>
                <a:cs typeface="Times New Roman" panose="02020603050405020304" pitchFamily="18" charset="0"/>
              </a:rPr>
              <a:t>RFQ</a:t>
            </a:r>
          </a:p>
        </p:txBody>
      </p:sp>
      <p:pic>
        <p:nvPicPr>
          <p:cNvPr id="1027" name="Picture 3" descr="Graphical user interface, text, application">
            <a:extLst>
              <a:ext uri="{FF2B5EF4-FFF2-40B4-BE49-F238E27FC236}">
                <a16:creationId xmlns:a16="http://schemas.microsoft.com/office/drawing/2014/main" id="{3F632BDD-0CEF-368F-9E8F-C45440FA1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61" y="891170"/>
            <a:ext cx="10838527" cy="559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2">
            <a:extLst>
              <a:ext uri="{FF2B5EF4-FFF2-40B4-BE49-F238E27FC236}">
                <a16:creationId xmlns:a16="http://schemas.microsoft.com/office/drawing/2014/main" id="{2BAC1654-8EF4-8849-F887-7D4F622A4CED}"/>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Quoting</a:t>
            </a:r>
          </a:p>
        </p:txBody>
      </p:sp>
    </p:spTree>
    <p:extLst>
      <p:ext uri="{BB962C8B-B14F-4D97-AF65-F5344CB8AC3E}">
        <p14:creationId xmlns:p14="http://schemas.microsoft.com/office/powerpoint/2010/main" val="59496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14401"/>
            <a:ext cx="9144000" cy="548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315200" y="2949810"/>
            <a:ext cx="533400" cy="3006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cxnSp>
        <p:nvCxnSpPr>
          <p:cNvPr id="4" name="Straight Arrow Connector 3"/>
          <p:cNvCxnSpPr/>
          <p:nvPr/>
        </p:nvCxnSpPr>
        <p:spPr>
          <a:xfrm flipV="1">
            <a:off x="6553200" y="3100114"/>
            <a:ext cx="762000" cy="4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689463" y="2516778"/>
            <a:ext cx="1036320" cy="496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7" name="Down Arrow 6"/>
          <p:cNvSpPr/>
          <p:nvPr/>
        </p:nvSpPr>
        <p:spPr>
          <a:xfrm>
            <a:off x="2638493" y="1791946"/>
            <a:ext cx="174580" cy="557349"/>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8" name="Title 2">
            <a:extLst>
              <a:ext uri="{FF2B5EF4-FFF2-40B4-BE49-F238E27FC236}">
                <a16:creationId xmlns:a16="http://schemas.microsoft.com/office/drawing/2014/main" id="{2FED2F05-DDCB-222A-FFAD-092591A9FEF7}"/>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Quoting</a:t>
            </a:r>
          </a:p>
        </p:txBody>
      </p:sp>
    </p:spTree>
    <p:extLst>
      <p:ext uri="{BB962C8B-B14F-4D97-AF65-F5344CB8AC3E}">
        <p14:creationId xmlns:p14="http://schemas.microsoft.com/office/powerpoint/2010/main" val="3097778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91440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24200" y="2209800"/>
            <a:ext cx="7315200" cy="338554"/>
          </a:xfrm>
          <a:prstGeom prst="rect">
            <a:avLst/>
          </a:prstGeom>
          <a:solidFill>
            <a:srgbClr val="FFFF00"/>
          </a:solidFill>
          <a:ln w="28575">
            <a:solidFill>
              <a:srgbClr val="FF0000"/>
            </a:solidFill>
          </a:ln>
        </p:spPr>
        <p:txBody>
          <a:bodyPr wrap="square" rtlCol="0">
            <a:spAutoFit/>
          </a:bodyPr>
          <a:lstStyle/>
          <a:p>
            <a:pPr defTabSz="457200"/>
            <a:r>
              <a:rPr lang="en-US" sz="1600" dirty="0">
                <a:solidFill>
                  <a:prstClr val="black"/>
                </a:solidFill>
                <a:latin typeface="Arial" panose="020B0604020202020204"/>
                <a:cs typeface="Times New Roman" panose="02020603050405020304" pitchFamily="18" charset="0"/>
              </a:rPr>
              <a:t>Choose 1 from multiple CAGEs you are preauthorized to quote on behalf of. </a:t>
            </a:r>
          </a:p>
        </p:txBody>
      </p:sp>
      <p:cxnSp>
        <p:nvCxnSpPr>
          <p:cNvPr id="5" name="Straight Arrow Connector 4"/>
          <p:cNvCxnSpPr/>
          <p:nvPr/>
        </p:nvCxnSpPr>
        <p:spPr>
          <a:xfrm flipH="1" flipV="1">
            <a:off x="6711352" y="1981200"/>
            <a:ext cx="908648" cy="4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07069" y="3806647"/>
            <a:ext cx="4816366" cy="338554"/>
          </a:xfrm>
          <a:prstGeom prst="rect">
            <a:avLst/>
          </a:prstGeom>
          <a:solidFill>
            <a:srgbClr val="FFFF00"/>
          </a:solidFill>
          <a:ln w="28575">
            <a:solidFill>
              <a:srgbClr val="FF0000"/>
            </a:solidFill>
          </a:ln>
        </p:spPr>
        <p:txBody>
          <a:bodyPr wrap="square" rtlCol="0">
            <a:spAutoFit/>
          </a:bodyPr>
          <a:lstStyle/>
          <a:p>
            <a:pPr defTabSz="457200"/>
            <a:r>
              <a:rPr lang="en-US" sz="1600" dirty="0">
                <a:solidFill>
                  <a:prstClr val="black"/>
                </a:solidFill>
                <a:latin typeface="Arial" panose="020B0604020202020204"/>
                <a:cs typeface="Times New Roman" panose="02020603050405020304" pitchFamily="18" charset="0"/>
              </a:rPr>
              <a:t>Some data will pre-fill from your registration data</a:t>
            </a:r>
          </a:p>
        </p:txBody>
      </p:sp>
      <p:sp>
        <p:nvSpPr>
          <p:cNvPr id="3" name="TextBox 2"/>
          <p:cNvSpPr txBox="1"/>
          <p:nvPr/>
        </p:nvSpPr>
        <p:spPr>
          <a:xfrm>
            <a:off x="3124201" y="3072381"/>
            <a:ext cx="816997" cy="215444"/>
          </a:xfrm>
          <a:prstGeom prst="rect">
            <a:avLst/>
          </a:prstGeom>
          <a:noFill/>
        </p:spPr>
        <p:txBody>
          <a:bodyPr wrap="square" rtlCol="0">
            <a:spAutoFit/>
          </a:bodyPr>
          <a:lstStyle/>
          <a:p>
            <a:pPr defTabSz="457200"/>
            <a:r>
              <a:rPr lang="en-US" sz="800" dirty="0" err="1">
                <a:solidFill>
                  <a:prstClr val="black"/>
                </a:solidFill>
                <a:latin typeface="Arial" panose="020B0604020202020204"/>
              </a:rPr>
              <a:t>xxxxxxxxxxxx</a:t>
            </a:r>
            <a:endParaRPr lang="en-US" sz="800" dirty="0">
              <a:solidFill>
                <a:prstClr val="black"/>
              </a:solidFill>
              <a:latin typeface="Arial" panose="020B0604020202020204"/>
            </a:endParaRPr>
          </a:p>
        </p:txBody>
      </p:sp>
      <p:sp>
        <p:nvSpPr>
          <p:cNvPr id="8" name="Title 2">
            <a:extLst>
              <a:ext uri="{FF2B5EF4-FFF2-40B4-BE49-F238E27FC236}">
                <a16:creationId xmlns:a16="http://schemas.microsoft.com/office/drawing/2014/main" id="{B0FE8D5C-4FB3-7ADA-7C3D-44D7AB13DED1}"/>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Quote Input Form – Step 1</a:t>
            </a:r>
          </a:p>
        </p:txBody>
      </p:sp>
    </p:spTree>
    <p:extLst>
      <p:ext uri="{BB962C8B-B14F-4D97-AF65-F5344CB8AC3E}">
        <p14:creationId xmlns:p14="http://schemas.microsoft.com/office/powerpoint/2010/main" val="4281811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317" y="1001486"/>
            <a:ext cx="9116683" cy="547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6"/>
          <p:cNvSpPr txBox="1">
            <a:spLocks noChangeArrowheads="1"/>
          </p:cNvSpPr>
          <p:nvPr/>
        </p:nvSpPr>
        <p:spPr bwMode="auto">
          <a:xfrm>
            <a:off x="2667000" y="1824824"/>
            <a:ext cx="2057400" cy="338554"/>
          </a:xfrm>
          <a:prstGeom prst="rect">
            <a:avLst/>
          </a:prstGeom>
          <a:solidFill>
            <a:srgbClr val="FFFF00"/>
          </a:solidFill>
          <a:ln w="28575">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sz="1600" dirty="0">
                <a:solidFill>
                  <a:prstClr val="black"/>
                </a:solidFill>
                <a:latin typeface="Arial" panose="020B0604020202020204"/>
                <a:cs typeface="Times New Roman" panose="02020603050405020304" pitchFamily="18" charset="0"/>
              </a:rPr>
              <a:t>Bid Type dropdown</a:t>
            </a:r>
          </a:p>
        </p:txBody>
      </p:sp>
      <p:cxnSp>
        <p:nvCxnSpPr>
          <p:cNvPr id="5" name="Straight Arrow Connector 4"/>
          <p:cNvCxnSpPr/>
          <p:nvPr/>
        </p:nvCxnSpPr>
        <p:spPr>
          <a:xfrm flipH="1">
            <a:off x="3575957" y="2190701"/>
            <a:ext cx="533400" cy="2803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a:spLocks noChangeAspect="1"/>
          </p:cNvSpPr>
          <p:nvPr/>
        </p:nvSpPr>
        <p:spPr>
          <a:xfrm>
            <a:off x="5018314" y="1551390"/>
            <a:ext cx="5622370" cy="4401205"/>
          </a:xfrm>
          <a:prstGeom prst="rect">
            <a:avLst/>
          </a:prstGeom>
          <a:solidFill>
            <a:srgbClr val="F9F8BA"/>
          </a:solidFill>
          <a:ln w="28575">
            <a:solidFill>
              <a:srgbClr val="FF0000"/>
            </a:solidFill>
          </a:ln>
        </p:spPr>
        <p:txBody>
          <a:bodyPr wrap="square">
            <a:spAutoFit/>
          </a:bodyPr>
          <a:lstStyle/>
          <a:p>
            <a:pPr defTabSz="457200">
              <a:defRPr/>
            </a:pPr>
            <a:r>
              <a:rPr lang="en-US" sz="1400" u="sng" dirty="0">
                <a:solidFill>
                  <a:prstClr val="black"/>
                </a:solidFill>
                <a:latin typeface="Arial" panose="020B0604020202020204"/>
                <a:cs typeface="Times New Roman" panose="02020603050405020304" pitchFamily="18" charset="0"/>
              </a:rPr>
              <a:t>Bid </a:t>
            </a:r>
            <a:r>
              <a:rPr lang="en-US" sz="1400" u="sng" dirty="0">
                <a:solidFill>
                  <a:srgbClr val="FF0000"/>
                </a:solidFill>
                <a:latin typeface="Arial" panose="020B0604020202020204"/>
                <a:cs typeface="Times New Roman" panose="02020603050405020304" pitchFamily="18" charset="0"/>
              </a:rPr>
              <a:t>Without </a:t>
            </a:r>
            <a:r>
              <a:rPr lang="en-US" sz="1400" u="sng" dirty="0">
                <a:solidFill>
                  <a:prstClr val="black"/>
                </a:solidFill>
                <a:latin typeface="Arial" panose="020B0604020202020204"/>
                <a:cs typeface="Times New Roman" panose="02020603050405020304" pitchFamily="18" charset="0"/>
              </a:rPr>
              <a:t>Exception: (Found in Master Solicitation)</a:t>
            </a:r>
          </a:p>
          <a:p>
            <a:pPr defTabSz="457200">
              <a:defRPr/>
            </a:pPr>
            <a:r>
              <a:rPr lang="en-US" sz="1400" dirty="0">
                <a:solidFill>
                  <a:prstClr val="black"/>
                </a:solidFill>
                <a:latin typeface="Arial" panose="020B0604020202020204"/>
                <a:cs typeface="Times New Roman" panose="02020603050405020304" pitchFamily="18" charset="0"/>
              </a:rPr>
              <a:t>Used to indicate quote is in exact compliance with the solicitation requirements. 	</a:t>
            </a:r>
          </a:p>
          <a:p>
            <a:pPr defTabSz="457200">
              <a:defRPr/>
            </a:pPr>
            <a:endParaRPr lang="en-US" sz="1400" dirty="0">
              <a:solidFill>
                <a:prstClr val="black"/>
              </a:solidFill>
              <a:latin typeface="Arial" panose="020B0604020202020204"/>
              <a:cs typeface="Times New Roman" panose="02020603050405020304" pitchFamily="18" charset="0"/>
            </a:endParaRPr>
          </a:p>
          <a:p>
            <a:pPr defTabSz="457200">
              <a:defRPr/>
            </a:pPr>
            <a:r>
              <a:rPr lang="en-US" sz="1400" dirty="0">
                <a:solidFill>
                  <a:prstClr val="black"/>
                </a:solidFill>
                <a:latin typeface="Arial" panose="020B0604020202020204"/>
                <a:cs typeface="Times New Roman" panose="02020603050405020304" pitchFamily="18" charset="0"/>
              </a:rPr>
              <a:t>The following conditions </a:t>
            </a:r>
            <a:r>
              <a:rPr lang="en-US" sz="1400" u="sng" dirty="0">
                <a:solidFill>
                  <a:prstClr val="black"/>
                </a:solidFill>
                <a:latin typeface="Arial" panose="020B0604020202020204"/>
                <a:cs typeface="Times New Roman" panose="02020603050405020304" pitchFamily="18" charset="0"/>
              </a:rPr>
              <a:t>ARE NOT </a:t>
            </a:r>
            <a:r>
              <a:rPr lang="en-US" sz="1400" dirty="0">
                <a:solidFill>
                  <a:prstClr val="black"/>
                </a:solidFill>
                <a:latin typeface="Arial" panose="020B0604020202020204"/>
                <a:cs typeface="Times New Roman" panose="02020603050405020304" pitchFamily="18" charset="0"/>
              </a:rPr>
              <a:t>considered exceptions:</a:t>
            </a:r>
          </a:p>
          <a:p>
            <a:pPr marL="342900" indent="-342900" defTabSz="457200">
              <a:buFont typeface="+mj-lt"/>
              <a:buAutoNum type="arabicPeriod"/>
              <a:defRPr/>
            </a:pPr>
            <a:r>
              <a:rPr lang="en-US" sz="1400" dirty="0">
                <a:solidFill>
                  <a:prstClr val="black"/>
                </a:solidFill>
                <a:latin typeface="Arial" panose="020B0604020202020204"/>
                <a:cs typeface="Times New Roman" panose="02020603050405020304" pitchFamily="18" charset="0"/>
              </a:rPr>
              <a:t>Quoting a different delivery than the required delivery.</a:t>
            </a:r>
          </a:p>
          <a:p>
            <a:pPr marL="342900" indent="-342900" defTabSz="457200">
              <a:buFont typeface="+mj-lt"/>
              <a:buAutoNum type="arabicPeriod"/>
              <a:defRPr/>
            </a:pPr>
            <a:endParaRPr lang="en-US" sz="1400" dirty="0">
              <a:solidFill>
                <a:prstClr val="black"/>
              </a:solidFill>
              <a:latin typeface="Arial" panose="020B0604020202020204"/>
              <a:cs typeface="Times New Roman" panose="02020603050405020304" pitchFamily="18" charset="0"/>
            </a:endParaRPr>
          </a:p>
          <a:p>
            <a:pPr marL="342900" indent="-342900" defTabSz="457200">
              <a:buFont typeface="+mj-lt"/>
              <a:buAutoNum type="arabicPeriod"/>
              <a:defRPr/>
            </a:pPr>
            <a:r>
              <a:rPr lang="en-US" sz="1400" dirty="0">
                <a:solidFill>
                  <a:prstClr val="black"/>
                </a:solidFill>
                <a:latin typeface="Arial" panose="020B0604020202020204"/>
                <a:cs typeface="Times New Roman" panose="02020603050405020304" pitchFamily="18" charset="0"/>
              </a:rPr>
              <a:t>Quoting origin inspection on solicitations requiring destination inspection. </a:t>
            </a:r>
          </a:p>
          <a:p>
            <a:pPr marL="342900" indent="-342900" defTabSz="457200">
              <a:buFont typeface="+mj-lt"/>
              <a:buAutoNum type="arabicPeriod"/>
              <a:defRPr/>
            </a:pPr>
            <a:endParaRPr lang="en-US" sz="1400" dirty="0">
              <a:solidFill>
                <a:prstClr val="black"/>
              </a:solidFill>
              <a:latin typeface="Arial" panose="020B0604020202020204"/>
              <a:cs typeface="Times New Roman" panose="02020603050405020304" pitchFamily="18" charset="0"/>
            </a:endParaRPr>
          </a:p>
          <a:p>
            <a:pPr marL="342900" indent="-342900" defTabSz="457200">
              <a:buFont typeface="+mj-lt"/>
              <a:buAutoNum type="arabicPeriod"/>
              <a:defRPr/>
            </a:pPr>
            <a:r>
              <a:rPr lang="en-US" sz="1400" dirty="0">
                <a:solidFill>
                  <a:prstClr val="black"/>
                </a:solidFill>
                <a:latin typeface="Arial" panose="020B0604020202020204"/>
                <a:cs typeface="Times New Roman" panose="02020603050405020304" pitchFamily="18" charset="0"/>
              </a:rPr>
              <a:t>Quoting a superseding or previously approved part or correction to a CAGE/part number cited in the AID on an item described by manufacturers CAGE and part number.</a:t>
            </a:r>
          </a:p>
          <a:p>
            <a:pPr marL="342900" indent="-342900" defTabSz="457200">
              <a:buFont typeface="+mj-lt"/>
              <a:buAutoNum type="arabicPeriod"/>
              <a:defRPr/>
            </a:pPr>
            <a:endParaRPr lang="en-US" sz="1400" dirty="0">
              <a:solidFill>
                <a:prstClr val="black"/>
              </a:solidFill>
              <a:latin typeface="Arial" panose="020B0604020202020204"/>
              <a:cs typeface="Times New Roman" panose="02020603050405020304" pitchFamily="18" charset="0"/>
            </a:endParaRPr>
          </a:p>
          <a:p>
            <a:pPr marL="342900" indent="-342900" defTabSz="457200">
              <a:buFontTx/>
              <a:buAutoNum type="arabicPeriod" startAt="4"/>
              <a:tabLst>
                <a:tab pos="339725" algn="l"/>
              </a:tabLst>
              <a:defRPr/>
            </a:pPr>
            <a:r>
              <a:rPr lang="en-US" sz="1400" dirty="0">
                <a:solidFill>
                  <a:prstClr val="black"/>
                </a:solidFill>
                <a:latin typeface="Arial" panose="020B0604020202020204"/>
                <a:cs typeface="Times New Roman" panose="02020603050405020304" pitchFamily="18" charset="0"/>
              </a:rPr>
              <a:t>Quoting a used, reconditioned, remanufactured, new/unused 	Govt. surplus, foreign, or hazardous end item.</a:t>
            </a:r>
          </a:p>
          <a:p>
            <a:pPr marL="342900" indent="-342900" defTabSz="457200">
              <a:buFontTx/>
              <a:buAutoNum type="arabicPeriod" startAt="4"/>
              <a:tabLst>
                <a:tab pos="339725" algn="l"/>
              </a:tabLst>
              <a:defRPr/>
            </a:pPr>
            <a:endParaRPr lang="en-US" sz="1400" dirty="0">
              <a:solidFill>
                <a:prstClr val="black"/>
              </a:solidFill>
              <a:latin typeface="Arial" panose="020B0604020202020204"/>
              <a:cs typeface="Times New Roman" panose="02020603050405020304" pitchFamily="18" charset="0"/>
            </a:endParaRPr>
          </a:p>
          <a:p>
            <a:pPr defTabSz="457200">
              <a:tabLst>
                <a:tab pos="339725" algn="l"/>
              </a:tabLst>
              <a:defRPr/>
            </a:pPr>
            <a:r>
              <a:rPr lang="en-US" sz="1400" dirty="0">
                <a:solidFill>
                  <a:prstClr val="black"/>
                </a:solidFill>
                <a:latin typeface="Arial" panose="020B0604020202020204"/>
                <a:cs typeface="Times New Roman" panose="02020603050405020304" pitchFamily="18" charset="0"/>
              </a:rPr>
              <a:t>5.	Quoting different “quote valid for” days than             	registration   </a:t>
            </a:r>
            <a:endParaRPr lang="en-US" sz="1400" dirty="0">
              <a:solidFill>
                <a:srgbClr val="000066"/>
              </a:solidFill>
              <a:latin typeface="Arial" panose="020B0604020202020204"/>
              <a:cs typeface="Times New Roman" panose="02020603050405020304" pitchFamily="18" charset="0"/>
            </a:endParaRPr>
          </a:p>
          <a:p>
            <a:pPr marL="457200" indent="-457200" defTabSz="457200">
              <a:buFontTx/>
              <a:buAutoNum type="arabicPeriod" startAt="4"/>
              <a:tabLst>
                <a:tab pos="339725" algn="l"/>
              </a:tabLst>
              <a:defRPr/>
            </a:pPr>
            <a:endParaRPr lang="en-US" sz="1400" dirty="0">
              <a:solidFill>
                <a:prstClr val="black"/>
              </a:solidFill>
              <a:latin typeface="Arial" panose="020B0604020202020204"/>
              <a:cs typeface="Times New Roman" panose="02020603050405020304" pitchFamily="18" charset="0"/>
            </a:endParaRPr>
          </a:p>
        </p:txBody>
      </p:sp>
      <p:sp>
        <p:nvSpPr>
          <p:cNvPr id="8" name="TextBox 7"/>
          <p:cNvSpPr txBox="1"/>
          <p:nvPr/>
        </p:nvSpPr>
        <p:spPr>
          <a:xfrm>
            <a:off x="3122211" y="2957737"/>
            <a:ext cx="826937" cy="230832"/>
          </a:xfrm>
          <a:prstGeom prst="rect">
            <a:avLst/>
          </a:prstGeom>
          <a:noFill/>
        </p:spPr>
        <p:txBody>
          <a:bodyPr wrap="square" rtlCol="0">
            <a:spAutoFit/>
          </a:bodyPr>
          <a:lstStyle/>
          <a:p>
            <a:pPr defTabSz="457200"/>
            <a:r>
              <a:rPr lang="en-US" sz="900" dirty="0" err="1">
                <a:solidFill>
                  <a:prstClr val="black"/>
                </a:solidFill>
                <a:latin typeface="Arial" panose="020B0604020202020204"/>
              </a:rPr>
              <a:t>xxxxxxxxxx</a:t>
            </a:r>
            <a:endParaRPr lang="en-US" sz="900" dirty="0">
              <a:solidFill>
                <a:prstClr val="black"/>
              </a:solidFill>
              <a:latin typeface="Arial" panose="020B0604020202020204"/>
            </a:endParaRPr>
          </a:p>
        </p:txBody>
      </p:sp>
      <p:sp>
        <p:nvSpPr>
          <p:cNvPr id="7" name="Title 2">
            <a:extLst>
              <a:ext uri="{FF2B5EF4-FFF2-40B4-BE49-F238E27FC236}">
                <a16:creationId xmlns:a16="http://schemas.microsoft.com/office/drawing/2014/main" id="{22221EFD-9345-462E-2D6F-6A0A7B59D49C}"/>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Bid Types – Bid Without Exception</a:t>
            </a:r>
          </a:p>
        </p:txBody>
      </p:sp>
    </p:spTree>
    <p:extLst>
      <p:ext uri="{BB962C8B-B14F-4D97-AF65-F5344CB8AC3E}">
        <p14:creationId xmlns:p14="http://schemas.microsoft.com/office/powerpoint/2010/main" val="25961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45669"/>
            <a:ext cx="9144000" cy="543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6"/>
          <p:cNvSpPr txBox="1">
            <a:spLocks noChangeArrowheads="1"/>
          </p:cNvSpPr>
          <p:nvPr/>
        </p:nvSpPr>
        <p:spPr bwMode="auto">
          <a:xfrm>
            <a:off x="2667000" y="1786771"/>
            <a:ext cx="2057400" cy="338554"/>
          </a:xfrm>
          <a:prstGeom prst="rect">
            <a:avLst/>
          </a:prstGeom>
          <a:solidFill>
            <a:srgbClr val="FFFF00"/>
          </a:solidFill>
          <a:ln w="28575">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sz="1600" dirty="0">
                <a:solidFill>
                  <a:prstClr val="black"/>
                </a:solidFill>
                <a:latin typeface="Arial" panose="020B0604020202020204"/>
                <a:cs typeface="Times New Roman" panose="02020603050405020304" pitchFamily="18" charset="0"/>
              </a:rPr>
              <a:t>Bid Type dropdown</a:t>
            </a:r>
          </a:p>
        </p:txBody>
      </p:sp>
      <p:cxnSp>
        <p:nvCxnSpPr>
          <p:cNvPr id="5" name="Straight Arrow Connector 4"/>
          <p:cNvCxnSpPr/>
          <p:nvPr/>
        </p:nvCxnSpPr>
        <p:spPr>
          <a:xfrm flipH="1">
            <a:off x="3314700" y="2156103"/>
            <a:ext cx="381000" cy="3930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953000" y="1406842"/>
            <a:ext cx="5567362" cy="3539430"/>
          </a:xfrm>
          <a:prstGeom prst="rect">
            <a:avLst/>
          </a:prstGeom>
          <a:solidFill>
            <a:srgbClr val="F9F8BA"/>
          </a:solidFill>
          <a:ln w="28575">
            <a:solidFill>
              <a:srgbClr val="FF0000"/>
            </a:solidFill>
          </a:ln>
        </p:spPr>
        <p:txBody>
          <a:bodyPr>
            <a:spAutoFit/>
          </a:bodyPr>
          <a:lstStyle/>
          <a:p>
            <a:pPr defTabSz="457200">
              <a:defRPr/>
            </a:pPr>
            <a:r>
              <a:rPr lang="en-US" sz="1600" u="sng" dirty="0">
                <a:solidFill>
                  <a:prstClr val="black"/>
                </a:solidFill>
                <a:latin typeface="Arial" panose="020B0604020202020204"/>
                <a:cs typeface="Times New Roman" panose="02020603050405020304" pitchFamily="18" charset="0"/>
              </a:rPr>
              <a:t>Bid</a:t>
            </a:r>
            <a:r>
              <a:rPr lang="en-US" sz="1600" u="sng" dirty="0">
                <a:solidFill>
                  <a:srgbClr val="FF0000"/>
                </a:solidFill>
                <a:latin typeface="Arial" panose="020B0604020202020204"/>
                <a:cs typeface="Times New Roman" panose="02020603050405020304" pitchFamily="18" charset="0"/>
              </a:rPr>
              <a:t> With </a:t>
            </a:r>
            <a:r>
              <a:rPr lang="en-US" sz="1600" u="sng" dirty="0">
                <a:solidFill>
                  <a:prstClr val="black"/>
                </a:solidFill>
                <a:latin typeface="Arial" panose="020B0604020202020204"/>
                <a:cs typeface="Times New Roman" panose="02020603050405020304" pitchFamily="18" charset="0"/>
              </a:rPr>
              <a:t>Exception: (Found in Master Solicitation)</a:t>
            </a:r>
          </a:p>
          <a:p>
            <a:pPr defTabSz="457200">
              <a:defRPr/>
            </a:pPr>
            <a:endParaRPr lang="en-US" sz="1600" dirty="0">
              <a:solidFill>
                <a:prstClr val="black"/>
              </a:solidFill>
              <a:latin typeface="Arial" panose="020B0604020202020204"/>
              <a:cs typeface="Times New Roman" panose="02020603050405020304" pitchFamily="18" charset="0"/>
            </a:endParaRPr>
          </a:p>
          <a:p>
            <a:pPr defTabSz="457200">
              <a:defRPr/>
            </a:pPr>
            <a:r>
              <a:rPr lang="en-US" sz="1600" u="sng" dirty="0">
                <a:solidFill>
                  <a:prstClr val="black"/>
                </a:solidFill>
                <a:latin typeface="Arial" panose="020B0604020202020204"/>
                <a:cs typeface="Times New Roman" panose="02020603050405020304" pitchFamily="18" charset="0"/>
              </a:rPr>
              <a:t>The following ARE considered exceptions to the solicitation:</a:t>
            </a:r>
          </a:p>
          <a:p>
            <a:pPr marL="342900" indent="-342900" defTabSz="457200">
              <a:buFont typeface="+mj-lt"/>
              <a:buAutoNum type="arabicPeriod"/>
              <a:defRPr/>
            </a:pPr>
            <a:r>
              <a:rPr lang="en-US" sz="1600" dirty="0">
                <a:solidFill>
                  <a:prstClr val="black"/>
                </a:solidFill>
                <a:latin typeface="Arial" panose="020B0604020202020204"/>
                <a:cs typeface="Times New Roman" panose="02020603050405020304" pitchFamily="18" charset="0"/>
              </a:rPr>
              <a:t>Taking exception to the item description</a:t>
            </a:r>
          </a:p>
          <a:p>
            <a:pPr marL="342900" indent="-342900" defTabSz="457200">
              <a:buFont typeface="+mj-lt"/>
              <a:buAutoNum type="arabicPeriod"/>
              <a:defRPr/>
            </a:pPr>
            <a:r>
              <a:rPr lang="en-US" sz="1600" dirty="0">
                <a:solidFill>
                  <a:prstClr val="black"/>
                </a:solidFill>
                <a:latin typeface="Arial" panose="020B0604020202020204"/>
                <a:cs typeface="Times New Roman" panose="02020603050405020304" pitchFamily="18" charset="0"/>
              </a:rPr>
              <a:t>Exceptions to packaging requirements</a:t>
            </a:r>
          </a:p>
          <a:p>
            <a:pPr marL="342900" indent="-342900" defTabSz="457200">
              <a:buFont typeface="+mj-lt"/>
              <a:buAutoNum type="arabicPeriod"/>
              <a:defRPr/>
            </a:pPr>
            <a:r>
              <a:rPr lang="en-US" sz="1600" dirty="0">
                <a:solidFill>
                  <a:prstClr val="black"/>
                </a:solidFill>
                <a:latin typeface="Arial" panose="020B0604020202020204"/>
                <a:cs typeface="Times New Roman" panose="02020603050405020304" pitchFamily="18" charset="0"/>
              </a:rPr>
              <a:t>Exceptions to FOB point </a:t>
            </a:r>
          </a:p>
          <a:p>
            <a:pPr marL="342900" indent="-342900" defTabSz="457200">
              <a:buFont typeface="+mj-lt"/>
              <a:buAutoNum type="arabicPeriod"/>
              <a:defRPr/>
            </a:pPr>
            <a:r>
              <a:rPr lang="en-US" sz="1600" dirty="0">
                <a:solidFill>
                  <a:prstClr val="black"/>
                </a:solidFill>
                <a:latin typeface="Arial" panose="020B0604020202020204"/>
                <a:cs typeface="Times New Roman" panose="02020603050405020304" pitchFamily="18" charset="0"/>
              </a:rPr>
              <a:t>Quoting destination inspection on a solicitation requiring origin inspection</a:t>
            </a:r>
          </a:p>
          <a:p>
            <a:pPr marL="342900" indent="-342900" defTabSz="457200">
              <a:buFont typeface="+mj-lt"/>
              <a:buAutoNum type="arabicPeriod"/>
              <a:defRPr/>
            </a:pPr>
            <a:r>
              <a:rPr lang="en-US" sz="1600" dirty="0">
                <a:solidFill>
                  <a:prstClr val="black"/>
                </a:solidFill>
                <a:latin typeface="Arial" panose="020B0604020202020204"/>
                <a:cs typeface="Times New Roman" panose="02020603050405020304" pitchFamily="18" charset="0"/>
              </a:rPr>
              <a:t>Exceptions to required quantity</a:t>
            </a:r>
          </a:p>
          <a:p>
            <a:pPr marL="339725" indent="-339725" defTabSz="457200">
              <a:tabLst>
                <a:tab pos="339725" algn="l"/>
              </a:tabLst>
              <a:defRPr/>
            </a:pPr>
            <a:r>
              <a:rPr lang="en-US" sz="1600" dirty="0">
                <a:solidFill>
                  <a:prstClr val="black"/>
                </a:solidFill>
                <a:latin typeface="Arial" panose="020B0604020202020204"/>
                <a:cs typeface="Times New Roman" panose="02020603050405020304" pitchFamily="18" charset="0"/>
              </a:rPr>
              <a:t>6.	Quoting a quantity variance outside the range specified on automated solicitations.</a:t>
            </a:r>
          </a:p>
          <a:p>
            <a:pPr defTabSz="457200">
              <a:defRPr/>
            </a:pPr>
            <a:r>
              <a:rPr lang="en-US" sz="1600" dirty="0">
                <a:solidFill>
                  <a:prstClr val="black"/>
                </a:solidFill>
                <a:latin typeface="Arial" panose="020B0604020202020204"/>
                <a:cs typeface="Times New Roman" panose="02020603050405020304" pitchFamily="18" charset="0"/>
              </a:rPr>
              <a:t> </a:t>
            </a:r>
          </a:p>
          <a:p>
            <a:pPr defTabSz="457200">
              <a:defRPr/>
            </a:pPr>
            <a:r>
              <a:rPr lang="en-US" sz="1600" dirty="0">
                <a:solidFill>
                  <a:prstClr val="black"/>
                </a:solidFill>
                <a:latin typeface="Arial" panose="020B0604020202020204"/>
                <a:cs typeface="Times New Roman" panose="02020603050405020304" pitchFamily="18" charset="0"/>
              </a:rPr>
              <a:t>NOTE:  Quoting Bid With Exception WILL preclude you from receiving an automated award.</a:t>
            </a:r>
          </a:p>
        </p:txBody>
      </p:sp>
      <p:sp>
        <p:nvSpPr>
          <p:cNvPr id="7" name="TextBox 6"/>
          <p:cNvSpPr txBox="1"/>
          <p:nvPr/>
        </p:nvSpPr>
        <p:spPr>
          <a:xfrm>
            <a:off x="3107635" y="2989691"/>
            <a:ext cx="795131" cy="230832"/>
          </a:xfrm>
          <a:prstGeom prst="rect">
            <a:avLst/>
          </a:prstGeom>
          <a:noFill/>
        </p:spPr>
        <p:txBody>
          <a:bodyPr wrap="square" rtlCol="0">
            <a:spAutoFit/>
          </a:bodyPr>
          <a:lstStyle/>
          <a:p>
            <a:pPr defTabSz="457200"/>
            <a:r>
              <a:rPr lang="en-US" sz="900" dirty="0" err="1">
                <a:solidFill>
                  <a:prstClr val="black"/>
                </a:solidFill>
                <a:latin typeface="Arial" panose="020B0604020202020204"/>
              </a:rPr>
              <a:t>xxxxxxxxxx</a:t>
            </a:r>
            <a:endParaRPr lang="en-US" sz="900" dirty="0">
              <a:solidFill>
                <a:prstClr val="black"/>
              </a:solidFill>
              <a:latin typeface="Arial" panose="020B0604020202020204"/>
            </a:endParaRPr>
          </a:p>
        </p:txBody>
      </p:sp>
      <p:sp>
        <p:nvSpPr>
          <p:cNvPr id="8" name="Title 2">
            <a:extLst>
              <a:ext uri="{FF2B5EF4-FFF2-40B4-BE49-F238E27FC236}">
                <a16:creationId xmlns:a16="http://schemas.microsoft.com/office/drawing/2014/main" id="{C98E630A-2362-56FE-90CA-46AF427FA031}"/>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Bid Types – Bid With Exception</a:t>
            </a:r>
          </a:p>
        </p:txBody>
      </p:sp>
    </p:spTree>
    <p:extLst>
      <p:ext uri="{BB962C8B-B14F-4D97-AF65-F5344CB8AC3E}">
        <p14:creationId xmlns:p14="http://schemas.microsoft.com/office/powerpoint/2010/main" val="257300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979" y="1045669"/>
            <a:ext cx="9144000" cy="541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6"/>
          <p:cNvSpPr txBox="1">
            <a:spLocks noChangeArrowheads="1"/>
          </p:cNvSpPr>
          <p:nvPr/>
        </p:nvSpPr>
        <p:spPr bwMode="auto">
          <a:xfrm>
            <a:off x="2425959" y="1962065"/>
            <a:ext cx="2229430" cy="369332"/>
          </a:xfrm>
          <a:prstGeom prst="rect">
            <a:avLst/>
          </a:prstGeom>
          <a:solidFill>
            <a:srgbClr val="FFFF00"/>
          </a:solidFill>
          <a:ln w="28575">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dirty="0">
                <a:solidFill>
                  <a:prstClr val="black"/>
                </a:solidFill>
                <a:latin typeface="+mn-lt"/>
                <a:cs typeface="Times New Roman" panose="02020603050405020304" pitchFamily="18" charset="0"/>
              </a:rPr>
              <a:t>Bid Type dropdown</a:t>
            </a:r>
          </a:p>
        </p:txBody>
      </p:sp>
      <p:cxnSp>
        <p:nvCxnSpPr>
          <p:cNvPr id="5" name="Straight Arrow Connector 4"/>
          <p:cNvCxnSpPr/>
          <p:nvPr/>
        </p:nvCxnSpPr>
        <p:spPr>
          <a:xfrm flipH="1">
            <a:off x="3359989" y="2352637"/>
            <a:ext cx="533400" cy="196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83367" y="1998135"/>
            <a:ext cx="5959612" cy="3046988"/>
          </a:xfrm>
          <a:prstGeom prst="rect">
            <a:avLst/>
          </a:prstGeom>
          <a:solidFill>
            <a:srgbClr val="F9F8BA"/>
          </a:solidFill>
          <a:ln w="28575">
            <a:solidFill>
              <a:srgbClr val="FF0000"/>
            </a:solidFill>
          </a:ln>
        </p:spPr>
        <p:txBody>
          <a:bodyPr wrap="square">
            <a:spAutoFit/>
          </a:bodyPr>
          <a:lstStyle/>
          <a:p>
            <a:pPr defTabSz="457200">
              <a:defRPr/>
            </a:pPr>
            <a:r>
              <a:rPr lang="en-US" sz="1600" u="sng" dirty="0">
                <a:solidFill>
                  <a:prstClr val="black"/>
                </a:solidFill>
                <a:latin typeface="Arial" panose="020B0604020202020204"/>
                <a:cs typeface="Times New Roman" panose="02020603050405020304" pitchFamily="18" charset="0"/>
              </a:rPr>
              <a:t>Alternate Bid:</a:t>
            </a:r>
          </a:p>
          <a:p>
            <a:pPr defTabSz="457200">
              <a:defRPr/>
            </a:pPr>
            <a:r>
              <a:rPr lang="en-US" sz="1600" dirty="0">
                <a:solidFill>
                  <a:prstClr val="black"/>
                </a:solidFill>
                <a:latin typeface="Arial" panose="020B0604020202020204"/>
                <a:cs typeface="Times New Roman" panose="02020603050405020304" pitchFamily="18" charset="0"/>
              </a:rPr>
              <a:t>If you wish to supply other than the approved part, you will have to submit your bid as an Alternate Bid. </a:t>
            </a:r>
          </a:p>
          <a:p>
            <a:pPr defTabSz="457200">
              <a:defRPr/>
            </a:pPr>
            <a:endParaRPr lang="en-US" sz="1600" dirty="0">
              <a:solidFill>
                <a:prstClr val="black"/>
              </a:solidFill>
              <a:latin typeface="Arial" panose="020B0604020202020204"/>
              <a:cs typeface="Times New Roman" panose="02020603050405020304" pitchFamily="18" charset="0"/>
            </a:endParaRPr>
          </a:p>
          <a:p>
            <a:pPr defTabSz="457200">
              <a:defRPr/>
            </a:pPr>
            <a:r>
              <a:rPr lang="en-US" sz="1600" dirty="0">
                <a:solidFill>
                  <a:prstClr val="black"/>
                </a:solidFill>
                <a:latin typeface="Arial" panose="020B0604020202020204"/>
                <a:cs typeface="Times New Roman" panose="02020603050405020304" pitchFamily="18" charset="0"/>
              </a:rPr>
              <a:t>For automated solicitations ("T" or "U“ in 9</a:t>
            </a:r>
            <a:r>
              <a:rPr lang="en-US" sz="1600" baseline="30000" dirty="0">
                <a:solidFill>
                  <a:prstClr val="black"/>
                </a:solidFill>
                <a:latin typeface="Arial" panose="020B0604020202020204"/>
                <a:cs typeface="Times New Roman" panose="02020603050405020304" pitchFamily="18" charset="0"/>
              </a:rPr>
              <a:t>th</a:t>
            </a:r>
            <a:r>
              <a:rPr lang="en-US" sz="1600" dirty="0">
                <a:solidFill>
                  <a:prstClr val="black"/>
                </a:solidFill>
                <a:latin typeface="Arial" panose="020B0604020202020204"/>
                <a:cs typeface="Times New Roman" panose="02020603050405020304" pitchFamily="18" charset="0"/>
              </a:rPr>
              <a:t> position of solicitation number), the following applies to your alternate offer: </a:t>
            </a:r>
          </a:p>
          <a:p>
            <a:pPr defTabSz="457200">
              <a:defRPr/>
            </a:pPr>
            <a:endParaRPr lang="en-US" sz="1600" u="sng" dirty="0">
              <a:solidFill>
                <a:prstClr val="black"/>
              </a:solidFill>
              <a:latin typeface="Arial" panose="020B0604020202020204"/>
              <a:cs typeface="Times New Roman" panose="02020603050405020304" pitchFamily="18" charset="0"/>
            </a:endParaRPr>
          </a:p>
          <a:p>
            <a:pPr marL="285750" indent="-285750" defTabSz="457200">
              <a:buFont typeface="Arial" pitchFamily="34" charset="0"/>
              <a:buChar char="•"/>
              <a:defRPr/>
            </a:pPr>
            <a:r>
              <a:rPr lang="en-US" sz="1600" dirty="0">
                <a:solidFill>
                  <a:prstClr val="black"/>
                </a:solidFill>
                <a:latin typeface="Arial" panose="020B0604020202020204"/>
                <a:cs typeface="Times New Roman" panose="02020603050405020304" pitchFamily="18" charset="0"/>
              </a:rPr>
              <a:t>Offers of alternate products </a:t>
            </a:r>
            <a:r>
              <a:rPr lang="en-US" sz="1600" u="sng" dirty="0">
                <a:solidFill>
                  <a:prstClr val="black"/>
                </a:solidFill>
                <a:latin typeface="Arial" panose="020B0604020202020204"/>
                <a:cs typeface="Times New Roman" panose="02020603050405020304" pitchFamily="18" charset="0"/>
              </a:rPr>
              <a:t>will not be evaluated </a:t>
            </a:r>
            <a:r>
              <a:rPr lang="en-US" sz="1600" dirty="0">
                <a:solidFill>
                  <a:prstClr val="black"/>
                </a:solidFill>
                <a:latin typeface="Arial" panose="020B0604020202020204"/>
                <a:cs typeface="Times New Roman" panose="02020603050405020304" pitchFamily="18" charset="0"/>
              </a:rPr>
              <a:t>for the current procurement, ONLY for FUTURE procurements. </a:t>
            </a:r>
          </a:p>
          <a:p>
            <a:pPr defTabSz="457200">
              <a:defRPr/>
            </a:pPr>
            <a:endParaRPr lang="en-US" sz="1600" dirty="0">
              <a:solidFill>
                <a:prstClr val="black"/>
              </a:solidFill>
              <a:latin typeface="Arial" panose="020B0604020202020204"/>
              <a:cs typeface="Times New Roman" panose="02020603050405020304" pitchFamily="18" charset="0"/>
            </a:endParaRPr>
          </a:p>
          <a:p>
            <a:pPr marL="285750" indent="-285750" defTabSz="457200">
              <a:buFont typeface="Arial" pitchFamily="34" charset="0"/>
              <a:buChar char="•"/>
              <a:defRPr/>
            </a:pPr>
            <a:r>
              <a:rPr lang="en-US" sz="1600" u="sng" dirty="0">
                <a:solidFill>
                  <a:prstClr val="black"/>
                </a:solidFill>
                <a:latin typeface="Arial" panose="020B0604020202020204"/>
                <a:cs typeface="Times New Roman" panose="02020603050405020304" pitchFamily="18" charset="0"/>
              </a:rPr>
              <a:t>You may submit a request </a:t>
            </a:r>
            <a:r>
              <a:rPr lang="en-US" sz="1600" dirty="0">
                <a:solidFill>
                  <a:prstClr val="black"/>
                </a:solidFill>
                <a:latin typeface="Arial" panose="020B0604020202020204"/>
                <a:cs typeface="Times New Roman" panose="02020603050405020304" pitchFamily="18" charset="0"/>
              </a:rPr>
              <a:t>to the Supply Center </a:t>
            </a:r>
            <a:r>
              <a:rPr lang="en-US" sz="1600" u="sng" dirty="0">
                <a:solidFill>
                  <a:prstClr val="black"/>
                </a:solidFill>
                <a:latin typeface="Arial" panose="020B0604020202020204"/>
                <a:cs typeface="Times New Roman" panose="02020603050405020304" pitchFamily="18" charset="0"/>
              </a:rPr>
              <a:t>for evaluation for future procurements of the same item</a:t>
            </a:r>
            <a:r>
              <a:rPr lang="en-US" sz="1600" dirty="0">
                <a:solidFill>
                  <a:prstClr val="black"/>
                </a:solidFill>
                <a:latin typeface="Arial" panose="020B0604020202020204"/>
                <a:cs typeface="Times New Roman" panose="02020603050405020304" pitchFamily="18" charset="0"/>
              </a:rPr>
              <a:t>. </a:t>
            </a:r>
          </a:p>
        </p:txBody>
      </p:sp>
      <p:sp>
        <p:nvSpPr>
          <p:cNvPr id="7" name="TextBox 6"/>
          <p:cNvSpPr txBox="1"/>
          <p:nvPr/>
        </p:nvSpPr>
        <p:spPr>
          <a:xfrm>
            <a:off x="3058503" y="2957886"/>
            <a:ext cx="834887" cy="230832"/>
          </a:xfrm>
          <a:prstGeom prst="rect">
            <a:avLst/>
          </a:prstGeom>
          <a:noFill/>
        </p:spPr>
        <p:txBody>
          <a:bodyPr wrap="square" rtlCol="0">
            <a:spAutoFit/>
          </a:bodyPr>
          <a:lstStyle/>
          <a:p>
            <a:pPr defTabSz="457200"/>
            <a:r>
              <a:rPr lang="en-US" sz="900" dirty="0" err="1">
                <a:solidFill>
                  <a:prstClr val="black"/>
                </a:solidFill>
                <a:latin typeface="Arial" panose="020B0604020202020204"/>
              </a:rPr>
              <a:t>xxxxxxxxxxx</a:t>
            </a:r>
            <a:endParaRPr lang="en-US" sz="900" dirty="0">
              <a:solidFill>
                <a:prstClr val="black"/>
              </a:solidFill>
              <a:latin typeface="Arial" panose="020B0604020202020204"/>
            </a:endParaRPr>
          </a:p>
        </p:txBody>
      </p:sp>
      <p:sp>
        <p:nvSpPr>
          <p:cNvPr id="8" name="Title 2">
            <a:extLst>
              <a:ext uri="{FF2B5EF4-FFF2-40B4-BE49-F238E27FC236}">
                <a16:creationId xmlns:a16="http://schemas.microsoft.com/office/drawing/2014/main" id="{C706DF06-7B55-CCAD-914E-77C7D714F50B}"/>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Bid Types – Alternate Bid</a:t>
            </a:r>
          </a:p>
        </p:txBody>
      </p:sp>
    </p:spTree>
    <p:extLst>
      <p:ext uri="{BB962C8B-B14F-4D97-AF65-F5344CB8AC3E}">
        <p14:creationId xmlns:p14="http://schemas.microsoft.com/office/powerpoint/2010/main" val="3844909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95692" y="1075442"/>
            <a:ext cx="8196308" cy="5347922"/>
          </a:xfrm>
          <a:prstGeom prst="rect">
            <a:avLst/>
          </a:prstGeom>
        </p:spPr>
      </p:pic>
      <p:sp>
        <p:nvSpPr>
          <p:cNvPr id="3" name="Title 2">
            <a:extLst>
              <a:ext uri="{FF2B5EF4-FFF2-40B4-BE49-F238E27FC236}">
                <a16:creationId xmlns:a16="http://schemas.microsoft.com/office/drawing/2014/main" id="{8FA21284-310B-4244-03A2-75946220C38E}"/>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Homepage</a:t>
            </a:r>
          </a:p>
        </p:txBody>
      </p:sp>
    </p:spTree>
    <p:extLst>
      <p:ext uri="{BB962C8B-B14F-4D97-AF65-F5344CB8AC3E}">
        <p14:creationId xmlns:p14="http://schemas.microsoft.com/office/powerpoint/2010/main" val="3624955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395" y="1110344"/>
            <a:ext cx="9144000" cy="536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6"/>
          <p:cNvSpPr txBox="1">
            <a:spLocks noChangeArrowheads="1"/>
          </p:cNvSpPr>
          <p:nvPr/>
        </p:nvSpPr>
        <p:spPr bwMode="auto">
          <a:xfrm>
            <a:off x="2833777" y="2678668"/>
            <a:ext cx="2057400" cy="338554"/>
          </a:xfrm>
          <a:prstGeom prst="rect">
            <a:avLst/>
          </a:prstGeom>
          <a:solidFill>
            <a:srgbClr val="FFFF00"/>
          </a:solidFill>
          <a:ln w="28575">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US" sz="1600" dirty="0">
                <a:solidFill>
                  <a:prstClr val="black"/>
                </a:solidFill>
                <a:latin typeface="Arial" panose="020B0604020202020204"/>
              </a:rPr>
              <a:t>Bid Type dropdown</a:t>
            </a:r>
          </a:p>
        </p:txBody>
      </p:sp>
      <p:cxnSp>
        <p:nvCxnSpPr>
          <p:cNvPr id="5" name="Straight Arrow Connector 4"/>
          <p:cNvCxnSpPr/>
          <p:nvPr/>
        </p:nvCxnSpPr>
        <p:spPr>
          <a:xfrm flipH="1">
            <a:off x="3200400" y="3048000"/>
            <a:ext cx="533400" cy="196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57800" y="2209801"/>
            <a:ext cx="4724400" cy="3693319"/>
          </a:xfrm>
          <a:prstGeom prst="rect">
            <a:avLst/>
          </a:prstGeom>
          <a:solidFill>
            <a:srgbClr val="F9F8BA"/>
          </a:solidFill>
          <a:ln w="28575">
            <a:solidFill>
              <a:srgbClr val="FF0000"/>
            </a:solidFill>
          </a:ln>
        </p:spPr>
        <p:txBody>
          <a:bodyPr wrap="square">
            <a:spAutoFit/>
          </a:bodyPr>
          <a:lstStyle/>
          <a:p>
            <a:pPr defTabSz="457200">
              <a:defRPr/>
            </a:pPr>
            <a:r>
              <a:rPr lang="en-US" u="sng" dirty="0">
                <a:solidFill>
                  <a:prstClr val="black"/>
                </a:solidFill>
                <a:latin typeface="Arial" panose="020B0604020202020204"/>
                <a:cs typeface="Times New Roman" panose="02020603050405020304" pitchFamily="18" charset="0"/>
              </a:rPr>
              <a:t>No Bid: </a:t>
            </a:r>
          </a:p>
          <a:p>
            <a:pPr defTabSz="457200">
              <a:defRPr/>
            </a:pPr>
            <a:r>
              <a:rPr lang="en-US" dirty="0">
                <a:solidFill>
                  <a:prstClr val="black"/>
                </a:solidFill>
                <a:latin typeface="Arial" panose="020B0604020202020204"/>
                <a:cs typeface="Times New Roman" panose="02020603050405020304" pitchFamily="18" charset="0"/>
              </a:rPr>
              <a:t>Declining to submit a quote on this solicitation. </a:t>
            </a:r>
          </a:p>
          <a:p>
            <a:pPr defTabSz="457200">
              <a:defRPr/>
            </a:pPr>
            <a:endParaRPr lang="en-US" dirty="0">
              <a:solidFill>
                <a:prstClr val="black"/>
              </a:solidFill>
              <a:latin typeface="Arial" panose="020B0604020202020204"/>
              <a:cs typeface="Times New Roman" panose="02020603050405020304" pitchFamily="18" charset="0"/>
            </a:endParaRPr>
          </a:p>
          <a:p>
            <a:pPr marL="800100" lvl="1" indent="-342900" defTabSz="457200">
              <a:buFont typeface="Arial" pitchFamily="34" charset="0"/>
              <a:buChar char="•"/>
              <a:defRPr/>
            </a:pPr>
            <a:r>
              <a:rPr lang="en-US" dirty="0">
                <a:solidFill>
                  <a:prstClr val="black"/>
                </a:solidFill>
                <a:latin typeface="Arial" panose="020B0604020202020204"/>
                <a:cs typeface="Times New Roman" panose="02020603050405020304" pitchFamily="18" charset="0"/>
              </a:rPr>
              <a:t>Quoting zero quantity for all line items will force a bid type of "No Bid.”</a:t>
            </a:r>
          </a:p>
          <a:p>
            <a:pPr marL="800100" lvl="1" indent="-342900" defTabSz="457200">
              <a:buFont typeface="Arial" pitchFamily="34" charset="0"/>
              <a:buChar char="•"/>
              <a:defRPr/>
            </a:pPr>
            <a:endParaRPr lang="en-US" dirty="0">
              <a:solidFill>
                <a:prstClr val="black"/>
              </a:solidFill>
              <a:latin typeface="Arial" panose="020B0604020202020204"/>
              <a:cs typeface="Times New Roman" panose="02020603050405020304" pitchFamily="18" charset="0"/>
            </a:endParaRPr>
          </a:p>
          <a:p>
            <a:pPr marL="800100" lvl="1" indent="-342900" defTabSz="457200">
              <a:buFont typeface="Arial" pitchFamily="34" charset="0"/>
              <a:buChar char="•"/>
              <a:defRPr/>
            </a:pPr>
            <a:r>
              <a:rPr lang="en-US" dirty="0">
                <a:solidFill>
                  <a:prstClr val="black"/>
                </a:solidFill>
                <a:latin typeface="Arial" panose="020B0604020202020204"/>
                <a:cs typeface="Times New Roman" panose="02020603050405020304" pitchFamily="18" charset="0"/>
              </a:rPr>
              <a:t>A “No Bid” will also delete a previously submitted bid.</a:t>
            </a:r>
          </a:p>
          <a:p>
            <a:pPr lvl="1" defTabSz="457200">
              <a:defRPr/>
            </a:pPr>
            <a:endParaRPr lang="en-US" dirty="0">
              <a:solidFill>
                <a:prstClr val="black"/>
              </a:solidFill>
              <a:latin typeface="Arial" panose="020B0604020202020204"/>
              <a:cs typeface="Times New Roman" panose="02020603050405020304" pitchFamily="18" charset="0"/>
            </a:endParaRPr>
          </a:p>
          <a:p>
            <a:pPr marL="52388" lvl="1" defTabSz="457200">
              <a:defRPr/>
            </a:pPr>
            <a:r>
              <a:rPr lang="en-US" dirty="0">
                <a:solidFill>
                  <a:prstClr val="black"/>
                </a:solidFill>
                <a:latin typeface="Arial" panose="020B0604020202020204"/>
                <a:cs typeface="Times New Roman" panose="02020603050405020304" pitchFamily="18" charset="0"/>
              </a:rPr>
              <a:t>Note: “No Bidding” is the ONLY way to delete a previously submitted bid.</a:t>
            </a:r>
          </a:p>
        </p:txBody>
      </p:sp>
      <p:sp>
        <p:nvSpPr>
          <p:cNvPr id="7" name="Title 2">
            <a:extLst>
              <a:ext uri="{FF2B5EF4-FFF2-40B4-BE49-F238E27FC236}">
                <a16:creationId xmlns:a16="http://schemas.microsoft.com/office/drawing/2014/main" id="{C0C6AE1F-CB99-C7A3-31FB-66CF46BF0FB8}"/>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Bid Types – No Bid</a:t>
            </a:r>
          </a:p>
        </p:txBody>
      </p:sp>
    </p:spTree>
    <p:extLst>
      <p:ext uri="{BB962C8B-B14F-4D97-AF65-F5344CB8AC3E}">
        <p14:creationId xmlns:p14="http://schemas.microsoft.com/office/powerpoint/2010/main" val="150671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91440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38599" y="3810000"/>
            <a:ext cx="5403011" cy="1477328"/>
          </a:xfrm>
          <a:prstGeom prst="rect">
            <a:avLst/>
          </a:prstGeom>
          <a:solidFill>
            <a:srgbClr val="F9F8BA"/>
          </a:solidFill>
          <a:ln w="28575">
            <a:solidFill>
              <a:srgbClr val="FF0000"/>
            </a:solidFill>
          </a:ln>
        </p:spPr>
        <p:txBody>
          <a:bodyPr wrap="square">
            <a:spAutoFit/>
          </a:bodyPr>
          <a:lstStyle/>
          <a:p>
            <a:pPr marL="0" lvl="1" algn="ctr" defTabSz="457200">
              <a:defRPr/>
            </a:pPr>
            <a:r>
              <a:rPr lang="en-US" dirty="0">
                <a:solidFill>
                  <a:prstClr val="black"/>
                </a:solidFill>
                <a:latin typeface="Arial" panose="020B0604020202020204"/>
                <a:cs typeface="Times New Roman" panose="02020603050405020304" pitchFamily="18" charset="0"/>
              </a:rPr>
              <a:t>Enter number of days your quote is valid.  Validation forces a numeric response from 1-999.</a:t>
            </a:r>
          </a:p>
          <a:p>
            <a:pPr marL="0" lvl="1" algn="ctr" defTabSz="457200">
              <a:defRPr/>
            </a:pPr>
            <a:endParaRPr lang="en-US" dirty="0">
              <a:solidFill>
                <a:prstClr val="black"/>
              </a:solidFill>
              <a:latin typeface="Arial" panose="020B0604020202020204"/>
              <a:cs typeface="Times New Roman" panose="02020603050405020304" pitchFamily="18" charset="0"/>
            </a:endParaRPr>
          </a:p>
          <a:p>
            <a:pPr marL="0" lvl="1" algn="ctr" defTabSz="457200">
              <a:defRPr/>
            </a:pPr>
            <a:r>
              <a:rPr lang="en-US" dirty="0">
                <a:solidFill>
                  <a:prstClr val="black"/>
                </a:solidFill>
                <a:latin typeface="Arial" panose="020B0604020202020204"/>
                <a:cs typeface="Times New Roman" panose="02020603050405020304" pitchFamily="18" charset="0"/>
              </a:rPr>
              <a:t>This field will default from vendor DIBBS registration.</a:t>
            </a:r>
          </a:p>
        </p:txBody>
      </p:sp>
      <p:cxnSp>
        <p:nvCxnSpPr>
          <p:cNvPr id="4" name="Straight Arrow Connector 3"/>
          <p:cNvCxnSpPr/>
          <p:nvPr/>
        </p:nvCxnSpPr>
        <p:spPr>
          <a:xfrm flipH="1">
            <a:off x="2935858" y="4531124"/>
            <a:ext cx="110274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819143F9-9268-A615-0C2B-4F8AE382A6DE}"/>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Quote Valid For</a:t>
            </a:r>
          </a:p>
        </p:txBody>
      </p:sp>
    </p:spTree>
    <p:extLst>
      <p:ext uri="{BB962C8B-B14F-4D97-AF65-F5344CB8AC3E}">
        <p14:creationId xmlns:p14="http://schemas.microsoft.com/office/powerpoint/2010/main" val="3013674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00890"/>
            <a:ext cx="9144000" cy="532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95596" y="2954180"/>
            <a:ext cx="5707227" cy="1877437"/>
          </a:xfrm>
          <a:prstGeom prst="rect">
            <a:avLst/>
          </a:prstGeom>
          <a:solidFill>
            <a:srgbClr val="F9F8BA"/>
          </a:solidFill>
          <a:ln w="28575">
            <a:solidFill>
              <a:srgbClr val="FF0000"/>
            </a:solidFill>
          </a:ln>
        </p:spPr>
        <p:txBody>
          <a:bodyPr wrap="square">
            <a:spAutoFit/>
          </a:bodyPr>
          <a:lstStyle/>
          <a:p>
            <a:pPr algn="ctr" defTabSz="457200"/>
            <a:r>
              <a:rPr lang="en-US" sz="2000" dirty="0">
                <a:solidFill>
                  <a:prstClr val="black"/>
                </a:solidFill>
                <a:latin typeface="+mj-lt"/>
                <a:cs typeface="Times New Roman" panose="02020603050405020304" pitchFamily="18" charset="0"/>
              </a:rPr>
              <a:t>Defaults to Solicitation requirement.  </a:t>
            </a:r>
          </a:p>
          <a:p>
            <a:pPr algn="ctr" defTabSz="457200"/>
            <a:endParaRPr lang="en-US" sz="800" dirty="0">
              <a:solidFill>
                <a:prstClr val="black"/>
              </a:solidFill>
              <a:latin typeface="+mj-lt"/>
              <a:cs typeface="Times New Roman" panose="02020603050405020304" pitchFamily="18" charset="0"/>
            </a:endParaRPr>
          </a:p>
          <a:p>
            <a:pPr algn="ctr" defTabSz="457200"/>
            <a:r>
              <a:rPr lang="en-US" sz="2000" dirty="0">
                <a:solidFill>
                  <a:prstClr val="black"/>
                </a:solidFill>
                <a:latin typeface="+mj-lt"/>
                <a:cs typeface="Times New Roman" panose="02020603050405020304" pitchFamily="18" charset="0"/>
              </a:rPr>
              <a:t>Select Destination or Origin for FOB point.  FOB Origin will require City, State and Country. </a:t>
            </a:r>
          </a:p>
          <a:p>
            <a:pPr algn="ctr" defTabSz="457200"/>
            <a:endParaRPr lang="en-US" sz="800" dirty="0">
              <a:solidFill>
                <a:prstClr val="black"/>
              </a:solidFill>
              <a:latin typeface="+mj-lt"/>
              <a:cs typeface="Times New Roman" panose="02020603050405020304" pitchFamily="18" charset="0"/>
            </a:endParaRPr>
          </a:p>
          <a:p>
            <a:pPr algn="ctr" defTabSz="457200"/>
            <a:r>
              <a:rPr lang="en-US" sz="2000" dirty="0">
                <a:solidFill>
                  <a:prstClr val="black"/>
                </a:solidFill>
                <a:latin typeface="+mj-lt"/>
                <a:cs typeface="Times New Roman" panose="02020603050405020304" pitchFamily="18" charset="0"/>
              </a:rPr>
              <a:t>If quoting other than what is required, bid type must be Bid with Exception.</a:t>
            </a:r>
          </a:p>
        </p:txBody>
      </p:sp>
      <p:cxnSp>
        <p:nvCxnSpPr>
          <p:cNvPr id="4" name="Straight Arrow Connector 3"/>
          <p:cNvCxnSpPr/>
          <p:nvPr/>
        </p:nvCxnSpPr>
        <p:spPr>
          <a:xfrm>
            <a:off x="3962400" y="4831616"/>
            <a:ext cx="0" cy="5798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7AEABE96-7047-9F0B-4D2D-A42D9570881D}"/>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FOB (Free on Board) Point</a:t>
            </a:r>
          </a:p>
        </p:txBody>
      </p:sp>
    </p:spTree>
    <p:extLst>
      <p:ext uri="{BB962C8B-B14F-4D97-AF65-F5344CB8AC3E}">
        <p14:creationId xmlns:p14="http://schemas.microsoft.com/office/powerpoint/2010/main" val="2361863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88971"/>
            <a:ext cx="9144000" cy="538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3962400" y="2514600"/>
            <a:ext cx="8382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800601" y="3200401"/>
            <a:ext cx="5403011" cy="3139321"/>
          </a:xfrm>
          <a:prstGeom prst="rect">
            <a:avLst/>
          </a:prstGeom>
          <a:solidFill>
            <a:srgbClr val="F9F8BA"/>
          </a:solidFill>
          <a:ln w="28575">
            <a:solidFill>
              <a:srgbClr val="FF0000"/>
            </a:solidFill>
          </a:ln>
        </p:spPr>
        <p:txBody>
          <a:bodyPr wrap="square">
            <a:spAutoFit/>
          </a:bodyPr>
          <a:lstStyle/>
          <a:p>
            <a:pPr algn="ctr" defTabSz="457200"/>
            <a:r>
              <a:rPr lang="en-US" dirty="0">
                <a:solidFill>
                  <a:prstClr val="black"/>
                </a:solidFill>
                <a:latin typeface="Arial" panose="020B0604020202020204"/>
                <a:cs typeface="Times New Roman" panose="02020603050405020304" pitchFamily="18" charset="0"/>
              </a:rPr>
              <a:t>Defaults to Solicitation requirement.  </a:t>
            </a:r>
          </a:p>
          <a:p>
            <a:pPr algn="ctr" defTabSz="457200"/>
            <a:endParaRPr lang="en-US" dirty="0">
              <a:solidFill>
                <a:prstClr val="black"/>
              </a:solidFill>
              <a:latin typeface="Arial" panose="020B0604020202020204"/>
              <a:cs typeface="Times New Roman" panose="02020603050405020304" pitchFamily="18" charset="0"/>
            </a:endParaRPr>
          </a:p>
          <a:p>
            <a:pPr algn="ctr" defTabSz="457200"/>
            <a:r>
              <a:rPr lang="en-US" dirty="0">
                <a:solidFill>
                  <a:prstClr val="black"/>
                </a:solidFill>
                <a:latin typeface="Arial" panose="020B0604020202020204"/>
                <a:cs typeface="Times New Roman" panose="02020603050405020304" pitchFamily="18" charset="0"/>
              </a:rPr>
              <a:t>Select Destination or Origin for Inspection point.  </a:t>
            </a:r>
          </a:p>
          <a:p>
            <a:pPr algn="ctr" defTabSz="457200"/>
            <a:endParaRPr lang="en-US" dirty="0">
              <a:solidFill>
                <a:prstClr val="black"/>
              </a:solidFill>
              <a:latin typeface="Arial" panose="020B0604020202020204"/>
              <a:cs typeface="Times New Roman" panose="02020603050405020304" pitchFamily="18" charset="0"/>
            </a:endParaRPr>
          </a:p>
          <a:p>
            <a:pPr algn="ctr" defTabSz="457200"/>
            <a:r>
              <a:rPr lang="en-US" dirty="0">
                <a:solidFill>
                  <a:prstClr val="black"/>
                </a:solidFill>
                <a:latin typeface="Arial" panose="020B0604020202020204"/>
                <a:cs typeface="Times New Roman" panose="02020603050405020304" pitchFamily="18" charset="0"/>
              </a:rPr>
              <a:t>Inspection at Origin will require the CAGE code where the supplies and packaging may be inspected. </a:t>
            </a:r>
          </a:p>
          <a:p>
            <a:pPr algn="ctr" defTabSz="457200"/>
            <a:endParaRPr lang="en-US" dirty="0">
              <a:solidFill>
                <a:prstClr val="black"/>
              </a:solidFill>
              <a:latin typeface="Arial" panose="020B0604020202020204"/>
              <a:cs typeface="Times New Roman" panose="02020603050405020304" pitchFamily="18" charset="0"/>
            </a:endParaRPr>
          </a:p>
          <a:p>
            <a:pPr algn="ctr" defTabSz="457200"/>
            <a:r>
              <a:rPr lang="en-US" dirty="0">
                <a:solidFill>
                  <a:prstClr val="black"/>
                </a:solidFill>
                <a:latin typeface="Arial" panose="020B0604020202020204"/>
                <a:cs typeface="Times New Roman" panose="02020603050405020304" pitchFamily="18" charset="0"/>
              </a:rPr>
              <a:t>If solicitation requirement is Origin Inspection and vendor quotes Destination Inspection, bid type must be Bid with Exception.</a:t>
            </a:r>
          </a:p>
        </p:txBody>
      </p:sp>
      <p:sp>
        <p:nvSpPr>
          <p:cNvPr id="6" name="Title 2">
            <a:extLst>
              <a:ext uri="{FF2B5EF4-FFF2-40B4-BE49-F238E27FC236}">
                <a16:creationId xmlns:a16="http://schemas.microsoft.com/office/drawing/2014/main" id="{494DD500-01EA-B8FE-08EB-BEDDC3202757}"/>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Government Inspection Point</a:t>
            </a:r>
          </a:p>
        </p:txBody>
      </p:sp>
    </p:spTree>
    <p:extLst>
      <p:ext uri="{BB962C8B-B14F-4D97-AF65-F5344CB8AC3E}">
        <p14:creationId xmlns:p14="http://schemas.microsoft.com/office/powerpoint/2010/main" val="475186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41387"/>
            <a:ext cx="9144000" cy="387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6977743" y="1960661"/>
            <a:ext cx="838200" cy="503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cxnSp>
        <p:nvCxnSpPr>
          <p:cNvPr id="6" name="Straight Arrow Connector 5"/>
          <p:cNvCxnSpPr/>
          <p:nvPr/>
        </p:nvCxnSpPr>
        <p:spPr>
          <a:xfrm flipV="1">
            <a:off x="2491596" y="2255808"/>
            <a:ext cx="708804" cy="25500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a:off x="7848600" y="3124200"/>
            <a:ext cx="838200" cy="1247238"/>
          </a:xfrm>
          <a:prstGeom prst="leftBrace">
            <a:avLst>
              <a:gd name="adj1" fmla="val 8333"/>
              <a:gd name="adj2" fmla="val 49961"/>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Arial" panose="020B0604020202020204"/>
            </a:endParaRPr>
          </a:p>
        </p:txBody>
      </p:sp>
      <p:sp>
        <p:nvSpPr>
          <p:cNvPr id="8" name="TextBox 7"/>
          <p:cNvSpPr txBox="1"/>
          <p:nvPr/>
        </p:nvSpPr>
        <p:spPr>
          <a:xfrm>
            <a:off x="8789439" y="3086099"/>
            <a:ext cx="1828800" cy="1323439"/>
          </a:xfrm>
          <a:prstGeom prst="rect">
            <a:avLst/>
          </a:prstGeom>
          <a:solidFill>
            <a:srgbClr val="F9F8BA"/>
          </a:solidFill>
          <a:ln w="28575">
            <a:solidFill>
              <a:srgbClr val="FF0000"/>
            </a:solidFill>
          </a:ln>
        </p:spPr>
        <p:txBody>
          <a:bodyPr wrap="square">
            <a:spAutoFit/>
          </a:bodyPr>
          <a:lstStyle/>
          <a:p>
            <a:pPr algn="ctr" defTabSz="457200"/>
            <a:r>
              <a:rPr lang="en-US" sz="2000" dirty="0">
                <a:solidFill>
                  <a:prstClr val="black"/>
                </a:solidFill>
                <a:cs typeface="Times New Roman" panose="02020603050405020304" pitchFamily="18" charset="0"/>
              </a:rPr>
              <a:t>First Article price/delivery and Waiver Request</a:t>
            </a:r>
          </a:p>
        </p:txBody>
      </p:sp>
      <p:sp>
        <p:nvSpPr>
          <p:cNvPr id="9" name="TextBox 8"/>
          <p:cNvSpPr txBox="1"/>
          <p:nvPr/>
        </p:nvSpPr>
        <p:spPr>
          <a:xfrm>
            <a:off x="1524000" y="4815894"/>
            <a:ext cx="9144000" cy="1754326"/>
          </a:xfrm>
          <a:prstGeom prst="rect">
            <a:avLst/>
          </a:prstGeom>
          <a:solidFill>
            <a:srgbClr val="F9F8BA"/>
          </a:solidFill>
          <a:ln w="28575">
            <a:solidFill>
              <a:srgbClr val="FF0000"/>
            </a:solidFill>
          </a:ln>
        </p:spPr>
        <p:txBody>
          <a:bodyPr wrap="square">
            <a:spAutoFit/>
          </a:bodyPr>
          <a:lstStyle/>
          <a:p>
            <a:pPr algn="ctr" defTabSz="457200"/>
            <a:r>
              <a:rPr lang="en-US" dirty="0">
                <a:solidFill>
                  <a:prstClr val="black"/>
                </a:solidFill>
                <a:latin typeface="Arial" panose="020B0604020202020204"/>
                <a:cs typeface="Times New Roman" panose="02020603050405020304" pitchFamily="18" charset="0"/>
              </a:rPr>
              <a:t>Enter price and delivery by line item.</a:t>
            </a:r>
          </a:p>
          <a:p>
            <a:pPr algn="ctr" defTabSz="457200"/>
            <a:endParaRPr lang="en-US" dirty="0">
              <a:solidFill>
                <a:prstClr val="black"/>
              </a:solidFill>
              <a:latin typeface="Arial" panose="020B0604020202020204"/>
              <a:cs typeface="Times New Roman" panose="02020603050405020304" pitchFamily="18" charset="0"/>
            </a:endParaRPr>
          </a:p>
          <a:p>
            <a:pPr algn="ctr" defTabSz="457200"/>
            <a:r>
              <a:rPr lang="en-US" dirty="0">
                <a:solidFill>
                  <a:prstClr val="black"/>
                </a:solidFill>
                <a:latin typeface="Arial" panose="020B0604020202020204"/>
                <a:cs typeface="Times New Roman" panose="02020603050405020304" pitchFamily="18" charset="0"/>
              </a:rPr>
              <a:t>If price or delivery do not vary per line, enter info into first line and click on “cascade fill” for all other line items.</a:t>
            </a:r>
          </a:p>
          <a:p>
            <a:pPr algn="ctr" defTabSz="457200"/>
            <a:endParaRPr lang="en-US" dirty="0">
              <a:solidFill>
                <a:prstClr val="black"/>
              </a:solidFill>
              <a:latin typeface="Arial" panose="020B0604020202020204"/>
              <a:cs typeface="Times New Roman" panose="02020603050405020304" pitchFamily="18" charset="0"/>
            </a:endParaRPr>
          </a:p>
          <a:p>
            <a:pPr algn="ctr" defTabSz="457200"/>
            <a:r>
              <a:rPr lang="en-US" dirty="0">
                <a:solidFill>
                  <a:prstClr val="black"/>
                </a:solidFill>
                <a:latin typeface="Arial" panose="020B0604020202020204"/>
                <a:cs typeface="Times New Roman" panose="02020603050405020304" pitchFamily="18" charset="0"/>
              </a:rPr>
              <a:t>If quantity quoted is not in accordance with RFQ, bid type must be Bid with Exception.</a:t>
            </a:r>
          </a:p>
        </p:txBody>
      </p:sp>
      <p:sp>
        <p:nvSpPr>
          <p:cNvPr id="2" name="Title 2">
            <a:extLst>
              <a:ext uri="{FF2B5EF4-FFF2-40B4-BE49-F238E27FC236}">
                <a16:creationId xmlns:a16="http://schemas.microsoft.com/office/drawing/2014/main" id="{512BE516-CC70-ADFC-2AAE-1037AEDF2B8A}"/>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Pricing &amp; Delivery</a:t>
            </a:r>
          </a:p>
        </p:txBody>
      </p:sp>
    </p:spTree>
    <p:extLst>
      <p:ext uri="{BB962C8B-B14F-4D97-AF65-F5344CB8AC3E}">
        <p14:creationId xmlns:p14="http://schemas.microsoft.com/office/powerpoint/2010/main" val="3759449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91440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14800" y="3505201"/>
            <a:ext cx="2438400" cy="646331"/>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Select appropriate response to question.</a:t>
            </a:r>
          </a:p>
        </p:txBody>
      </p:sp>
      <p:cxnSp>
        <p:nvCxnSpPr>
          <p:cNvPr id="4" name="Straight Arrow Connector 3"/>
          <p:cNvCxnSpPr/>
          <p:nvPr/>
        </p:nvCxnSpPr>
        <p:spPr>
          <a:xfrm flipH="1" flipV="1">
            <a:off x="4419601" y="2819400"/>
            <a:ext cx="1"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348268" y="1942606"/>
            <a:ext cx="3319732" cy="615553"/>
          </a:xfrm>
          <a:prstGeom prst="rect">
            <a:avLst/>
          </a:prstGeom>
          <a:solidFill>
            <a:srgbClr val="F9F8BA"/>
          </a:solidFill>
          <a:ln w="28575">
            <a:solidFill>
              <a:srgbClr val="FF0000"/>
            </a:solidFill>
          </a:ln>
        </p:spPr>
        <p:txBody>
          <a:bodyPr wrap="square">
            <a:spAutoFit/>
          </a:bodyPr>
          <a:lstStyle/>
          <a:p>
            <a:pPr defTabSz="457200"/>
            <a:r>
              <a:rPr lang="en-US" sz="1700" dirty="0" err="1">
                <a:solidFill>
                  <a:prstClr val="black"/>
                </a:solidFill>
                <a:latin typeface="Arial" panose="020B0604020202020204"/>
                <a:cs typeface="Times New Roman" panose="02020603050405020304" pitchFamily="18" charset="0"/>
              </a:rPr>
              <a:t>Qty</a:t>
            </a:r>
            <a:r>
              <a:rPr lang="en-US" sz="1700" dirty="0">
                <a:solidFill>
                  <a:prstClr val="black"/>
                </a:solidFill>
                <a:latin typeface="Arial" panose="020B0604020202020204"/>
                <a:cs typeface="Times New Roman" panose="02020603050405020304" pitchFamily="18" charset="0"/>
              </a:rPr>
              <a:t> % Government will accept under or over required quantity.</a:t>
            </a:r>
          </a:p>
        </p:txBody>
      </p:sp>
      <p:cxnSp>
        <p:nvCxnSpPr>
          <p:cNvPr id="6" name="Straight Arrow Connector 5"/>
          <p:cNvCxnSpPr/>
          <p:nvPr/>
        </p:nvCxnSpPr>
        <p:spPr>
          <a:xfrm flipH="1">
            <a:off x="6400801" y="2057400"/>
            <a:ext cx="94746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215223" y="1219201"/>
            <a:ext cx="2438400" cy="646331"/>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Select appropriate response to question.</a:t>
            </a:r>
          </a:p>
        </p:txBody>
      </p:sp>
      <p:cxnSp>
        <p:nvCxnSpPr>
          <p:cNvPr id="8" name="Straight Arrow Connector 7"/>
          <p:cNvCxnSpPr/>
          <p:nvPr/>
        </p:nvCxnSpPr>
        <p:spPr>
          <a:xfrm flipH="1">
            <a:off x="8001000" y="1371600"/>
            <a:ext cx="21422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F1BDDF95-F384-0F24-CFEB-64421F8EB75E}"/>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Min Order, Qty Variance, Immediate Shipment</a:t>
            </a:r>
          </a:p>
        </p:txBody>
      </p:sp>
    </p:spTree>
    <p:extLst>
      <p:ext uri="{BB962C8B-B14F-4D97-AF65-F5344CB8AC3E}">
        <p14:creationId xmlns:p14="http://schemas.microsoft.com/office/powerpoint/2010/main" val="8889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281" y="1145976"/>
            <a:ext cx="91440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10401" y="2167540"/>
            <a:ext cx="3623319" cy="4216539"/>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Enter price break ranges and unit prices in the blocks provided.</a:t>
            </a:r>
          </a:p>
          <a:p>
            <a:pPr defTabSz="457200"/>
            <a:endParaRPr lang="en-US" sz="800" dirty="0">
              <a:solidFill>
                <a:prstClr val="black"/>
              </a:solidFill>
              <a:latin typeface="Arial" panose="020B0604020202020204"/>
              <a:cs typeface="Times New Roman" panose="02020603050405020304" pitchFamily="18" charset="0"/>
            </a:endParaRPr>
          </a:p>
          <a:p>
            <a:pPr defTabSz="457200"/>
            <a:r>
              <a:rPr lang="en-US" dirty="0">
                <a:solidFill>
                  <a:prstClr val="black"/>
                </a:solidFill>
                <a:latin typeface="Arial" panose="020B0604020202020204"/>
                <a:cs typeface="Times New Roman" panose="02020603050405020304" pitchFamily="18" charset="0"/>
              </a:rPr>
              <a:t>If price breaks are solicited, default values will show.  Ranges may be altered using the “CLEAR” button.  </a:t>
            </a:r>
          </a:p>
          <a:p>
            <a:pPr defTabSz="457200"/>
            <a:endParaRPr lang="en-US" sz="800" dirty="0">
              <a:solidFill>
                <a:prstClr val="black"/>
              </a:solidFill>
              <a:latin typeface="Arial" panose="020B0604020202020204"/>
              <a:cs typeface="Times New Roman" panose="02020603050405020304" pitchFamily="18" charset="0"/>
            </a:endParaRPr>
          </a:p>
          <a:p>
            <a:pPr defTabSz="457200"/>
            <a:r>
              <a:rPr lang="en-US" dirty="0">
                <a:solidFill>
                  <a:prstClr val="black"/>
                </a:solidFill>
                <a:latin typeface="Arial" panose="020B0604020202020204"/>
                <a:cs typeface="Times New Roman" panose="02020603050405020304" pitchFamily="18" charset="0"/>
              </a:rPr>
              <a:t>If price break ranges were not solicited, values will be blank. However, vendors can provide ranges and unit prices with quote.</a:t>
            </a:r>
          </a:p>
          <a:p>
            <a:pPr defTabSz="457200"/>
            <a:endParaRPr lang="en-US" dirty="0">
              <a:solidFill>
                <a:prstClr val="black"/>
              </a:solidFill>
              <a:latin typeface="Arial" panose="020B0604020202020204"/>
              <a:cs typeface="Times New Roman" panose="02020603050405020304" pitchFamily="18" charset="0"/>
            </a:endParaRPr>
          </a:p>
          <a:p>
            <a:pPr defTabSz="457200"/>
            <a:endParaRPr lang="en-US" dirty="0">
              <a:solidFill>
                <a:prstClr val="black"/>
              </a:solidFill>
              <a:latin typeface="Arial" panose="020B0604020202020204"/>
              <a:cs typeface="Times New Roman" panose="02020603050405020304" pitchFamily="18" charset="0"/>
            </a:endParaRPr>
          </a:p>
          <a:p>
            <a:pPr defTabSz="457200"/>
            <a:endParaRPr lang="en-US" dirty="0">
              <a:solidFill>
                <a:prstClr val="black"/>
              </a:solidFill>
              <a:latin typeface="Arial" panose="020B0604020202020204"/>
              <a:cs typeface="Times New Roman" panose="02020603050405020304" pitchFamily="18" charset="0"/>
            </a:endParaRPr>
          </a:p>
          <a:p>
            <a:pPr defTabSz="457200"/>
            <a:endParaRPr lang="en-US" dirty="0">
              <a:solidFill>
                <a:prstClr val="black"/>
              </a:solidFill>
              <a:latin typeface="Arial" panose="020B0604020202020204"/>
              <a:cs typeface="Times New Roman" panose="02020603050405020304" pitchFamily="18" charset="0"/>
            </a:endParaRPr>
          </a:p>
        </p:txBody>
      </p:sp>
      <p:sp>
        <p:nvSpPr>
          <p:cNvPr id="5" name="Left Brace 4"/>
          <p:cNvSpPr/>
          <p:nvPr/>
        </p:nvSpPr>
        <p:spPr>
          <a:xfrm rot="10800000">
            <a:off x="6070980" y="2979192"/>
            <a:ext cx="914400" cy="2194114"/>
          </a:xfrm>
          <a:prstGeom prst="leftBrace">
            <a:avLst>
              <a:gd name="adj1" fmla="val 12704"/>
              <a:gd name="adj2" fmla="val 50245"/>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Arial" panose="020B0604020202020204"/>
            </a:endParaRPr>
          </a:p>
        </p:txBody>
      </p:sp>
      <p:sp>
        <p:nvSpPr>
          <p:cNvPr id="6" name="TextBox 5"/>
          <p:cNvSpPr txBox="1"/>
          <p:nvPr/>
        </p:nvSpPr>
        <p:spPr>
          <a:xfrm>
            <a:off x="2846475" y="3408645"/>
            <a:ext cx="284052" cy="307777"/>
          </a:xfrm>
          <a:prstGeom prst="rect">
            <a:avLst/>
          </a:prstGeom>
          <a:noFill/>
        </p:spPr>
        <p:txBody>
          <a:bodyPr wrap="none" rtlCol="0">
            <a:spAutoFit/>
          </a:bodyPr>
          <a:lstStyle/>
          <a:p>
            <a:pPr defTabSz="457200"/>
            <a:r>
              <a:rPr lang="en-US" sz="1400" dirty="0">
                <a:solidFill>
                  <a:prstClr val="black"/>
                </a:solidFill>
                <a:latin typeface="Arial" panose="020B0604020202020204"/>
              </a:rPr>
              <a:t>6</a:t>
            </a:r>
          </a:p>
        </p:txBody>
      </p:sp>
      <p:sp>
        <p:nvSpPr>
          <p:cNvPr id="7" name="TextBox 6"/>
          <p:cNvSpPr txBox="1"/>
          <p:nvPr/>
        </p:nvSpPr>
        <p:spPr>
          <a:xfrm>
            <a:off x="4038600" y="3408647"/>
            <a:ext cx="383438" cy="307777"/>
          </a:xfrm>
          <a:prstGeom prst="rect">
            <a:avLst/>
          </a:prstGeom>
          <a:noFill/>
        </p:spPr>
        <p:txBody>
          <a:bodyPr wrap="none" rtlCol="0">
            <a:spAutoFit/>
          </a:bodyPr>
          <a:lstStyle/>
          <a:p>
            <a:pPr defTabSz="457200"/>
            <a:r>
              <a:rPr lang="en-US" sz="1400" dirty="0">
                <a:solidFill>
                  <a:prstClr val="black"/>
                </a:solidFill>
                <a:latin typeface="Arial" panose="020B0604020202020204"/>
              </a:rPr>
              <a:t>10</a:t>
            </a:r>
          </a:p>
        </p:txBody>
      </p:sp>
      <p:sp>
        <p:nvSpPr>
          <p:cNvPr id="8" name="TextBox 7"/>
          <p:cNvSpPr txBox="1"/>
          <p:nvPr/>
        </p:nvSpPr>
        <p:spPr>
          <a:xfrm>
            <a:off x="5103318" y="3408646"/>
            <a:ext cx="532518" cy="307777"/>
          </a:xfrm>
          <a:prstGeom prst="rect">
            <a:avLst/>
          </a:prstGeom>
          <a:noFill/>
        </p:spPr>
        <p:txBody>
          <a:bodyPr wrap="none" rtlCol="0">
            <a:spAutoFit/>
          </a:bodyPr>
          <a:lstStyle/>
          <a:p>
            <a:pPr defTabSz="457200"/>
            <a:r>
              <a:rPr lang="en-US" sz="1400" dirty="0">
                <a:solidFill>
                  <a:prstClr val="black"/>
                </a:solidFill>
                <a:latin typeface="Arial" panose="020B0604020202020204"/>
              </a:rPr>
              <a:t>7.00</a:t>
            </a:r>
          </a:p>
        </p:txBody>
      </p:sp>
      <p:sp>
        <p:nvSpPr>
          <p:cNvPr id="9" name="TextBox 8"/>
          <p:cNvSpPr txBox="1"/>
          <p:nvPr/>
        </p:nvSpPr>
        <p:spPr>
          <a:xfrm>
            <a:off x="5103318" y="3066899"/>
            <a:ext cx="631904" cy="307777"/>
          </a:xfrm>
          <a:prstGeom prst="rect">
            <a:avLst/>
          </a:prstGeom>
          <a:noFill/>
        </p:spPr>
        <p:txBody>
          <a:bodyPr wrap="none" rtlCol="0">
            <a:spAutoFit/>
          </a:bodyPr>
          <a:lstStyle/>
          <a:p>
            <a:pPr defTabSz="457200"/>
            <a:r>
              <a:rPr lang="en-US" sz="1400" dirty="0">
                <a:solidFill>
                  <a:prstClr val="black"/>
                </a:solidFill>
                <a:latin typeface="Arial" panose="020B0604020202020204"/>
              </a:rPr>
              <a:t>10.00</a:t>
            </a:r>
          </a:p>
        </p:txBody>
      </p:sp>
      <p:sp>
        <p:nvSpPr>
          <p:cNvPr id="10" name="TextBox 9"/>
          <p:cNvSpPr txBox="1"/>
          <p:nvPr/>
        </p:nvSpPr>
        <p:spPr>
          <a:xfrm>
            <a:off x="4084285" y="3081383"/>
            <a:ext cx="284052" cy="307777"/>
          </a:xfrm>
          <a:prstGeom prst="rect">
            <a:avLst/>
          </a:prstGeom>
          <a:noFill/>
        </p:spPr>
        <p:txBody>
          <a:bodyPr wrap="none" rtlCol="0">
            <a:spAutoFit/>
          </a:bodyPr>
          <a:lstStyle/>
          <a:p>
            <a:pPr defTabSz="457200"/>
            <a:r>
              <a:rPr lang="en-US" sz="1400" dirty="0">
                <a:solidFill>
                  <a:prstClr val="black"/>
                </a:solidFill>
                <a:latin typeface="Arial" panose="020B0604020202020204"/>
              </a:rPr>
              <a:t>5</a:t>
            </a:r>
          </a:p>
        </p:txBody>
      </p:sp>
      <p:sp>
        <p:nvSpPr>
          <p:cNvPr id="11" name="TextBox 10"/>
          <p:cNvSpPr txBox="1"/>
          <p:nvPr/>
        </p:nvSpPr>
        <p:spPr>
          <a:xfrm>
            <a:off x="2846475" y="3042167"/>
            <a:ext cx="284052" cy="307777"/>
          </a:xfrm>
          <a:prstGeom prst="rect">
            <a:avLst/>
          </a:prstGeom>
          <a:noFill/>
        </p:spPr>
        <p:txBody>
          <a:bodyPr wrap="none" rtlCol="0">
            <a:spAutoFit/>
          </a:bodyPr>
          <a:lstStyle/>
          <a:p>
            <a:pPr defTabSz="457200"/>
            <a:r>
              <a:rPr lang="en-US" sz="1400" dirty="0">
                <a:solidFill>
                  <a:prstClr val="black"/>
                </a:solidFill>
                <a:latin typeface="Arial" panose="020B0604020202020204"/>
              </a:rPr>
              <a:t>1</a:t>
            </a:r>
          </a:p>
        </p:txBody>
      </p:sp>
      <p:sp>
        <p:nvSpPr>
          <p:cNvPr id="12" name="Title 2">
            <a:extLst>
              <a:ext uri="{FF2B5EF4-FFF2-40B4-BE49-F238E27FC236}">
                <a16:creationId xmlns:a16="http://schemas.microsoft.com/office/drawing/2014/main" id="{8634A9F9-C0F0-BA35-6889-25FE9CC8480A}"/>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Price Breaks</a:t>
            </a:r>
          </a:p>
          <a:p>
            <a:pPr algn="r"/>
            <a:endParaRPr lang="en-US" dirty="0">
              <a:latin typeface="Raleway Black" pitchFamily="2" charset="0"/>
            </a:endParaRPr>
          </a:p>
        </p:txBody>
      </p:sp>
    </p:spTree>
    <p:extLst>
      <p:ext uri="{BB962C8B-B14F-4D97-AF65-F5344CB8AC3E}">
        <p14:creationId xmlns:p14="http://schemas.microsoft.com/office/powerpoint/2010/main" val="4290207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91440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1200" y="1917550"/>
            <a:ext cx="6248400" cy="369332"/>
          </a:xfrm>
          <a:prstGeom prst="rect">
            <a:avLst/>
          </a:prstGeom>
          <a:noFill/>
          <a:ln w="38100">
            <a:solidFill>
              <a:srgbClr val="FF0000"/>
            </a:solidFill>
          </a:ln>
        </p:spPr>
        <p:txBody>
          <a:bodyPr wrap="square">
            <a:spAutoFit/>
          </a:bodyPr>
          <a:lstStyle/>
          <a:p>
            <a:pPr defTabSz="457200"/>
            <a:endParaRPr lang="en-US" dirty="0">
              <a:solidFill>
                <a:prstClr val="black"/>
              </a:solidFill>
              <a:latin typeface="Arial" panose="020B0604020202020204"/>
            </a:endParaRPr>
          </a:p>
        </p:txBody>
      </p:sp>
      <p:sp>
        <p:nvSpPr>
          <p:cNvPr id="5" name="TextBox 4"/>
          <p:cNvSpPr txBox="1"/>
          <p:nvPr/>
        </p:nvSpPr>
        <p:spPr>
          <a:xfrm>
            <a:off x="6705600" y="3124201"/>
            <a:ext cx="3352800" cy="3139321"/>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Exact Product = providing </a:t>
            </a:r>
            <a:r>
              <a:rPr lang="en-US" b="1" u="sng" dirty="0">
                <a:solidFill>
                  <a:prstClr val="black"/>
                </a:solidFill>
                <a:latin typeface="Arial" panose="020B0604020202020204"/>
                <a:cs typeface="Times New Roman" panose="02020603050405020304" pitchFamily="18" charset="0"/>
              </a:rPr>
              <a:t>EXACT</a:t>
            </a:r>
            <a:r>
              <a:rPr lang="en-US" dirty="0">
                <a:solidFill>
                  <a:prstClr val="black"/>
                </a:solidFill>
                <a:latin typeface="Arial" panose="020B0604020202020204"/>
                <a:cs typeface="Times New Roman" panose="02020603050405020304" pitchFamily="18" charset="0"/>
              </a:rPr>
              <a:t> manufacturer CAGE code &amp; part number as it appears in the solicitation.  Bid type is “Bid without exception”.</a:t>
            </a:r>
          </a:p>
          <a:p>
            <a:pPr defTabSz="457200"/>
            <a:endParaRPr lang="en-US" dirty="0">
              <a:solidFill>
                <a:prstClr val="black"/>
              </a:solidFill>
              <a:latin typeface="Arial" panose="020B0604020202020204"/>
              <a:cs typeface="Times New Roman" panose="02020603050405020304" pitchFamily="18" charset="0"/>
            </a:endParaRPr>
          </a:p>
          <a:p>
            <a:pPr defTabSz="457200"/>
            <a:r>
              <a:rPr lang="en-US" dirty="0">
                <a:solidFill>
                  <a:prstClr val="black"/>
                </a:solidFill>
                <a:latin typeface="Arial" panose="020B0604020202020204"/>
                <a:cs typeface="Times New Roman" panose="02020603050405020304" pitchFamily="18" charset="0"/>
              </a:rPr>
              <a:t>Alternate Product =  providing manufacturer CAGE code &amp; part number that is </a:t>
            </a:r>
            <a:r>
              <a:rPr lang="en-US" b="1" u="sng" dirty="0">
                <a:solidFill>
                  <a:prstClr val="black"/>
                </a:solidFill>
                <a:latin typeface="Arial" panose="020B0604020202020204"/>
                <a:cs typeface="Times New Roman" panose="02020603050405020304" pitchFamily="18" charset="0"/>
              </a:rPr>
              <a:t>NOT</a:t>
            </a:r>
            <a:r>
              <a:rPr lang="en-US" dirty="0">
                <a:solidFill>
                  <a:prstClr val="black"/>
                </a:solidFill>
                <a:latin typeface="Arial" panose="020B0604020202020204"/>
                <a:cs typeface="Times New Roman" panose="02020603050405020304" pitchFamily="18" charset="0"/>
              </a:rPr>
              <a:t> listed in solicitation.  Bid type is “Alternate Bid”.</a:t>
            </a:r>
          </a:p>
        </p:txBody>
      </p:sp>
      <p:sp>
        <p:nvSpPr>
          <p:cNvPr id="6" name="Title 2">
            <a:extLst>
              <a:ext uri="{FF2B5EF4-FFF2-40B4-BE49-F238E27FC236}">
                <a16:creationId xmlns:a16="http://schemas.microsoft.com/office/drawing/2014/main" id="{98D3FFEF-3772-F8EA-0896-5F158FB50E44}"/>
              </a:ext>
            </a:extLst>
          </p:cNvPr>
          <p:cNvSpPr txBox="1">
            <a:spLocks/>
          </p:cNvSpPr>
          <p:nvPr/>
        </p:nvSpPr>
        <p:spPr>
          <a:xfrm>
            <a:off x="3039074" y="159142"/>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Part Number Offered </a:t>
            </a:r>
          </a:p>
          <a:p>
            <a:pPr algn="r"/>
            <a:r>
              <a:rPr lang="en-US" dirty="0">
                <a:latin typeface="Raleway Black" pitchFamily="2" charset="0"/>
              </a:rPr>
              <a:t>Exact Product &amp; Alternate Product</a:t>
            </a:r>
          </a:p>
        </p:txBody>
      </p:sp>
    </p:spTree>
    <p:extLst>
      <p:ext uri="{BB962C8B-B14F-4D97-AF65-F5344CB8AC3E}">
        <p14:creationId xmlns:p14="http://schemas.microsoft.com/office/powerpoint/2010/main" val="2481765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965" y="1189037"/>
            <a:ext cx="91440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35192" y="2971800"/>
            <a:ext cx="6248400" cy="369332"/>
          </a:xfrm>
          <a:prstGeom prst="rect">
            <a:avLst/>
          </a:prstGeom>
          <a:noFill/>
          <a:ln w="38100">
            <a:solidFill>
              <a:srgbClr val="FF0000"/>
            </a:solidFill>
          </a:ln>
        </p:spPr>
        <p:txBody>
          <a:bodyPr wrap="square">
            <a:spAutoFit/>
          </a:bodyPr>
          <a:lstStyle/>
          <a:p>
            <a:pPr defTabSz="457200"/>
            <a:endParaRPr lang="en-US" dirty="0">
              <a:solidFill>
                <a:prstClr val="black"/>
              </a:solidFill>
              <a:latin typeface="Arial" panose="020B0604020202020204"/>
            </a:endParaRPr>
          </a:p>
        </p:txBody>
      </p:sp>
      <p:sp>
        <p:nvSpPr>
          <p:cNvPr id="4" name="TextBox 3"/>
          <p:cNvSpPr txBox="1"/>
          <p:nvPr/>
        </p:nvSpPr>
        <p:spPr>
          <a:xfrm>
            <a:off x="6507192" y="4495801"/>
            <a:ext cx="3352800" cy="1200329"/>
          </a:xfrm>
          <a:prstGeom prst="rect">
            <a:avLst/>
          </a:prstGeom>
          <a:solidFill>
            <a:srgbClr val="F9F8BA"/>
          </a:solidFill>
          <a:ln w="28575">
            <a:solidFill>
              <a:srgbClr val="FF0000"/>
            </a:solidFill>
          </a:ln>
        </p:spPr>
        <p:txBody>
          <a:bodyPr wrap="square">
            <a:spAutoFit/>
          </a:bodyPr>
          <a:lstStyle/>
          <a:p>
            <a:pPr algn="ctr" defTabSz="457200"/>
            <a:r>
              <a:rPr lang="en-US" dirty="0">
                <a:solidFill>
                  <a:prstClr val="black"/>
                </a:solidFill>
                <a:latin typeface="Arial" panose="020B0604020202020204"/>
                <a:cs typeface="Times New Roman" panose="02020603050405020304" pitchFamily="18" charset="0"/>
              </a:rPr>
              <a:t>Superseding P/N = providing exact product; however, there is a part number change. Bid type is “Bid without Exception”.</a:t>
            </a:r>
          </a:p>
        </p:txBody>
      </p:sp>
      <p:sp>
        <p:nvSpPr>
          <p:cNvPr id="6" name="Title 2">
            <a:extLst>
              <a:ext uri="{FF2B5EF4-FFF2-40B4-BE49-F238E27FC236}">
                <a16:creationId xmlns:a16="http://schemas.microsoft.com/office/drawing/2014/main" id="{C689D7F0-F2DE-6F53-2405-4FF73885476B}"/>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Part Number Offered </a:t>
            </a:r>
          </a:p>
          <a:p>
            <a:pPr algn="r"/>
            <a:r>
              <a:rPr lang="en-US" dirty="0">
                <a:latin typeface="Raleway Black" pitchFamily="2" charset="0"/>
              </a:rPr>
              <a:t>Superseding P/N</a:t>
            </a:r>
          </a:p>
        </p:txBody>
      </p:sp>
    </p:spTree>
    <p:extLst>
      <p:ext uri="{BB962C8B-B14F-4D97-AF65-F5344CB8AC3E}">
        <p14:creationId xmlns:p14="http://schemas.microsoft.com/office/powerpoint/2010/main" val="2628133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5000" y="2514600"/>
            <a:ext cx="4008408" cy="1477328"/>
          </a:xfrm>
          <a:prstGeom prst="rect">
            <a:avLst/>
          </a:prstGeom>
          <a:solidFill>
            <a:srgbClr val="F9F8BA"/>
          </a:solidFill>
          <a:ln w="28575">
            <a:solidFill>
              <a:srgbClr val="FF0000"/>
            </a:solidFill>
          </a:ln>
        </p:spPr>
        <p:txBody>
          <a:bodyPr wrap="square">
            <a:spAutoFit/>
          </a:bodyPr>
          <a:lstStyle/>
          <a:p>
            <a:pPr algn="ctr" defTabSz="457200"/>
            <a:r>
              <a:rPr lang="en-US" dirty="0">
                <a:solidFill>
                  <a:prstClr val="black"/>
                </a:solidFill>
                <a:latin typeface="Arial" panose="020B0604020202020204"/>
                <a:cs typeface="Times New Roman" panose="02020603050405020304" pitchFamily="18" charset="0"/>
              </a:rPr>
              <a:t>Correction to CAGE/PN Cited in Acquisition Item Description = used to notify the Gov’t if there is a CAGE code error, obsolete </a:t>
            </a:r>
            <a:r>
              <a:rPr lang="en-US" dirty="0" err="1">
                <a:solidFill>
                  <a:prstClr val="black"/>
                </a:solidFill>
                <a:latin typeface="Arial" panose="020B0604020202020204"/>
                <a:cs typeface="Times New Roman" panose="02020603050405020304" pitchFamily="18" charset="0"/>
              </a:rPr>
              <a:t>p/n</a:t>
            </a:r>
            <a:r>
              <a:rPr lang="en-US" dirty="0">
                <a:solidFill>
                  <a:prstClr val="black"/>
                </a:solidFill>
                <a:latin typeface="Arial" panose="020B0604020202020204"/>
                <a:cs typeface="Times New Roman" panose="02020603050405020304" pitchFamily="18" charset="0"/>
              </a:rPr>
              <a:t> etc.  Bid type is “Bid without Exception”.</a:t>
            </a:r>
          </a:p>
        </p:txBody>
      </p:sp>
      <p:sp>
        <p:nvSpPr>
          <p:cNvPr id="5" name="TextBox 4"/>
          <p:cNvSpPr txBox="1"/>
          <p:nvPr/>
        </p:nvSpPr>
        <p:spPr>
          <a:xfrm>
            <a:off x="1932317" y="4267200"/>
            <a:ext cx="6248400" cy="369332"/>
          </a:xfrm>
          <a:prstGeom prst="rect">
            <a:avLst/>
          </a:prstGeom>
          <a:noFill/>
          <a:ln w="38100">
            <a:solidFill>
              <a:srgbClr val="FF0000"/>
            </a:solidFill>
          </a:ln>
        </p:spPr>
        <p:txBody>
          <a:bodyPr wrap="square">
            <a:spAutoFit/>
          </a:bodyPr>
          <a:lstStyle/>
          <a:p>
            <a:pPr defTabSz="457200"/>
            <a:endParaRPr lang="en-US" dirty="0">
              <a:solidFill>
                <a:prstClr val="black"/>
              </a:solidFill>
              <a:latin typeface="Arial" panose="020B0604020202020204"/>
            </a:endParaRPr>
          </a:p>
        </p:txBody>
      </p:sp>
      <p:sp>
        <p:nvSpPr>
          <p:cNvPr id="6" name="Title 2">
            <a:extLst>
              <a:ext uri="{FF2B5EF4-FFF2-40B4-BE49-F238E27FC236}">
                <a16:creationId xmlns:a16="http://schemas.microsoft.com/office/drawing/2014/main" id="{F6AAEF68-4650-3C83-73E6-F48EA4345B9F}"/>
              </a:ext>
            </a:extLst>
          </p:cNvPr>
          <p:cNvSpPr txBox="1">
            <a:spLocks/>
          </p:cNvSpPr>
          <p:nvPr/>
        </p:nvSpPr>
        <p:spPr>
          <a:xfrm>
            <a:off x="2915507" y="192600"/>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Part Number Offered</a:t>
            </a:r>
          </a:p>
          <a:p>
            <a:pPr algn="r"/>
            <a:r>
              <a:rPr lang="en-US" dirty="0">
                <a:latin typeface="Raleway Black" pitchFamily="2" charset="0"/>
              </a:rPr>
              <a:t>Correction to CAGE/PN cited in AID</a:t>
            </a:r>
          </a:p>
        </p:txBody>
      </p:sp>
    </p:spTree>
    <p:extLst>
      <p:ext uri="{BB962C8B-B14F-4D97-AF65-F5344CB8AC3E}">
        <p14:creationId xmlns:p14="http://schemas.microsoft.com/office/powerpoint/2010/main" val="75061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5927" y="842665"/>
            <a:ext cx="9236824" cy="5542094"/>
          </a:xfrm>
          <a:prstGeom prst="rect">
            <a:avLst/>
          </a:prstGeom>
        </p:spPr>
      </p:pic>
      <p:pic>
        <p:nvPicPr>
          <p:cNvPr id="3" name="Picture 2">
            <a:extLst>
              <a:ext uri="{FF2B5EF4-FFF2-40B4-BE49-F238E27FC236}">
                <a16:creationId xmlns:a16="http://schemas.microsoft.com/office/drawing/2014/main" id="{1AE42397-7398-DF83-E324-A0D5C8A3C1B7}"/>
              </a:ext>
            </a:extLst>
          </p:cNvPr>
          <p:cNvPicPr>
            <a:picLocks noChangeAspect="1"/>
          </p:cNvPicPr>
          <p:nvPr/>
        </p:nvPicPr>
        <p:blipFill>
          <a:blip r:embed="rId4"/>
          <a:stretch>
            <a:fillRect/>
          </a:stretch>
        </p:blipFill>
        <p:spPr>
          <a:xfrm>
            <a:off x="2758751" y="3425132"/>
            <a:ext cx="1676545" cy="432854"/>
          </a:xfrm>
          <a:prstGeom prst="rect">
            <a:avLst/>
          </a:prstGeom>
        </p:spPr>
      </p:pic>
      <p:sp>
        <p:nvSpPr>
          <p:cNvPr id="4" name="Arrow: Right 3">
            <a:extLst>
              <a:ext uri="{FF2B5EF4-FFF2-40B4-BE49-F238E27FC236}">
                <a16:creationId xmlns:a16="http://schemas.microsoft.com/office/drawing/2014/main" id="{640A814C-1A93-9FCB-90C1-10223BC7EE80}"/>
              </a:ext>
            </a:extLst>
          </p:cNvPr>
          <p:cNvSpPr/>
          <p:nvPr/>
        </p:nvSpPr>
        <p:spPr>
          <a:xfrm>
            <a:off x="4435296" y="3373354"/>
            <a:ext cx="978408" cy="484632"/>
          </a:xfrm>
          <a:prstGeom prst="rightArrow">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6" name="Title 2">
            <a:extLst>
              <a:ext uri="{FF2B5EF4-FFF2-40B4-BE49-F238E27FC236}">
                <a16:creationId xmlns:a16="http://schemas.microsoft.com/office/drawing/2014/main" id="{91ACA53E-5277-F4E1-8254-D933E7FAC07F}"/>
              </a:ext>
            </a:extLst>
          </p:cNvPr>
          <p:cNvSpPr txBox="1">
            <a:spLocks/>
          </p:cNvSpPr>
          <p:nvPr/>
        </p:nvSpPr>
        <p:spPr>
          <a:xfrm>
            <a:off x="3076145" y="244709"/>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Homepage – www.dibbs.bsm.dla.mil</a:t>
            </a:r>
          </a:p>
        </p:txBody>
      </p:sp>
    </p:spTree>
    <p:extLst>
      <p:ext uri="{BB962C8B-B14F-4D97-AF65-F5344CB8AC3E}">
        <p14:creationId xmlns:p14="http://schemas.microsoft.com/office/powerpoint/2010/main" val="3558624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940" y="1104900"/>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34125" y="4991101"/>
            <a:ext cx="4008408" cy="1200329"/>
          </a:xfrm>
          <a:prstGeom prst="rect">
            <a:avLst/>
          </a:prstGeom>
          <a:solidFill>
            <a:srgbClr val="F9F8BA"/>
          </a:solidFill>
          <a:ln w="28575">
            <a:solidFill>
              <a:srgbClr val="FF0000"/>
            </a:solidFill>
          </a:ln>
        </p:spPr>
        <p:txBody>
          <a:bodyPr wrap="square">
            <a:spAutoFit/>
          </a:bodyPr>
          <a:lstStyle/>
          <a:p>
            <a:pPr defTabSz="457200"/>
            <a:r>
              <a:rPr lang="en-US" b="1" i="1" u="sng" dirty="0">
                <a:solidFill>
                  <a:prstClr val="black"/>
                </a:solidFill>
                <a:latin typeface="Arial" panose="020B0604020202020204"/>
                <a:cs typeface="Times New Roman" panose="02020603050405020304" pitchFamily="18" charset="0"/>
              </a:rPr>
              <a:t>For a DRAWING ITEM</a:t>
            </a:r>
            <a:r>
              <a:rPr lang="en-US" dirty="0">
                <a:solidFill>
                  <a:prstClr val="black"/>
                </a:solidFill>
                <a:latin typeface="Arial" panose="020B0604020202020204"/>
                <a:cs typeface="Times New Roman" panose="02020603050405020304" pitchFamily="18" charset="0"/>
              </a:rPr>
              <a:t>:  Select the type of supplies being offered based on the 4 options provided. Bid type is not affected.</a:t>
            </a:r>
          </a:p>
        </p:txBody>
      </p:sp>
      <p:sp>
        <p:nvSpPr>
          <p:cNvPr id="5" name="Title 2">
            <a:extLst>
              <a:ext uri="{FF2B5EF4-FFF2-40B4-BE49-F238E27FC236}">
                <a16:creationId xmlns:a16="http://schemas.microsoft.com/office/drawing/2014/main" id="{76999BCE-9F9C-02D2-4DF5-A7E1E624FAF1}"/>
              </a:ext>
            </a:extLst>
          </p:cNvPr>
          <p:cNvSpPr txBox="1">
            <a:spLocks/>
          </p:cNvSpPr>
          <p:nvPr/>
        </p:nvSpPr>
        <p:spPr>
          <a:xfrm>
            <a:off x="3094339" y="154500"/>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Drawing Item Offered</a:t>
            </a:r>
          </a:p>
          <a:p>
            <a:pPr algn="r"/>
            <a:r>
              <a:rPr lang="en-US" dirty="0">
                <a:latin typeface="Raleway Black" pitchFamily="2" charset="0"/>
              </a:rPr>
              <a:t>Specifications/Standards/Drawings</a:t>
            </a:r>
          </a:p>
          <a:p>
            <a:pPr algn="r"/>
            <a:endParaRPr lang="en-US" dirty="0">
              <a:latin typeface="Raleway Black" pitchFamily="2" charset="0"/>
            </a:endParaRPr>
          </a:p>
        </p:txBody>
      </p:sp>
    </p:spTree>
    <p:extLst>
      <p:ext uri="{BB962C8B-B14F-4D97-AF65-F5344CB8AC3E}">
        <p14:creationId xmlns:p14="http://schemas.microsoft.com/office/powerpoint/2010/main" val="2791587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143000"/>
            <a:ext cx="91440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10200" y="1905000"/>
            <a:ext cx="4008408" cy="923330"/>
          </a:xfrm>
          <a:prstGeom prst="rect">
            <a:avLst/>
          </a:prstGeom>
          <a:solidFill>
            <a:srgbClr val="F9F8BA"/>
          </a:solidFill>
          <a:ln w="28575">
            <a:solidFill>
              <a:srgbClr val="FF0000"/>
            </a:solidFill>
          </a:ln>
        </p:spPr>
        <p:txBody>
          <a:bodyPr wrap="square">
            <a:spAutoFit/>
          </a:bodyPr>
          <a:lstStyle/>
          <a:p>
            <a:pPr algn="ctr" defTabSz="457200"/>
            <a:r>
              <a:rPr lang="en-US" dirty="0">
                <a:solidFill>
                  <a:prstClr val="black"/>
                </a:solidFill>
                <a:latin typeface="Arial" panose="020B0604020202020204"/>
                <a:cs typeface="Times New Roman" panose="02020603050405020304" pitchFamily="18" charset="0"/>
              </a:rPr>
              <a:t>Select appropriate higher level quality system that is currently in place at the manufacturing facility for the supplies.</a:t>
            </a:r>
          </a:p>
        </p:txBody>
      </p:sp>
      <p:cxnSp>
        <p:nvCxnSpPr>
          <p:cNvPr id="5" name="Straight Arrow Connector 4"/>
          <p:cNvCxnSpPr/>
          <p:nvPr/>
        </p:nvCxnSpPr>
        <p:spPr>
          <a:xfrm flipH="1">
            <a:off x="4038600" y="2366665"/>
            <a:ext cx="1371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5C857C02-8110-A461-4E96-67EFBEDF6A45}"/>
              </a:ext>
            </a:extLst>
          </p:cNvPr>
          <p:cNvSpPr txBox="1">
            <a:spLocks/>
          </p:cNvSpPr>
          <p:nvPr/>
        </p:nvSpPr>
        <p:spPr>
          <a:xfrm>
            <a:off x="3125572" y="346969"/>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Higher Level Quality Requirements</a:t>
            </a:r>
          </a:p>
        </p:txBody>
      </p:sp>
    </p:spTree>
    <p:extLst>
      <p:ext uri="{BB962C8B-B14F-4D97-AF65-F5344CB8AC3E}">
        <p14:creationId xmlns:p14="http://schemas.microsoft.com/office/powerpoint/2010/main" val="1611400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91440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581400"/>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1524001" y="35052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24801" y="1587986"/>
            <a:ext cx="1275247" cy="369332"/>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Select one </a:t>
            </a:r>
          </a:p>
        </p:txBody>
      </p:sp>
      <p:sp>
        <p:nvSpPr>
          <p:cNvPr id="7" name="TextBox 6"/>
          <p:cNvSpPr txBox="1"/>
          <p:nvPr/>
        </p:nvSpPr>
        <p:spPr>
          <a:xfrm>
            <a:off x="7467600" y="3962400"/>
            <a:ext cx="2743200" cy="1477328"/>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If quoting as dealer or QSL dealer – provide CAGE of MFG or if unknown, provide Name and address</a:t>
            </a:r>
          </a:p>
        </p:txBody>
      </p:sp>
      <p:sp>
        <p:nvSpPr>
          <p:cNvPr id="8" name="Title 2">
            <a:extLst>
              <a:ext uri="{FF2B5EF4-FFF2-40B4-BE49-F238E27FC236}">
                <a16:creationId xmlns:a16="http://schemas.microsoft.com/office/drawing/2014/main" id="{3B2B0B77-7D22-A3A8-16A3-F72640110625}"/>
              </a:ext>
            </a:extLst>
          </p:cNvPr>
          <p:cNvSpPr txBox="1">
            <a:spLocks/>
          </p:cNvSpPr>
          <p:nvPr/>
        </p:nvSpPr>
        <p:spPr>
          <a:xfrm>
            <a:off x="2989729" y="80401"/>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Product Offered </a:t>
            </a:r>
          </a:p>
          <a:p>
            <a:pPr algn="r"/>
            <a:r>
              <a:rPr lang="en-US" dirty="0">
                <a:latin typeface="Raleway Black" pitchFamily="2" charset="0"/>
              </a:rPr>
              <a:t>Are you a Manufacturer or Dealer?</a:t>
            </a:r>
          </a:p>
        </p:txBody>
      </p:sp>
    </p:spTree>
    <p:extLst>
      <p:ext uri="{BB962C8B-B14F-4D97-AF65-F5344CB8AC3E}">
        <p14:creationId xmlns:p14="http://schemas.microsoft.com/office/powerpoint/2010/main" val="2442243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1"/>
            <a:ext cx="9144000"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66999" y="3112696"/>
            <a:ext cx="2743200" cy="923330"/>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Select one of the following, if your reply is “YES”</a:t>
            </a:r>
          </a:p>
        </p:txBody>
      </p:sp>
      <p:cxnSp>
        <p:nvCxnSpPr>
          <p:cNvPr id="4" name="Straight Arrow Connector 3"/>
          <p:cNvCxnSpPr/>
          <p:nvPr/>
        </p:nvCxnSpPr>
        <p:spPr>
          <a:xfrm>
            <a:off x="5410199" y="3124200"/>
            <a:ext cx="197401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13DE97B-C6BF-4A33-BD01-EF6E17D909A1}"/>
              </a:ext>
            </a:extLst>
          </p:cNvPr>
          <p:cNvSpPr/>
          <p:nvPr/>
        </p:nvSpPr>
        <p:spPr>
          <a:xfrm>
            <a:off x="10295022" y="6112043"/>
            <a:ext cx="372979" cy="346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ln>
                <a:solidFill>
                  <a:prstClr val="white"/>
                </a:solidFill>
              </a:ln>
              <a:solidFill>
                <a:prstClr val="white"/>
              </a:solidFill>
              <a:latin typeface="Arial" panose="020B0604020202020204"/>
            </a:endParaRPr>
          </a:p>
        </p:txBody>
      </p:sp>
      <p:sp>
        <p:nvSpPr>
          <p:cNvPr id="7" name="Title 2">
            <a:extLst>
              <a:ext uri="{FF2B5EF4-FFF2-40B4-BE49-F238E27FC236}">
                <a16:creationId xmlns:a16="http://schemas.microsoft.com/office/drawing/2014/main" id="{C01A1CC9-7816-5739-94D2-60A6B06D4E4E}"/>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Material Requirements</a:t>
            </a:r>
          </a:p>
        </p:txBody>
      </p:sp>
    </p:spTree>
    <p:extLst>
      <p:ext uri="{BB962C8B-B14F-4D97-AF65-F5344CB8AC3E}">
        <p14:creationId xmlns:p14="http://schemas.microsoft.com/office/powerpoint/2010/main" val="1508579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747" y="1143000"/>
            <a:ext cx="8720588"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05600" y="1295400"/>
            <a:ext cx="3505200" cy="60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5" name="TextBox 4"/>
          <p:cNvSpPr txBox="1"/>
          <p:nvPr/>
        </p:nvSpPr>
        <p:spPr>
          <a:xfrm>
            <a:off x="6477001" y="2249269"/>
            <a:ext cx="4131335" cy="584775"/>
          </a:xfrm>
          <a:prstGeom prst="rect">
            <a:avLst/>
          </a:prstGeom>
          <a:solidFill>
            <a:srgbClr val="F9F8BA"/>
          </a:solidFill>
          <a:ln w="28575">
            <a:solidFill>
              <a:srgbClr val="FF0000"/>
            </a:solidFill>
          </a:ln>
        </p:spPr>
        <p:txBody>
          <a:bodyPr wrap="square">
            <a:spAutoFit/>
          </a:bodyPr>
          <a:lstStyle/>
          <a:p>
            <a:pPr algn="ctr" defTabSz="457200"/>
            <a:r>
              <a:rPr lang="en-US" sz="1600" dirty="0">
                <a:solidFill>
                  <a:prstClr val="black"/>
                </a:solidFill>
                <a:latin typeface="Arial" panose="020B0604020202020204"/>
                <a:cs typeface="Times New Roman" panose="02020603050405020304" pitchFamily="18" charset="0"/>
              </a:rPr>
              <a:t>Fill-in completely </a:t>
            </a:r>
          </a:p>
          <a:p>
            <a:pPr defTabSz="457200"/>
            <a:r>
              <a:rPr lang="en-US" sz="1600" dirty="0">
                <a:solidFill>
                  <a:prstClr val="black"/>
                </a:solidFill>
                <a:latin typeface="Arial" panose="020B0604020202020204"/>
                <a:cs typeface="Times New Roman" panose="02020603050405020304" pitchFamily="18" charset="0"/>
              </a:rPr>
              <a:t>Government Surplus Material certification</a:t>
            </a:r>
          </a:p>
        </p:txBody>
      </p:sp>
      <p:sp>
        <p:nvSpPr>
          <p:cNvPr id="6" name="Down Arrow 5"/>
          <p:cNvSpPr/>
          <p:nvPr/>
        </p:nvSpPr>
        <p:spPr>
          <a:xfrm>
            <a:off x="9129623" y="2895600"/>
            <a:ext cx="457200" cy="2971800"/>
          </a:xfrm>
          <a:prstGeom prst="downArrow">
            <a:avLst/>
          </a:prstGeom>
          <a:solidFill>
            <a:srgbClr val="F5F7E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7" name="Title 2">
            <a:extLst>
              <a:ext uri="{FF2B5EF4-FFF2-40B4-BE49-F238E27FC236}">
                <a16:creationId xmlns:a16="http://schemas.microsoft.com/office/drawing/2014/main" id="{B3247A6B-3076-DD9E-A177-A01680621B14}"/>
              </a:ext>
            </a:extLst>
          </p:cNvPr>
          <p:cNvSpPr txBox="1">
            <a:spLocks/>
          </p:cNvSpPr>
          <p:nvPr/>
        </p:nvSpPr>
        <p:spPr>
          <a:xfrm>
            <a:off x="3014360" y="149321"/>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Material Requirements</a:t>
            </a:r>
          </a:p>
          <a:p>
            <a:pPr algn="r"/>
            <a:r>
              <a:rPr lang="en-US" dirty="0">
                <a:latin typeface="Raleway Black" pitchFamily="2" charset="0"/>
              </a:rPr>
              <a:t>Surplus / On-line Certification</a:t>
            </a:r>
          </a:p>
        </p:txBody>
      </p:sp>
    </p:spTree>
    <p:extLst>
      <p:ext uri="{BB962C8B-B14F-4D97-AF65-F5344CB8AC3E}">
        <p14:creationId xmlns:p14="http://schemas.microsoft.com/office/powerpoint/2010/main" val="1985550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980" y="1295400"/>
            <a:ext cx="9144000" cy="512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Brace 3"/>
          <p:cNvSpPr/>
          <p:nvPr/>
        </p:nvSpPr>
        <p:spPr>
          <a:xfrm rot="10800000">
            <a:off x="5638799" y="3352801"/>
            <a:ext cx="838201" cy="2016289"/>
          </a:xfrm>
          <a:prstGeom prst="rightBrace">
            <a:avLst>
              <a:gd name="adj1" fmla="val 8333"/>
              <a:gd name="adj2" fmla="val 50572"/>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Arial" panose="020B0604020202020204"/>
            </a:endParaRPr>
          </a:p>
        </p:txBody>
      </p:sp>
      <p:sp>
        <p:nvSpPr>
          <p:cNvPr id="5" name="TextBox 4"/>
          <p:cNvSpPr txBox="1"/>
          <p:nvPr/>
        </p:nvSpPr>
        <p:spPr>
          <a:xfrm>
            <a:off x="2895598" y="3352801"/>
            <a:ext cx="2743200" cy="1200329"/>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Select one of the following, if your reply is “YES” to Hazardous Material</a:t>
            </a:r>
          </a:p>
        </p:txBody>
      </p:sp>
      <p:sp>
        <p:nvSpPr>
          <p:cNvPr id="6" name="Title 2">
            <a:extLst>
              <a:ext uri="{FF2B5EF4-FFF2-40B4-BE49-F238E27FC236}">
                <a16:creationId xmlns:a16="http://schemas.microsoft.com/office/drawing/2014/main" id="{07DF427F-C225-635D-AEDD-CE94D16E6B8F}"/>
              </a:ext>
            </a:extLst>
          </p:cNvPr>
          <p:cNvSpPr txBox="1">
            <a:spLocks/>
          </p:cNvSpPr>
          <p:nvPr/>
        </p:nvSpPr>
        <p:spPr>
          <a:xfrm>
            <a:off x="3014361" y="150324"/>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Hazardous Material Identification and </a:t>
            </a:r>
          </a:p>
          <a:p>
            <a:pPr algn="r"/>
            <a:r>
              <a:rPr lang="en-US" dirty="0">
                <a:latin typeface="Raleway Black" pitchFamily="2" charset="0"/>
              </a:rPr>
              <a:t>Material Safety Data</a:t>
            </a:r>
          </a:p>
        </p:txBody>
      </p:sp>
    </p:spTree>
    <p:extLst>
      <p:ext uri="{BB962C8B-B14F-4D97-AF65-F5344CB8AC3E}">
        <p14:creationId xmlns:p14="http://schemas.microsoft.com/office/powerpoint/2010/main" val="32311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125" y="2136475"/>
            <a:ext cx="9144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90623" y="1172895"/>
            <a:ext cx="7924800" cy="830997"/>
          </a:xfrm>
          <a:prstGeom prst="rect">
            <a:avLst/>
          </a:prstGeom>
          <a:solidFill>
            <a:srgbClr val="F9F8BA"/>
          </a:solidFill>
          <a:ln w="28575">
            <a:solidFill>
              <a:srgbClr val="FF0000"/>
            </a:solidFill>
          </a:ln>
        </p:spPr>
        <p:txBody>
          <a:bodyPr wrap="square">
            <a:spAutoFit/>
          </a:bodyPr>
          <a:lstStyle/>
          <a:p>
            <a:pPr algn="ctr" defTabSz="457200"/>
            <a:r>
              <a:rPr lang="en-US" sz="1600" dirty="0">
                <a:solidFill>
                  <a:prstClr val="black"/>
                </a:solidFill>
                <a:latin typeface="Arial" panose="020B0604020202020204"/>
                <a:cs typeface="Times New Roman" panose="02020603050405020304" pitchFamily="18" charset="0"/>
              </a:rPr>
              <a:t>Fill-in for information purposes only on Foreign Military Sales (FMS), overseas shipments, and all micro-purchases as the restrictions of the Buy American Act </a:t>
            </a:r>
            <a:r>
              <a:rPr lang="en-US" sz="1600" u="sng" dirty="0">
                <a:solidFill>
                  <a:prstClr val="black"/>
                </a:solidFill>
                <a:latin typeface="Arial" panose="020B0604020202020204"/>
                <a:cs typeface="Times New Roman" panose="02020603050405020304" pitchFamily="18" charset="0"/>
              </a:rPr>
              <a:t>DO NOT</a:t>
            </a:r>
            <a:r>
              <a:rPr lang="en-US" sz="1600" dirty="0">
                <a:solidFill>
                  <a:prstClr val="black"/>
                </a:solidFill>
                <a:latin typeface="Arial" panose="020B0604020202020204"/>
                <a:cs typeface="Times New Roman" panose="02020603050405020304" pitchFamily="18" charset="0"/>
              </a:rPr>
              <a:t> apply.</a:t>
            </a:r>
          </a:p>
        </p:txBody>
      </p:sp>
      <p:sp>
        <p:nvSpPr>
          <p:cNvPr id="6" name="Rectangle 5"/>
          <p:cNvSpPr/>
          <p:nvPr/>
        </p:nvSpPr>
        <p:spPr>
          <a:xfrm>
            <a:off x="1890624" y="2667001"/>
            <a:ext cx="1835987" cy="596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cxnSp>
        <p:nvCxnSpPr>
          <p:cNvPr id="7" name="Straight Arrow Connector 6"/>
          <p:cNvCxnSpPr/>
          <p:nvPr/>
        </p:nvCxnSpPr>
        <p:spPr>
          <a:xfrm flipH="1">
            <a:off x="7772400" y="2136475"/>
            <a:ext cx="1371600" cy="190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91400" y="2810469"/>
            <a:ext cx="2743200" cy="1477328"/>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Select one of the following:</a:t>
            </a:r>
          </a:p>
          <a:p>
            <a:pPr algn="ctr" defTabSz="457200"/>
            <a:r>
              <a:rPr lang="en-US" dirty="0">
                <a:solidFill>
                  <a:prstClr val="black"/>
                </a:solidFill>
                <a:latin typeface="Arial" panose="020B0604020202020204"/>
                <a:cs typeface="Times New Roman" panose="02020603050405020304" pitchFamily="18" charset="0"/>
              </a:rPr>
              <a:t>Domestic </a:t>
            </a:r>
          </a:p>
          <a:p>
            <a:pPr algn="ctr" defTabSz="457200"/>
            <a:r>
              <a:rPr lang="en-US" dirty="0">
                <a:solidFill>
                  <a:prstClr val="black"/>
                </a:solidFill>
                <a:latin typeface="Arial" panose="020B0604020202020204"/>
                <a:cs typeface="Times New Roman" panose="02020603050405020304" pitchFamily="18" charset="0"/>
              </a:rPr>
              <a:t>Qualifying Country</a:t>
            </a:r>
          </a:p>
          <a:p>
            <a:pPr algn="ctr" defTabSz="457200"/>
            <a:r>
              <a:rPr lang="en-US" dirty="0">
                <a:solidFill>
                  <a:prstClr val="black"/>
                </a:solidFill>
                <a:latin typeface="Arial" panose="020B0604020202020204"/>
                <a:cs typeface="Times New Roman" panose="02020603050405020304" pitchFamily="18" charset="0"/>
              </a:rPr>
              <a:t>Non-Qualifying Country</a:t>
            </a:r>
          </a:p>
        </p:txBody>
      </p:sp>
      <p:cxnSp>
        <p:nvCxnSpPr>
          <p:cNvPr id="9" name="Straight Arrow Connector 8"/>
          <p:cNvCxnSpPr/>
          <p:nvPr/>
        </p:nvCxnSpPr>
        <p:spPr>
          <a:xfrm flipV="1">
            <a:off x="4800600" y="3352800"/>
            <a:ext cx="8382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605" y="2845122"/>
            <a:ext cx="138112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928891" y="4088989"/>
            <a:ext cx="3671977" cy="711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12" name="Rectangle 11">
            <a:extLst>
              <a:ext uri="{FF2B5EF4-FFF2-40B4-BE49-F238E27FC236}">
                <a16:creationId xmlns:a16="http://schemas.microsoft.com/office/drawing/2014/main" id="{C9437952-DAB2-40A7-B016-C7BDE87BECD7}"/>
              </a:ext>
            </a:extLst>
          </p:cNvPr>
          <p:cNvSpPr/>
          <p:nvPr/>
        </p:nvSpPr>
        <p:spPr>
          <a:xfrm>
            <a:off x="10343148" y="6100011"/>
            <a:ext cx="324853" cy="324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2" name="Title 2">
            <a:extLst>
              <a:ext uri="{FF2B5EF4-FFF2-40B4-BE49-F238E27FC236}">
                <a16:creationId xmlns:a16="http://schemas.microsoft.com/office/drawing/2014/main" id="{B68C8067-A049-D615-8DF8-64FA1AA14994}"/>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Buy American Act</a:t>
            </a:r>
          </a:p>
        </p:txBody>
      </p:sp>
    </p:spTree>
    <p:extLst>
      <p:ext uri="{BB962C8B-B14F-4D97-AF65-F5344CB8AC3E}">
        <p14:creationId xmlns:p14="http://schemas.microsoft.com/office/powerpoint/2010/main" val="13429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2872034" y="179679"/>
            <a:ext cx="8991600" cy="8842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457200">
              <a:defRPr/>
            </a:pPr>
            <a:endParaRPr lang="en-US" sz="3200" dirty="0">
              <a:solidFill>
                <a:srgbClr val="0076A3"/>
              </a:solidFill>
              <a:cs typeface="Times New Roman" panose="02020603050405020304" pitchFamily="18"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737" y="3408336"/>
            <a:ext cx="9144000" cy="295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704083" y="3730056"/>
            <a:ext cx="2468880" cy="1323439"/>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Default = NO</a:t>
            </a:r>
          </a:p>
          <a:p>
            <a:pPr defTabSz="457200"/>
            <a:endParaRPr lang="en-US" sz="800" dirty="0">
              <a:solidFill>
                <a:prstClr val="black"/>
              </a:solidFill>
              <a:latin typeface="Arial" panose="020B0604020202020204"/>
              <a:cs typeface="Times New Roman" panose="02020603050405020304" pitchFamily="18" charset="0"/>
            </a:endParaRPr>
          </a:p>
          <a:p>
            <a:pPr defTabSz="457200"/>
            <a:r>
              <a:rPr lang="en-US" dirty="0">
                <a:solidFill>
                  <a:prstClr val="black"/>
                </a:solidFill>
                <a:latin typeface="Arial" panose="020B0604020202020204"/>
                <a:cs typeface="Times New Roman" panose="02020603050405020304" pitchFamily="18" charset="0"/>
              </a:rPr>
              <a:t>If requesting duty free, select yes and answer questions 1 – 3.</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429" y="1215189"/>
            <a:ext cx="9047309" cy="219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2">
            <a:extLst>
              <a:ext uri="{FF2B5EF4-FFF2-40B4-BE49-F238E27FC236}">
                <a16:creationId xmlns:a16="http://schemas.microsoft.com/office/drawing/2014/main" id="{E936322C-7500-2195-FE48-491006547CE0}"/>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Buy American Act (cont’d)</a:t>
            </a:r>
          </a:p>
        </p:txBody>
      </p:sp>
    </p:spTree>
    <p:extLst>
      <p:ext uri="{BB962C8B-B14F-4D97-AF65-F5344CB8AC3E}">
        <p14:creationId xmlns:p14="http://schemas.microsoft.com/office/powerpoint/2010/main" val="3695068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F14114-2029-47E9-B436-78108D32A862}"/>
              </a:ext>
            </a:extLst>
          </p:cNvPr>
          <p:cNvSpPr/>
          <p:nvPr/>
        </p:nvSpPr>
        <p:spPr>
          <a:xfrm>
            <a:off x="10343148" y="6100011"/>
            <a:ext cx="324853" cy="324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pic>
        <p:nvPicPr>
          <p:cNvPr id="2050" name="Picture 1" descr="Graphical user interface, text, application, email&#10;&#10;Description automatically generated">
            <a:extLst>
              <a:ext uri="{FF2B5EF4-FFF2-40B4-BE49-F238E27FC236}">
                <a16:creationId xmlns:a16="http://schemas.microsoft.com/office/drawing/2014/main" id="{A3EC1A0C-D90F-E17C-AC17-DDCCC725E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53" y="2113480"/>
            <a:ext cx="11250494" cy="371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15430B5B-AF05-7883-D301-DBA278D4ACC2}"/>
              </a:ext>
            </a:extLst>
          </p:cNvPr>
          <p:cNvSpPr txBox="1">
            <a:spLocks/>
          </p:cNvSpPr>
          <p:nvPr/>
        </p:nvSpPr>
        <p:spPr>
          <a:xfrm>
            <a:off x="3063265" y="158240"/>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Small Business and </a:t>
            </a:r>
          </a:p>
          <a:p>
            <a:pPr algn="r"/>
            <a:r>
              <a:rPr lang="en-US" dirty="0">
                <a:latin typeface="Raleway Black" pitchFamily="2" charset="0"/>
              </a:rPr>
              <a:t>Other Business Type Representations</a:t>
            </a:r>
          </a:p>
        </p:txBody>
      </p:sp>
    </p:spTree>
    <p:extLst>
      <p:ext uri="{BB962C8B-B14F-4D97-AF65-F5344CB8AC3E}">
        <p14:creationId xmlns:p14="http://schemas.microsoft.com/office/powerpoint/2010/main" val="1734339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19063"/>
            <a:ext cx="9144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09800" y="1648598"/>
            <a:ext cx="7924800" cy="338554"/>
          </a:xfrm>
          <a:prstGeom prst="rect">
            <a:avLst/>
          </a:prstGeom>
          <a:solidFill>
            <a:srgbClr val="F9F8BA"/>
          </a:solidFill>
          <a:ln w="28575">
            <a:solidFill>
              <a:srgbClr val="FF0000"/>
            </a:solidFill>
          </a:ln>
        </p:spPr>
        <p:txBody>
          <a:bodyPr wrap="square">
            <a:spAutoFit/>
          </a:bodyPr>
          <a:lstStyle/>
          <a:p>
            <a:pPr defTabSz="457200"/>
            <a:r>
              <a:rPr lang="en-US" sz="1600" dirty="0">
                <a:solidFill>
                  <a:prstClr val="black"/>
                </a:solidFill>
                <a:latin typeface="Arial" panose="020B0604020202020204"/>
                <a:cs typeface="Times New Roman" panose="02020603050405020304" pitchFamily="18" charset="0"/>
              </a:rPr>
              <a:t>Affirmative Action Compliance applies to solicitations estimated to exceed $10,000.</a:t>
            </a:r>
          </a:p>
        </p:txBody>
      </p:sp>
      <p:sp>
        <p:nvSpPr>
          <p:cNvPr id="4" name="TextBox 3"/>
          <p:cNvSpPr txBox="1"/>
          <p:nvPr/>
        </p:nvSpPr>
        <p:spPr>
          <a:xfrm>
            <a:off x="6188015" y="2482334"/>
            <a:ext cx="2651186" cy="338554"/>
          </a:xfrm>
          <a:prstGeom prst="rect">
            <a:avLst/>
          </a:prstGeom>
          <a:solidFill>
            <a:srgbClr val="F9F8BA"/>
          </a:solidFill>
          <a:ln w="28575">
            <a:solidFill>
              <a:srgbClr val="FF0000"/>
            </a:solidFill>
          </a:ln>
        </p:spPr>
        <p:txBody>
          <a:bodyPr wrap="square">
            <a:spAutoFit/>
          </a:bodyPr>
          <a:lstStyle/>
          <a:p>
            <a:pPr defTabSz="457200"/>
            <a:r>
              <a:rPr lang="en-US" sz="1600" dirty="0">
                <a:solidFill>
                  <a:prstClr val="black"/>
                </a:solidFill>
                <a:latin typeface="Arial" panose="020B0604020202020204"/>
                <a:cs typeface="Times New Roman" panose="02020603050405020304" pitchFamily="18" charset="0"/>
              </a:rPr>
              <a:t>Select one as applicable</a:t>
            </a:r>
          </a:p>
        </p:txBody>
      </p:sp>
      <p:cxnSp>
        <p:nvCxnSpPr>
          <p:cNvPr id="5" name="Straight Arrow Connector 4"/>
          <p:cNvCxnSpPr/>
          <p:nvPr/>
        </p:nvCxnSpPr>
        <p:spPr>
          <a:xfrm flipH="1">
            <a:off x="4953000" y="2667000"/>
            <a:ext cx="1219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03CA91CD-A265-A6C0-3B27-7594BE0FD13E}"/>
              </a:ext>
            </a:extLst>
          </p:cNvPr>
          <p:cNvSpPr txBox="1">
            <a:spLocks/>
          </p:cNvSpPr>
          <p:nvPr/>
        </p:nvSpPr>
        <p:spPr>
          <a:xfrm>
            <a:off x="3035737" y="33573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Affirmative Action Compliance</a:t>
            </a:r>
          </a:p>
        </p:txBody>
      </p:sp>
    </p:spTree>
    <p:extLst>
      <p:ext uri="{BB962C8B-B14F-4D97-AF65-F5344CB8AC3E}">
        <p14:creationId xmlns:p14="http://schemas.microsoft.com/office/powerpoint/2010/main" val="4261306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CBC379-E7B9-D976-3511-0BD2D1835124}"/>
              </a:ext>
            </a:extLst>
          </p:cNvPr>
          <p:cNvPicPr>
            <a:picLocks noChangeAspect="1"/>
          </p:cNvPicPr>
          <p:nvPr/>
        </p:nvPicPr>
        <p:blipFill>
          <a:blip r:embed="rId3"/>
          <a:stretch>
            <a:fillRect/>
          </a:stretch>
        </p:blipFill>
        <p:spPr>
          <a:xfrm>
            <a:off x="2782131" y="1223494"/>
            <a:ext cx="8177789" cy="5140436"/>
          </a:xfrm>
          <a:prstGeom prst="rect">
            <a:avLst/>
          </a:prstGeom>
        </p:spPr>
      </p:pic>
      <p:sp>
        <p:nvSpPr>
          <p:cNvPr id="3" name="Title 2">
            <a:extLst>
              <a:ext uri="{FF2B5EF4-FFF2-40B4-BE49-F238E27FC236}">
                <a16:creationId xmlns:a16="http://schemas.microsoft.com/office/drawing/2014/main" id="{A87F0BCF-7AEA-36D1-2E13-188394647494}"/>
              </a:ext>
            </a:extLst>
          </p:cNvPr>
          <p:cNvSpPr txBox="1">
            <a:spLocks/>
          </p:cNvSpPr>
          <p:nvPr/>
        </p:nvSpPr>
        <p:spPr>
          <a:xfrm>
            <a:off x="3100859" y="305670"/>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Help – FAQ Topics</a:t>
            </a:r>
          </a:p>
        </p:txBody>
      </p:sp>
    </p:spTree>
    <p:extLst>
      <p:ext uri="{BB962C8B-B14F-4D97-AF65-F5344CB8AC3E}">
        <p14:creationId xmlns:p14="http://schemas.microsoft.com/office/powerpoint/2010/main" val="975985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6181" y="1371601"/>
            <a:ext cx="7924800" cy="646331"/>
          </a:xfrm>
          <a:prstGeom prst="rect">
            <a:avLst/>
          </a:prstGeom>
          <a:solidFill>
            <a:srgbClr val="F9F8BA"/>
          </a:solidFill>
          <a:ln w="28575">
            <a:solidFill>
              <a:srgbClr val="FF0000"/>
            </a:solidFill>
          </a:ln>
        </p:spPr>
        <p:txBody>
          <a:bodyPr wrap="square">
            <a:spAutoFit/>
          </a:bodyPr>
          <a:lstStyle/>
          <a:p>
            <a:pPr algn="ctr" defTabSz="457200"/>
            <a:r>
              <a:rPr lang="en-US" dirty="0">
                <a:solidFill>
                  <a:prstClr val="black"/>
                </a:solidFill>
                <a:latin typeface="Arial" panose="020B0604020202020204"/>
                <a:cs typeface="Times New Roman" panose="02020603050405020304" pitchFamily="18" charset="0"/>
              </a:rPr>
              <a:t>Previous Contracts and Compliance Reports applies to solicitations estimated to exceed $10,000.</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1"/>
            <a:ext cx="91440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76800" y="3200400"/>
            <a:ext cx="2807368" cy="369332"/>
          </a:xfrm>
          <a:prstGeom prst="rect">
            <a:avLst/>
          </a:prstGeom>
          <a:solidFill>
            <a:srgbClr val="F9F8BA"/>
          </a:solidFill>
          <a:ln w="28575">
            <a:solidFill>
              <a:srgbClr val="FF0000"/>
            </a:solidFill>
          </a:ln>
        </p:spPr>
        <p:txBody>
          <a:bodyPr wrap="square">
            <a:spAutoFit/>
          </a:bodyPr>
          <a:lstStyle/>
          <a:p>
            <a:pPr defTabSz="457200"/>
            <a:r>
              <a:rPr lang="en-US" dirty="0">
                <a:solidFill>
                  <a:prstClr val="black"/>
                </a:solidFill>
                <a:latin typeface="Arial" panose="020B0604020202020204"/>
                <a:cs typeface="Times New Roman" panose="02020603050405020304" pitchFamily="18" charset="0"/>
              </a:rPr>
              <a:t>Select one as applicable</a:t>
            </a:r>
          </a:p>
        </p:txBody>
      </p:sp>
      <p:cxnSp>
        <p:nvCxnSpPr>
          <p:cNvPr id="6" name="Straight Arrow Connector 5"/>
          <p:cNvCxnSpPr/>
          <p:nvPr/>
        </p:nvCxnSpPr>
        <p:spPr>
          <a:xfrm flipH="1">
            <a:off x="3657600" y="3276600"/>
            <a:ext cx="1219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2FC05EE1-6BBF-6350-3B56-582906E3870F}"/>
              </a:ext>
            </a:extLst>
          </p:cNvPr>
          <p:cNvSpPr txBox="1">
            <a:spLocks/>
          </p:cNvSpPr>
          <p:nvPr/>
        </p:nvSpPr>
        <p:spPr>
          <a:xfrm>
            <a:off x="2878437" y="133306"/>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Previous Contracts and </a:t>
            </a:r>
          </a:p>
          <a:p>
            <a:pPr algn="r"/>
            <a:r>
              <a:rPr lang="en-US" dirty="0">
                <a:latin typeface="Raleway Black" pitchFamily="2" charset="0"/>
              </a:rPr>
              <a:t>Compliance Reports</a:t>
            </a:r>
          </a:p>
        </p:txBody>
      </p:sp>
    </p:spTree>
    <p:extLst>
      <p:ext uri="{BB962C8B-B14F-4D97-AF65-F5344CB8AC3E}">
        <p14:creationId xmlns:p14="http://schemas.microsoft.com/office/powerpoint/2010/main" val="884223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82283"/>
            <a:ext cx="91440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5486400" y="3375720"/>
            <a:ext cx="12192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5253790" y="4339571"/>
            <a:ext cx="1219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72990" y="4196734"/>
            <a:ext cx="2133600" cy="338554"/>
          </a:xfrm>
          <a:prstGeom prst="rect">
            <a:avLst/>
          </a:prstGeom>
          <a:solidFill>
            <a:srgbClr val="F9F8BA"/>
          </a:solidFill>
          <a:ln w="28575">
            <a:solidFill>
              <a:srgbClr val="FF0000"/>
            </a:solidFill>
          </a:ln>
        </p:spPr>
        <p:txBody>
          <a:bodyPr wrap="square">
            <a:spAutoFit/>
          </a:bodyPr>
          <a:lstStyle/>
          <a:p>
            <a:pPr defTabSz="457200"/>
            <a:r>
              <a:rPr lang="en-US" sz="1600" dirty="0">
                <a:solidFill>
                  <a:prstClr val="black"/>
                </a:solidFill>
                <a:latin typeface="Arial" panose="020B0604020202020204"/>
                <a:cs typeface="Times New Roman" panose="02020603050405020304" pitchFamily="18" charset="0"/>
              </a:rPr>
              <a:t>Select as applicable</a:t>
            </a:r>
          </a:p>
        </p:txBody>
      </p:sp>
      <p:sp>
        <p:nvSpPr>
          <p:cNvPr id="7" name="Title 2">
            <a:extLst>
              <a:ext uri="{FF2B5EF4-FFF2-40B4-BE49-F238E27FC236}">
                <a16:creationId xmlns:a16="http://schemas.microsoft.com/office/drawing/2014/main" id="{AFCF8310-9320-7E36-3261-09E247A325C6}"/>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Alternate Disputes Resolution</a:t>
            </a:r>
          </a:p>
        </p:txBody>
      </p:sp>
    </p:spTree>
    <p:extLst>
      <p:ext uri="{BB962C8B-B14F-4D97-AF65-F5344CB8AC3E}">
        <p14:creationId xmlns:p14="http://schemas.microsoft.com/office/powerpoint/2010/main" val="2255580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52625"/>
            <a:ext cx="914400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001000" y="3886200"/>
            <a:ext cx="2133600" cy="338554"/>
          </a:xfrm>
          <a:prstGeom prst="rect">
            <a:avLst/>
          </a:prstGeom>
          <a:solidFill>
            <a:srgbClr val="F9F8BA"/>
          </a:solidFill>
          <a:ln w="28575">
            <a:solidFill>
              <a:srgbClr val="FF0000"/>
            </a:solidFill>
          </a:ln>
        </p:spPr>
        <p:txBody>
          <a:bodyPr wrap="square">
            <a:spAutoFit/>
          </a:bodyPr>
          <a:lstStyle/>
          <a:p>
            <a:pPr defTabSz="457200"/>
            <a:r>
              <a:rPr lang="en-US" sz="1600" dirty="0">
                <a:solidFill>
                  <a:prstClr val="black"/>
                </a:solidFill>
                <a:latin typeface="Arial" panose="020B0604020202020204"/>
                <a:cs typeface="Times New Roman" panose="02020603050405020304" pitchFamily="18" charset="0"/>
              </a:rPr>
              <a:t>Select as applicable</a:t>
            </a:r>
          </a:p>
        </p:txBody>
      </p:sp>
      <p:cxnSp>
        <p:nvCxnSpPr>
          <p:cNvPr id="5" name="Straight Arrow Connector 4"/>
          <p:cNvCxnSpPr/>
          <p:nvPr/>
        </p:nvCxnSpPr>
        <p:spPr>
          <a:xfrm flipH="1">
            <a:off x="7086600" y="3962400"/>
            <a:ext cx="914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9906000" y="441960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cxnSp>
        <p:nvCxnSpPr>
          <p:cNvPr id="7" name="Straight Arrow Connector 6"/>
          <p:cNvCxnSpPr/>
          <p:nvPr/>
        </p:nvCxnSpPr>
        <p:spPr>
          <a:xfrm flipV="1">
            <a:off x="8915400" y="4905376"/>
            <a:ext cx="990600" cy="3524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72200" y="5257800"/>
            <a:ext cx="4495800" cy="1046440"/>
          </a:xfrm>
          <a:prstGeom prst="rect">
            <a:avLst/>
          </a:prstGeom>
          <a:solidFill>
            <a:srgbClr val="F9F8BA"/>
          </a:solidFill>
          <a:ln w="28575">
            <a:solidFill>
              <a:srgbClr val="FF0000"/>
            </a:solidFill>
          </a:ln>
        </p:spPr>
        <p:txBody>
          <a:bodyPr wrap="square">
            <a:spAutoFit/>
          </a:bodyPr>
          <a:lstStyle/>
          <a:p>
            <a:pPr algn="ctr" defTabSz="457200"/>
            <a:r>
              <a:rPr lang="en-US" dirty="0">
                <a:solidFill>
                  <a:prstClr val="black"/>
                </a:solidFill>
                <a:latin typeface="Arial" panose="020B0604020202020204"/>
                <a:cs typeface="Times New Roman" panose="02020603050405020304" pitchFamily="18" charset="0"/>
              </a:rPr>
              <a:t>Make sure all information on your quote is complete and correct.</a:t>
            </a:r>
          </a:p>
          <a:p>
            <a:pPr algn="ctr" defTabSz="457200"/>
            <a:endParaRPr lang="en-US" sz="800" dirty="0">
              <a:solidFill>
                <a:prstClr val="black"/>
              </a:solidFill>
              <a:latin typeface="Arial" panose="020B0604020202020204"/>
              <a:cs typeface="Times New Roman" panose="02020603050405020304" pitchFamily="18" charset="0"/>
            </a:endParaRPr>
          </a:p>
          <a:p>
            <a:pPr algn="ctr" defTabSz="457200"/>
            <a:r>
              <a:rPr lang="en-US" dirty="0">
                <a:solidFill>
                  <a:prstClr val="black"/>
                </a:solidFill>
                <a:latin typeface="Arial" panose="020B0604020202020204"/>
                <a:cs typeface="Times New Roman" panose="02020603050405020304" pitchFamily="18" charset="0"/>
              </a:rPr>
              <a:t>Click on NEXT.</a:t>
            </a:r>
          </a:p>
        </p:txBody>
      </p:sp>
      <p:sp>
        <p:nvSpPr>
          <p:cNvPr id="9" name="Title 2">
            <a:extLst>
              <a:ext uri="{FF2B5EF4-FFF2-40B4-BE49-F238E27FC236}">
                <a16:creationId xmlns:a16="http://schemas.microsoft.com/office/drawing/2014/main" id="{73E95A81-C938-2BD7-7A69-3CDF9CEDB858}"/>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Certification Regarding Child Labor</a:t>
            </a:r>
          </a:p>
          <a:p>
            <a:pPr algn="r"/>
            <a:endParaRPr lang="en-US" dirty="0">
              <a:latin typeface="Raleway Black" pitchFamily="2" charset="0"/>
            </a:endParaRPr>
          </a:p>
        </p:txBody>
      </p:sp>
    </p:spTree>
    <p:extLst>
      <p:ext uri="{BB962C8B-B14F-4D97-AF65-F5344CB8AC3E}">
        <p14:creationId xmlns:p14="http://schemas.microsoft.com/office/powerpoint/2010/main" val="302201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84263" y="3048001"/>
            <a:ext cx="4131335" cy="1200329"/>
          </a:xfrm>
          <a:prstGeom prst="rect">
            <a:avLst/>
          </a:prstGeom>
          <a:solidFill>
            <a:srgbClr val="F9F8BA"/>
          </a:solidFill>
          <a:ln w="28575">
            <a:solidFill>
              <a:srgbClr val="FF0000"/>
            </a:solidFill>
          </a:ln>
        </p:spPr>
        <p:txBody>
          <a:bodyPr wrap="square">
            <a:spAutoFit/>
          </a:bodyPr>
          <a:lstStyle/>
          <a:p>
            <a:pPr algn="ctr" defTabSz="457200"/>
            <a:r>
              <a:rPr lang="en-US" dirty="0">
                <a:solidFill>
                  <a:prstClr val="black"/>
                </a:solidFill>
                <a:latin typeface="Arial" panose="020B0604020202020204"/>
                <a:cs typeface="Times New Roman" panose="02020603050405020304" pitchFamily="18" charset="0"/>
              </a:rPr>
              <a:t>Validate Quote for Accuracy</a:t>
            </a:r>
          </a:p>
          <a:p>
            <a:pPr algn="ctr" defTabSz="457200"/>
            <a:endParaRPr lang="en-US" dirty="0">
              <a:solidFill>
                <a:prstClr val="black"/>
              </a:solidFill>
              <a:latin typeface="Arial" panose="020B0604020202020204"/>
              <a:cs typeface="Times New Roman" panose="02020603050405020304" pitchFamily="18" charset="0"/>
            </a:endParaRPr>
          </a:p>
          <a:p>
            <a:pPr algn="ctr" defTabSz="457200"/>
            <a:r>
              <a:rPr lang="en-US" dirty="0">
                <a:solidFill>
                  <a:prstClr val="black"/>
                </a:solidFill>
                <a:latin typeface="Arial" panose="020B0604020202020204"/>
                <a:cs typeface="Times New Roman" panose="02020603050405020304" pitchFamily="18" charset="0"/>
              </a:rPr>
              <a:t>Scroll down to bottom of webpage</a:t>
            </a:r>
          </a:p>
          <a:p>
            <a:pPr algn="ctr" defTabSz="457200"/>
            <a:endParaRPr lang="en-US" dirty="0">
              <a:solidFill>
                <a:prstClr val="black"/>
              </a:solidFill>
              <a:latin typeface="Arial" panose="020B0604020202020204"/>
              <a:cs typeface="Times New Roman" panose="02020603050405020304" pitchFamily="18" charset="0"/>
            </a:endParaRPr>
          </a:p>
        </p:txBody>
      </p:sp>
      <p:sp>
        <p:nvSpPr>
          <p:cNvPr id="5" name="Down Arrow 4"/>
          <p:cNvSpPr/>
          <p:nvPr/>
        </p:nvSpPr>
        <p:spPr>
          <a:xfrm>
            <a:off x="10058400" y="4248329"/>
            <a:ext cx="457200" cy="2076271"/>
          </a:xfrm>
          <a:prstGeom prst="downArrow">
            <a:avLst/>
          </a:prstGeom>
          <a:solidFill>
            <a:srgbClr val="F5F7E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6" name="Title 2">
            <a:extLst>
              <a:ext uri="{FF2B5EF4-FFF2-40B4-BE49-F238E27FC236}">
                <a16:creationId xmlns:a16="http://schemas.microsoft.com/office/drawing/2014/main" id="{7A1FCEBA-4922-A389-0B32-18729086551A}"/>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Review Quote</a:t>
            </a:r>
          </a:p>
        </p:txBody>
      </p:sp>
    </p:spTree>
    <p:extLst>
      <p:ext uri="{BB962C8B-B14F-4D97-AF65-F5344CB8AC3E}">
        <p14:creationId xmlns:p14="http://schemas.microsoft.com/office/powerpoint/2010/main" val="3055243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125" y="1117123"/>
            <a:ext cx="9144000" cy="533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1981200" y="2362199"/>
            <a:ext cx="457200" cy="1600201"/>
          </a:xfrm>
          <a:prstGeom prst="downArrow">
            <a:avLst/>
          </a:prstGeom>
          <a:solidFill>
            <a:srgbClr val="F5F7E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5" name="Rectangle 4"/>
          <p:cNvSpPr/>
          <p:nvPr/>
        </p:nvSpPr>
        <p:spPr>
          <a:xfrm>
            <a:off x="1676400" y="3962400"/>
            <a:ext cx="8458200" cy="1524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6" name="Oval 5"/>
          <p:cNvSpPr/>
          <p:nvPr/>
        </p:nvSpPr>
        <p:spPr>
          <a:xfrm>
            <a:off x="9891191" y="6136482"/>
            <a:ext cx="762000" cy="5254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cxnSp>
        <p:nvCxnSpPr>
          <p:cNvPr id="7" name="Straight Arrow Connector 6"/>
          <p:cNvCxnSpPr>
            <a:endCxn id="6" idx="1"/>
          </p:cNvCxnSpPr>
          <p:nvPr/>
        </p:nvCxnSpPr>
        <p:spPr>
          <a:xfrm>
            <a:off x="8671991" y="6136483"/>
            <a:ext cx="1330792" cy="769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AD89CB1-D074-3E25-B9E8-EB82FF8A4E0C}"/>
              </a:ext>
            </a:extLst>
          </p:cNvPr>
          <p:cNvSpPr txBox="1">
            <a:spLocks/>
          </p:cNvSpPr>
          <p:nvPr/>
        </p:nvSpPr>
        <p:spPr>
          <a:xfrm>
            <a:off x="2878437" y="196116"/>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Legal Notice for Part Numbers </a:t>
            </a:r>
          </a:p>
          <a:p>
            <a:pPr algn="r"/>
            <a:r>
              <a:rPr lang="en-US" dirty="0">
                <a:latin typeface="Raleway Black" pitchFamily="2" charset="0"/>
              </a:rPr>
              <a:t>and Submit</a:t>
            </a:r>
          </a:p>
        </p:txBody>
      </p:sp>
    </p:spTree>
    <p:extLst>
      <p:ext uri="{BB962C8B-B14F-4D97-AF65-F5344CB8AC3E}">
        <p14:creationId xmlns:p14="http://schemas.microsoft.com/office/powerpoint/2010/main" val="7986386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9296401" y="5562600"/>
            <a:ext cx="796167" cy="11160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8D0D3AEB-5B21-7FF1-177C-3A3BE001BA8A}"/>
              </a:ext>
            </a:extLst>
          </p:cNvPr>
          <p:cNvSpPr txBox="1">
            <a:spLocks/>
          </p:cNvSpPr>
          <p:nvPr/>
        </p:nvSpPr>
        <p:spPr>
          <a:xfrm>
            <a:off x="3076227" y="179358"/>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Vendor Statement Concerning the Supply of Material IAS Spec/Std/Drawings and Submit</a:t>
            </a:r>
          </a:p>
        </p:txBody>
      </p:sp>
    </p:spTree>
    <p:extLst>
      <p:ext uri="{BB962C8B-B14F-4D97-AF65-F5344CB8AC3E}">
        <p14:creationId xmlns:p14="http://schemas.microsoft.com/office/powerpoint/2010/main" val="1627661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1"/>
            <a:ext cx="9144000" cy="45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76400" y="1905000"/>
            <a:ext cx="2667000" cy="369332"/>
          </a:xfrm>
          <a:prstGeom prst="rect">
            <a:avLst/>
          </a:prstGeom>
          <a:noFill/>
          <a:ln w="38100">
            <a:solidFill>
              <a:srgbClr val="FF0000"/>
            </a:solidFill>
          </a:ln>
        </p:spPr>
        <p:txBody>
          <a:bodyPr wrap="square">
            <a:spAutoFit/>
          </a:bodyPr>
          <a:lstStyle/>
          <a:p>
            <a:pPr defTabSz="457200"/>
            <a:endParaRPr lang="en-US" dirty="0">
              <a:solidFill>
                <a:prstClr val="black"/>
              </a:solidFill>
              <a:latin typeface="Arial" panose="020B0604020202020204"/>
            </a:endParaRPr>
          </a:p>
        </p:txBody>
      </p:sp>
      <p:cxnSp>
        <p:nvCxnSpPr>
          <p:cNvPr id="5" name="Straight Arrow Connector 4"/>
          <p:cNvCxnSpPr/>
          <p:nvPr/>
        </p:nvCxnSpPr>
        <p:spPr>
          <a:xfrm flipH="1">
            <a:off x="4343400" y="1600200"/>
            <a:ext cx="762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E12CCCB-FB6A-4AF6-BB65-6DFDD30B4A5A}"/>
              </a:ext>
            </a:extLst>
          </p:cNvPr>
          <p:cNvSpPr/>
          <p:nvPr/>
        </p:nvSpPr>
        <p:spPr>
          <a:xfrm>
            <a:off x="10343148" y="6100011"/>
            <a:ext cx="324853" cy="324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7" name="Title 2">
            <a:extLst>
              <a:ext uri="{FF2B5EF4-FFF2-40B4-BE49-F238E27FC236}">
                <a16:creationId xmlns:a16="http://schemas.microsoft.com/office/drawing/2014/main" id="{91DC09DE-235C-A1AB-6D64-B7BFFFFC7D2C}"/>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Quote Accepted</a:t>
            </a:r>
          </a:p>
        </p:txBody>
      </p:sp>
    </p:spTree>
    <p:extLst>
      <p:ext uri="{BB962C8B-B14F-4D97-AF65-F5344CB8AC3E}">
        <p14:creationId xmlns:p14="http://schemas.microsoft.com/office/powerpoint/2010/main" val="2022177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861" y="1002631"/>
            <a:ext cx="912114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8305800" y="1828800"/>
            <a:ext cx="1295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6C56283-FE42-458F-8004-BF8F94D499C5}"/>
              </a:ext>
            </a:extLst>
          </p:cNvPr>
          <p:cNvSpPr/>
          <p:nvPr/>
        </p:nvSpPr>
        <p:spPr>
          <a:xfrm>
            <a:off x="10343148" y="6100011"/>
            <a:ext cx="324853" cy="324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6" name="Title 2">
            <a:extLst>
              <a:ext uri="{FF2B5EF4-FFF2-40B4-BE49-F238E27FC236}">
                <a16:creationId xmlns:a16="http://schemas.microsoft.com/office/drawing/2014/main" id="{5B215CEC-3426-B0A9-1D69-6BF3EA42C33F}"/>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View Submitted Quotes</a:t>
            </a:r>
          </a:p>
          <a:p>
            <a:pPr algn="r"/>
            <a:endParaRPr lang="en-US" dirty="0">
              <a:latin typeface="Raleway Black" pitchFamily="2" charset="0"/>
            </a:endParaRPr>
          </a:p>
        </p:txBody>
      </p:sp>
    </p:spTree>
    <p:extLst>
      <p:ext uri="{BB962C8B-B14F-4D97-AF65-F5344CB8AC3E}">
        <p14:creationId xmlns:p14="http://schemas.microsoft.com/office/powerpoint/2010/main" val="225501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913638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4287329" y="5410200"/>
            <a:ext cx="1026543" cy="685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4800600" y="4343400"/>
            <a:ext cx="1026543" cy="685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438400" y="2438400"/>
            <a:ext cx="1026543" cy="685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438401" y="3124200"/>
            <a:ext cx="1026543" cy="685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692214" y="3700014"/>
            <a:ext cx="1026543" cy="685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86361C4-3B7E-404C-A62D-FA97199871DD}"/>
              </a:ext>
            </a:extLst>
          </p:cNvPr>
          <p:cNvSpPr/>
          <p:nvPr/>
        </p:nvSpPr>
        <p:spPr>
          <a:xfrm>
            <a:off x="10343148" y="6100011"/>
            <a:ext cx="324853" cy="324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10" name="Title 2">
            <a:extLst>
              <a:ext uri="{FF2B5EF4-FFF2-40B4-BE49-F238E27FC236}">
                <a16:creationId xmlns:a16="http://schemas.microsoft.com/office/drawing/2014/main" id="{22D81D3F-31F4-9F57-FDFA-85F1CFB26886}"/>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Quote Search</a:t>
            </a:r>
          </a:p>
        </p:txBody>
      </p:sp>
    </p:spTree>
    <p:extLst>
      <p:ext uri="{BB962C8B-B14F-4D97-AF65-F5344CB8AC3E}">
        <p14:creationId xmlns:p14="http://schemas.microsoft.com/office/powerpoint/2010/main" val="4104109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371600"/>
            <a:ext cx="9144000" cy="495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2405" y="5384933"/>
            <a:ext cx="457200" cy="369332"/>
          </a:xfrm>
          <a:prstGeom prst="rect">
            <a:avLst/>
          </a:prstGeom>
          <a:noFill/>
          <a:ln w="38100">
            <a:solidFill>
              <a:srgbClr val="FF0000"/>
            </a:solidFill>
          </a:ln>
        </p:spPr>
        <p:txBody>
          <a:bodyPr wrap="square">
            <a:spAutoFit/>
          </a:bodyPr>
          <a:lstStyle/>
          <a:p>
            <a:pPr defTabSz="457200"/>
            <a:endParaRPr lang="en-US" dirty="0">
              <a:solidFill>
                <a:prstClr val="black"/>
              </a:solidFill>
              <a:latin typeface="Arial" panose="020B0604020202020204"/>
            </a:endParaRPr>
          </a:p>
        </p:txBody>
      </p:sp>
      <p:cxnSp>
        <p:nvCxnSpPr>
          <p:cNvPr id="5" name="Straight Arrow Connector 4"/>
          <p:cNvCxnSpPr/>
          <p:nvPr/>
        </p:nvCxnSpPr>
        <p:spPr>
          <a:xfrm flipH="1" flipV="1">
            <a:off x="2969606" y="5606313"/>
            <a:ext cx="948863"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D694CC38-41ED-273F-D88F-B33FE745C76E}"/>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Quote Search Results</a:t>
            </a:r>
          </a:p>
        </p:txBody>
      </p:sp>
    </p:spTree>
    <p:extLst>
      <p:ext uri="{BB962C8B-B14F-4D97-AF65-F5344CB8AC3E}">
        <p14:creationId xmlns:p14="http://schemas.microsoft.com/office/powerpoint/2010/main" val="300327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9BB26-F52B-6E49-D55E-F36E3A8DCC4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89160C-236B-CCEB-F360-B3382CC8AD99}"/>
              </a:ext>
            </a:extLst>
          </p:cNvPr>
          <p:cNvPicPr>
            <a:picLocks noChangeAspect="1"/>
          </p:cNvPicPr>
          <p:nvPr/>
        </p:nvPicPr>
        <p:blipFill>
          <a:blip r:embed="rId3"/>
          <a:stretch>
            <a:fillRect/>
          </a:stretch>
        </p:blipFill>
        <p:spPr>
          <a:xfrm>
            <a:off x="178157" y="1792299"/>
            <a:ext cx="11835685" cy="3762797"/>
          </a:xfrm>
          <a:prstGeom prst="rect">
            <a:avLst/>
          </a:prstGeom>
        </p:spPr>
      </p:pic>
      <p:sp>
        <p:nvSpPr>
          <p:cNvPr id="2" name="Title 2">
            <a:extLst>
              <a:ext uri="{FF2B5EF4-FFF2-40B4-BE49-F238E27FC236}">
                <a16:creationId xmlns:a16="http://schemas.microsoft.com/office/drawing/2014/main" id="{4CE81CCF-637D-2241-FD8E-9211FDA3A38B}"/>
              </a:ext>
            </a:extLst>
          </p:cNvPr>
          <p:cNvSpPr txBox="1">
            <a:spLocks/>
          </p:cNvSpPr>
          <p:nvPr/>
        </p:nvSpPr>
        <p:spPr>
          <a:xfrm>
            <a:off x="3058101" y="359769"/>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On-Line Quoting Help</a:t>
            </a:r>
          </a:p>
        </p:txBody>
      </p:sp>
    </p:spTree>
    <p:extLst>
      <p:ext uri="{BB962C8B-B14F-4D97-AF65-F5344CB8AC3E}">
        <p14:creationId xmlns:p14="http://schemas.microsoft.com/office/powerpoint/2010/main" val="3463256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514778" y="1261211"/>
            <a:ext cx="9153223"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457200" eaLnBrk="1" hangingPunct="1"/>
            <a:r>
              <a:rPr lang="en-US" altLang="en-US" sz="2000" b="1" dirty="0">
                <a:solidFill>
                  <a:prstClr val="black"/>
                </a:solidFill>
                <a:latin typeface="+mn-lt"/>
                <a:cs typeface="Times New Roman" panose="02020603050405020304" pitchFamily="18" charset="0"/>
              </a:rPr>
              <a:t>Find Contracting Opportunities at:</a:t>
            </a:r>
            <a:endParaRPr lang="en-US" altLang="en-US" sz="2800" u="sng" dirty="0">
              <a:solidFill>
                <a:prstClr val="black"/>
              </a:solidFill>
              <a:latin typeface="+mn-lt"/>
              <a:cs typeface="Times New Roman" panose="02020603050405020304" pitchFamily="18" charset="0"/>
              <a:hlinkClick r:id="rId3"/>
            </a:endParaRPr>
          </a:p>
          <a:p>
            <a:pPr algn="ctr" defTabSz="457200" eaLnBrk="1" hangingPunct="1"/>
            <a:r>
              <a:rPr lang="en-US" altLang="en-US" sz="2400" u="sng" dirty="0">
                <a:solidFill>
                  <a:prstClr val="black"/>
                </a:solidFill>
                <a:latin typeface="+mn-lt"/>
                <a:cs typeface="Times New Roman" panose="02020603050405020304" pitchFamily="18" charset="0"/>
                <a:hlinkClick r:id="rId3"/>
              </a:rPr>
              <a:t>https://www.neco.navy.mil</a:t>
            </a:r>
            <a:endParaRPr lang="en-US" altLang="en-US" sz="2400" u="sng" dirty="0">
              <a:solidFill>
                <a:prstClr val="black"/>
              </a:solidFill>
              <a:latin typeface="+mn-lt"/>
              <a:cs typeface="Times New Roman" panose="02020603050405020304" pitchFamily="18" charset="0"/>
            </a:endParaRPr>
          </a:p>
          <a:p>
            <a:pPr defTabSz="457200" eaLnBrk="1" hangingPunct="1"/>
            <a:endParaRPr lang="en-US" altLang="en-US" sz="800" b="1" dirty="0">
              <a:solidFill>
                <a:prstClr val="black"/>
              </a:solidFill>
              <a:latin typeface="+mn-lt"/>
              <a:cs typeface="Times New Roman" panose="02020603050405020304" pitchFamily="18" charset="0"/>
            </a:endParaRPr>
          </a:p>
          <a:p>
            <a:pPr defTabSz="457200" eaLnBrk="1" hangingPunct="1"/>
            <a:r>
              <a:rPr lang="en-US" altLang="en-US" sz="2400" b="1" dirty="0">
                <a:solidFill>
                  <a:prstClr val="black"/>
                </a:solidFill>
                <a:latin typeface="+mn-lt"/>
                <a:cs typeface="Times New Roman" panose="02020603050405020304" pitchFamily="18" charset="0"/>
              </a:rPr>
              <a:t>DLR Site</a:t>
            </a:r>
          </a:p>
          <a:p>
            <a:pPr defTabSz="457200" eaLnBrk="1" hangingPunct="1"/>
            <a:r>
              <a:rPr lang="en-US" altLang="en-US" sz="2400" dirty="0">
                <a:solidFill>
                  <a:prstClr val="black"/>
                </a:solidFill>
                <a:latin typeface="+mn-lt"/>
                <a:cs typeface="Times New Roman" panose="02020603050405020304" pitchFamily="18" charset="0"/>
              </a:rPr>
              <a:t>DLA  Mechanicsburg:  </a:t>
            </a:r>
            <a:r>
              <a:rPr lang="en-US" altLang="en-US" sz="2400" dirty="0" err="1">
                <a:solidFill>
                  <a:prstClr val="black"/>
                </a:solidFill>
                <a:latin typeface="+mn-lt"/>
                <a:cs typeface="Times New Roman" panose="02020603050405020304" pitchFamily="18" charset="0"/>
              </a:rPr>
              <a:t>DoDAAC</a:t>
            </a:r>
            <a:r>
              <a:rPr lang="en-US" altLang="en-US" sz="2400" dirty="0">
                <a:solidFill>
                  <a:prstClr val="black"/>
                </a:solidFill>
                <a:latin typeface="+mn-lt"/>
                <a:cs typeface="Times New Roman" panose="02020603050405020304" pitchFamily="18" charset="0"/>
              </a:rPr>
              <a:t> = SPRMM1</a:t>
            </a:r>
          </a:p>
          <a:p>
            <a:pPr defTabSz="457200" eaLnBrk="1" hangingPunct="1"/>
            <a:r>
              <a:rPr lang="en-US" altLang="en-US" sz="2400" dirty="0">
                <a:solidFill>
                  <a:prstClr val="black"/>
                </a:solidFill>
                <a:latin typeface="+mn-lt"/>
                <a:cs typeface="Times New Roman" panose="02020603050405020304" pitchFamily="18" charset="0"/>
              </a:rPr>
              <a:t>DLA Warren: </a:t>
            </a:r>
            <a:r>
              <a:rPr lang="en-US" altLang="en-US" sz="2400" dirty="0" err="1">
                <a:solidFill>
                  <a:prstClr val="black"/>
                </a:solidFill>
                <a:latin typeface="+mn-lt"/>
                <a:cs typeface="Times New Roman" panose="02020603050405020304" pitchFamily="18" charset="0"/>
              </a:rPr>
              <a:t>DoDAAC</a:t>
            </a:r>
            <a:r>
              <a:rPr lang="en-US" altLang="en-US" sz="2400" dirty="0">
                <a:solidFill>
                  <a:prstClr val="black"/>
                </a:solidFill>
                <a:latin typeface="+mn-lt"/>
                <a:cs typeface="Times New Roman" panose="02020603050405020304" pitchFamily="18" charset="0"/>
              </a:rPr>
              <a:t> = SPRDL1</a:t>
            </a:r>
            <a:endParaRPr lang="en-US" altLang="en-US" sz="1000" dirty="0">
              <a:solidFill>
                <a:prstClr val="black"/>
              </a:solidFill>
              <a:latin typeface="+mn-lt"/>
              <a:cs typeface="Times New Roman" panose="02020603050405020304" pitchFamily="18" charset="0"/>
            </a:endParaRPr>
          </a:p>
          <a:p>
            <a:pPr defTabSz="457200" eaLnBrk="1" hangingPunct="1"/>
            <a:endParaRPr lang="en-US" altLang="en-US" sz="800" dirty="0">
              <a:solidFill>
                <a:prstClr val="black"/>
              </a:solidFill>
              <a:latin typeface="+mn-lt"/>
              <a:cs typeface="Times New Roman" panose="02020603050405020304" pitchFamily="18" charset="0"/>
            </a:endParaRPr>
          </a:p>
          <a:p>
            <a:pPr defTabSz="457200" eaLnBrk="1" hangingPunct="1"/>
            <a:r>
              <a:rPr lang="en-US" altLang="en-US" sz="2400" b="1" dirty="0">
                <a:solidFill>
                  <a:prstClr val="black"/>
                </a:solidFill>
                <a:latin typeface="+mn-lt"/>
                <a:cs typeface="Times New Roman" panose="02020603050405020304" pitchFamily="18" charset="0"/>
              </a:rPr>
              <a:t>Shipyards</a:t>
            </a:r>
          </a:p>
          <a:p>
            <a:pPr defTabSz="457200" eaLnBrk="1" hangingPunct="1"/>
            <a:r>
              <a:rPr lang="en-US" altLang="en-US" sz="2400" dirty="0">
                <a:solidFill>
                  <a:prstClr val="black"/>
                </a:solidFill>
                <a:latin typeface="+mn-lt"/>
                <a:cs typeface="Times New Roman" panose="02020603050405020304" pitchFamily="18" charset="0"/>
              </a:rPr>
              <a:t>DLA Norfolk: </a:t>
            </a:r>
            <a:r>
              <a:rPr lang="en-US" altLang="en-US" sz="2400" dirty="0" err="1">
                <a:solidFill>
                  <a:prstClr val="black"/>
                </a:solidFill>
                <a:latin typeface="+mn-lt"/>
                <a:cs typeface="Times New Roman" panose="02020603050405020304" pitchFamily="18" charset="0"/>
              </a:rPr>
              <a:t>DoDAAC</a:t>
            </a:r>
            <a:r>
              <a:rPr lang="en-US" altLang="en-US" sz="2400" dirty="0">
                <a:solidFill>
                  <a:prstClr val="black"/>
                </a:solidFill>
                <a:latin typeface="+mn-lt"/>
                <a:cs typeface="Times New Roman" panose="02020603050405020304" pitchFamily="18" charset="0"/>
              </a:rPr>
              <a:t> = SPMYM1</a:t>
            </a:r>
          </a:p>
          <a:p>
            <a:pPr defTabSz="457200" eaLnBrk="1" hangingPunct="1"/>
            <a:r>
              <a:rPr lang="en-US" altLang="en-US" sz="2400" dirty="0">
                <a:solidFill>
                  <a:prstClr val="black"/>
                </a:solidFill>
                <a:latin typeface="+mn-lt"/>
                <a:cs typeface="Times New Roman" panose="02020603050405020304" pitchFamily="18" charset="0"/>
              </a:rPr>
              <a:t>DLA Puget Sound: </a:t>
            </a:r>
            <a:r>
              <a:rPr lang="en-US" altLang="en-US" sz="2400" dirty="0" err="1">
                <a:solidFill>
                  <a:prstClr val="black"/>
                </a:solidFill>
                <a:latin typeface="+mn-lt"/>
                <a:cs typeface="Times New Roman" panose="02020603050405020304" pitchFamily="18" charset="0"/>
              </a:rPr>
              <a:t>DoDAAC</a:t>
            </a:r>
            <a:r>
              <a:rPr lang="en-US" altLang="en-US" sz="2400" dirty="0">
                <a:solidFill>
                  <a:prstClr val="black"/>
                </a:solidFill>
                <a:latin typeface="+mn-lt"/>
                <a:cs typeface="Times New Roman" panose="02020603050405020304" pitchFamily="18" charset="0"/>
              </a:rPr>
              <a:t> = SPMYM2</a:t>
            </a:r>
          </a:p>
          <a:p>
            <a:pPr defTabSz="457200" eaLnBrk="1" hangingPunct="1"/>
            <a:r>
              <a:rPr lang="en-US" altLang="en-US" sz="2400" dirty="0">
                <a:solidFill>
                  <a:prstClr val="black"/>
                </a:solidFill>
                <a:latin typeface="+mn-lt"/>
                <a:cs typeface="Times New Roman" panose="02020603050405020304" pitchFamily="18" charset="0"/>
              </a:rPr>
              <a:t>DLA Portsmouth: </a:t>
            </a:r>
            <a:r>
              <a:rPr lang="en-US" altLang="en-US" sz="2400" dirty="0" err="1">
                <a:solidFill>
                  <a:prstClr val="black"/>
                </a:solidFill>
                <a:latin typeface="+mn-lt"/>
                <a:cs typeface="Times New Roman" panose="02020603050405020304" pitchFamily="18" charset="0"/>
              </a:rPr>
              <a:t>DoDAAC</a:t>
            </a:r>
            <a:r>
              <a:rPr lang="en-US" altLang="en-US" sz="2400" dirty="0">
                <a:solidFill>
                  <a:prstClr val="black"/>
                </a:solidFill>
                <a:latin typeface="+mn-lt"/>
                <a:cs typeface="Times New Roman" panose="02020603050405020304" pitchFamily="18" charset="0"/>
              </a:rPr>
              <a:t> = SPMYM3</a:t>
            </a:r>
          </a:p>
          <a:p>
            <a:pPr defTabSz="457200" eaLnBrk="1" hangingPunct="1"/>
            <a:r>
              <a:rPr lang="en-US" altLang="en-US" sz="2400" dirty="0">
                <a:solidFill>
                  <a:prstClr val="black"/>
                </a:solidFill>
                <a:latin typeface="+mn-lt"/>
                <a:cs typeface="Times New Roman" panose="02020603050405020304" pitchFamily="18" charset="0"/>
              </a:rPr>
              <a:t>DLA Pearl Harbor: </a:t>
            </a:r>
            <a:r>
              <a:rPr lang="en-US" altLang="en-US" sz="2400" dirty="0" err="1">
                <a:solidFill>
                  <a:prstClr val="black"/>
                </a:solidFill>
                <a:latin typeface="+mn-lt"/>
                <a:cs typeface="Times New Roman" panose="02020603050405020304" pitchFamily="18" charset="0"/>
              </a:rPr>
              <a:t>DoDAAC</a:t>
            </a:r>
            <a:r>
              <a:rPr lang="en-US" altLang="en-US" sz="2400" dirty="0">
                <a:solidFill>
                  <a:prstClr val="black"/>
                </a:solidFill>
                <a:latin typeface="+mn-lt"/>
                <a:cs typeface="Times New Roman" panose="02020603050405020304" pitchFamily="18" charset="0"/>
              </a:rPr>
              <a:t> = SPMY4</a:t>
            </a:r>
            <a:endParaRPr lang="en-US" altLang="en-US" sz="1000" dirty="0">
              <a:solidFill>
                <a:prstClr val="black"/>
              </a:solidFill>
              <a:latin typeface="+mn-lt"/>
              <a:cs typeface="Times New Roman" panose="02020603050405020304" pitchFamily="18" charset="0"/>
            </a:endParaRPr>
          </a:p>
          <a:p>
            <a:pPr defTabSz="457200" eaLnBrk="1" hangingPunct="1"/>
            <a:r>
              <a:rPr lang="en-US" altLang="en-US" sz="1000" b="1" dirty="0">
                <a:solidFill>
                  <a:prstClr val="black"/>
                </a:solidFill>
                <a:latin typeface="+mn-lt"/>
                <a:cs typeface="Times New Roman" panose="02020603050405020304" pitchFamily="18" charset="0"/>
              </a:rPr>
              <a:t>                      </a:t>
            </a:r>
            <a:r>
              <a:rPr lang="en-US" altLang="en-US" sz="2400" b="1" dirty="0">
                <a:solidFill>
                  <a:prstClr val="black"/>
                </a:solidFill>
                <a:latin typeface="+mn-lt"/>
                <a:cs typeface="Times New Roman" panose="02020603050405020304" pitchFamily="18" charset="0"/>
              </a:rPr>
              <a:t>Contact DLA Land and Maritime Small Business Specialist @ </a:t>
            </a:r>
          </a:p>
          <a:p>
            <a:pPr algn="ctr" defTabSz="457200" eaLnBrk="1" hangingPunct="1"/>
            <a:r>
              <a:rPr lang="en-US" altLang="en-US" sz="2400" b="1" dirty="0">
                <a:solidFill>
                  <a:prstClr val="black"/>
                </a:solidFill>
                <a:latin typeface="+mn-lt"/>
                <a:cs typeface="Times New Roman" panose="02020603050405020304" pitchFamily="18" charset="0"/>
              </a:rPr>
              <a:t>800-262-3272 or </a:t>
            </a:r>
            <a:r>
              <a:rPr lang="en-US" altLang="en-US" sz="2400" b="1" dirty="0">
                <a:solidFill>
                  <a:prstClr val="black"/>
                </a:solidFill>
                <a:latin typeface="+mn-lt"/>
                <a:cs typeface="Times New Roman" panose="02020603050405020304" pitchFamily="18" charset="0"/>
                <a:hlinkClick r:id="rId4"/>
              </a:rPr>
              <a:t>DSCC.bcc@dla.mil</a:t>
            </a:r>
            <a:r>
              <a:rPr lang="en-US" altLang="en-US" sz="2400" b="1" dirty="0">
                <a:solidFill>
                  <a:prstClr val="black"/>
                </a:solidFill>
                <a:latin typeface="+mn-lt"/>
                <a:cs typeface="Times New Roman" panose="02020603050405020304" pitchFamily="18" charset="0"/>
              </a:rPr>
              <a:t> </a:t>
            </a:r>
          </a:p>
          <a:p>
            <a:pPr defTabSz="457200" eaLnBrk="1" hangingPunct="1"/>
            <a:endParaRPr lang="en-US" altLang="en-US" sz="2400" i="1" dirty="0">
              <a:solidFill>
                <a:srgbClr val="0000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3FE0391-D26E-4BF4-88B0-79F969279283}"/>
              </a:ext>
            </a:extLst>
          </p:cNvPr>
          <p:cNvSpPr/>
          <p:nvPr/>
        </p:nvSpPr>
        <p:spPr>
          <a:xfrm>
            <a:off x="10343148" y="6100011"/>
            <a:ext cx="324853" cy="324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5" name="Title 2">
            <a:extLst>
              <a:ext uri="{FF2B5EF4-FFF2-40B4-BE49-F238E27FC236}">
                <a16:creationId xmlns:a16="http://schemas.microsoft.com/office/drawing/2014/main" id="{40AE11FC-7A1C-909E-E9A4-D4F49972420C}"/>
              </a:ext>
            </a:extLst>
          </p:cNvPr>
          <p:cNvSpPr txBox="1">
            <a:spLocks/>
          </p:cNvSpPr>
          <p:nvPr/>
        </p:nvSpPr>
        <p:spPr>
          <a:xfrm>
            <a:off x="3039074" y="149144"/>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DLA Land Depot Level Reparables (DLRs) and </a:t>
            </a:r>
          </a:p>
          <a:p>
            <a:pPr algn="r"/>
            <a:r>
              <a:rPr lang="en-US" dirty="0">
                <a:latin typeface="Raleway Black" pitchFamily="2" charset="0"/>
              </a:rPr>
              <a:t>Shipyard Detachments</a:t>
            </a:r>
          </a:p>
        </p:txBody>
      </p:sp>
    </p:spTree>
    <p:extLst>
      <p:ext uri="{BB962C8B-B14F-4D97-AF65-F5344CB8AC3E}">
        <p14:creationId xmlns:p14="http://schemas.microsoft.com/office/powerpoint/2010/main" val="2349449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employee-rights-questions.com/wp-content/uploads/2011/07/employee-rights-questions-and-answ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427"/>
            <a:ext cx="8410832" cy="497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84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2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A6770-5B7E-EDEE-7D73-429B3BB970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650111-42FB-BEF2-50DD-F892081E1F05}"/>
              </a:ext>
            </a:extLst>
          </p:cNvPr>
          <p:cNvPicPr>
            <a:picLocks noChangeAspect="1"/>
          </p:cNvPicPr>
          <p:nvPr/>
        </p:nvPicPr>
        <p:blipFill>
          <a:blip r:embed="rId3"/>
          <a:stretch>
            <a:fillRect/>
          </a:stretch>
        </p:blipFill>
        <p:spPr>
          <a:xfrm>
            <a:off x="3392366" y="1805716"/>
            <a:ext cx="6648201" cy="4670854"/>
          </a:xfrm>
          <a:prstGeom prst="rect">
            <a:avLst/>
          </a:prstGeom>
        </p:spPr>
      </p:pic>
      <p:sp>
        <p:nvSpPr>
          <p:cNvPr id="5" name="TextBox 1">
            <a:extLst>
              <a:ext uri="{FF2B5EF4-FFF2-40B4-BE49-F238E27FC236}">
                <a16:creationId xmlns:a16="http://schemas.microsoft.com/office/drawing/2014/main" id="{11ED3723-48C6-1048-0E19-62F0B8E11FE0}"/>
              </a:ext>
            </a:extLst>
          </p:cNvPr>
          <p:cNvSpPr txBox="1">
            <a:spLocks noChangeArrowheads="1"/>
          </p:cNvSpPr>
          <p:nvPr/>
        </p:nvSpPr>
        <p:spPr bwMode="auto">
          <a:xfrm>
            <a:off x="3822592" y="1324576"/>
            <a:ext cx="5787750" cy="368300"/>
          </a:xfrm>
          <a:prstGeom prst="rect">
            <a:avLst/>
          </a:prstGeom>
          <a:solidFill>
            <a:srgbClr val="FFFF00"/>
          </a:solidFill>
          <a:ln w="19050">
            <a:solidFill>
              <a:srgbClr val="FF0000"/>
            </a:solidFill>
            <a:miter lim="800000"/>
            <a:headEnd/>
            <a:tailEnd/>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latin typeface="Times New Roman" panose="02020603050405020304" pitchFamily="18" charset="0"/>
                <a:cs typeface="Times New Roman" panose="02020603050405020304" pitchFamily="18" charset="0"/>
              </a:rPr>
              <a:t>Fill out as much of the contact information as possible</a:t>
            </a:r>
          </a:p>
        </p:txBody>
      </p:sp>
      <p:sp>
        <p:nvSpPr>
          <p:cNvPr id="2" name="Title 2">
            <a:extLst>
              <a:ext uri="{FF2B5EF4-FFF2-40B4-BE49-F238E27FC236}">
                <a16:creationId xmlns:a16="http://schemas.microsoft.com/office/drawing/2014/main" id="{81C82791-D10C-5C4F-7537-2094FAA116C8}"/>
              </a:ext>
            </a:extLst>
          </p:cNvPr>
          <p:cNvSpPr txBox="1">
            <a:spLocks/>
          </p:cNvSpPr>
          <p:nvPr/>
        </p:nvSpPr>
        <p:spPr>
          <a:xfrm>
            <a:off x="3014362" y="344360"/>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DIBBS Help – Contact Us</a:t>
            </a:r>
          </a:p>
        </p:txBody>
      </p:sp>
    </p:spTree>
    <p:extLst>
      <p:ext uri="{BB962C8B-B14F-4D97-AF65-F5344CB8AC3E}">
        <p14:creationId xmlns:p14="http://schemas.microsoft.com/office/powerpoint/2010/main" val="49198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582738" y="1273144"/>
            <a:ext cx="8483684" cy="517598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buFont typeface="Arial" panose="020B0604020202020204" pitchFamily="34" charset="0"/>
              <a:buChar char="•"/>
              <a:defRPr/>
            </a:pPr>
            <a:r>
              <a:rPr lang="en-US" sz="2000" dirty="0">
                <a:solidFill>
                  <a:prstClr val="black"/>
                </a:solidFill>
                <a:latin typeface="Arial" panose="020B0604020202020204"/>
                <a:cs typeface="Times New Roman" panose="02020603050405020304" pitchFamily="18" charset="0"/>
              </a:rPr>
              <a:t>Approved CAGE Code &amp; Part Number stated in solicitation under item description</a:t>
            </a:r>
          </a:p>
          <a:p>
            <a:pPr lvl="1" defTabSz="457200">
              <a:buFont typeface="Times New Roman" panose="02020603050405020304" pitchFamily="18" charset="0"/>
              <a:buChar char="–"/>
              <a:defRPr/>
            </a:pPr>
            <a:r>
              <a:rPr lang="en-US" sz="1800" dirty="0">
                <a:solidFill>
                  <a:prstClr val="black"/>
                </a:solidFill>
                <a:latin typeface="Arial" panose="020B0604020202020204"/>
                <a:cs typeface="Times New Roman" panose="02020603050405020304" pitchFamily="18" charset="0"/>
              </a:rPr>
              <a:t>Manufacturer(s) already approved</a:t>
            </a:r>
          </a:p>
          <a:p>
            <a:pPr lvl="1" defTabSz="457200">
              <a:buFont typeface="Times New Roman" panose="02020603050405020304" pitchFamily="18" charset="0"/>
              <a:buChar char="–"/>
              <a:defRPr/>
            </a:pPr>
            <a:r>
              <a:rPr lang="en-US" sz="1800" dirty="0">
                <a:solidFill>
                  <a:prstClr val="black"/>
                </a:solidFill>
                <a:latin typeface="Arial" panose="020B0604020202020204"/>
                <a:cs typeface="Times New Roman" panose="02020603050405020304" pitchFamily="18" charset="0"/>
              </a:rPr>
              <a:t>Approved source(s) for dealers and distributors</a:t>
            </a:r>
          </a:p>
          <a:p>
            <a:pPr lvl="1" defTabSz="457200">
              <a:buFont typeface="Times New Roman" panose="02020603050405020304" pitchFamily="18" charset="0"/>
              <a:buChar char="–"/>
              <a:defRPr/>
            </a:pPr>
            <a:endParaRPr lang="en-US" sz="1800" dirty="0">
              <a:solidFill>
                <a:prstClr val="black"/>
              </a:solidFill>
              <a:latin typeface="Arial" panose="020B0604020202020204"/>
              <a:cs typeface="Times New Roman" panose="02020603050405020304" pitchFamily="18" charset="0"/>
            </a:endParaRPr>
          </a:p>
          <a:p>
            <a:pPr defTabSz="457200">
              <a:buFont typeface="Arial" panose="020B0604020202020204" pitchFamily="34" charset="0"/>
              <a:buChar char="•"/>
              <a:defRPr/>
            </a:pPr>
            <a:r>
              <a:rPr lang="en-US" sz="2000" dirty="0">
                <a:solidFill>
                  <a:prstClr val="black"/>
                </a:solidFill>
                <a:latin typeface="Arial" panose="020B0604020202020204"/>
                <a:cs typeface="Times New Roman" panose="02020603050405020304" pitchFamily="18" charset="0"/>
              </a:rPr>
              <a:t>Qualified Products/Manufacturers Lists (QPLs/QMLs)  </a:t>
            </a:r>
          </a:p>
          <a:p>
            <a:pPr lvl="1" defTabSz="457200">
              <a:buFont typeface="Times New Roman" panose="02020603050405020304" pitchFamily="18" charset="0"/>
              <a:buChar char="–"/>
              <a:defRPr/>
            </a:pPr>
            <a:r>
              <a:rPr lang="en-US" sz="1800" dirty="0">
                <a:solidFill>
                  <a:prstClr val="black"/>
                </a:solidFill>
                <a:latin typeface="Arial" panose="020B0604020202020204"/>
                <a:cs typeface="Times New Roman" panose="02020603050405020304" pitchFamily="18" charset="0"/>
              </a:rPr>
              <a:t>Pre-qualified Large and/or Small Businesses </a:t>
            </a:r>
          </a:p>
          <a:p>
            <a:pPr lvl="1" defTabSz="457200">
              <a:buFont typeface="Times New Roman" panose="02020603050405020304" pitchFamily="18" charset="0"/>
              <a:buChar char="–"/>
              <a:defRPr/>
            </a:pPr>
            <a:endParaRPr lang="en-US" sz="1800" dirty="0">
              <a:solidFill>
                <a:prstClr val="black"/>
              </a:solidFill>
              <a:latin typeface="Arial" panose="020B0604020202020204"/>
              <a:cs typeface="Times New Roman" panose="02020603050405020304" pitchFamily="18" charset="0"/>
            </a:endParaRPr>
          </a:p>
          <a:p>
            <a:pPr defTabSz="457200">
              <a:buFont typeface="Arial" panose="020B0604020202020204" pitchFamily="34" charset="0"/>
              <a:buChar char="•"/>
              <a:defRPr/>
            </a:pPr>
            <a:r>
              <a:rPr lang="en-US" sz="2000" dirty="0">
                <a:solidFill>
                  <a:prstClr val="black"/>
                </a:solidFill>
                <a:latin typeface="Arial" panose="020B0604020202020204"/>
                <a:cs typeface="Times New Roman" panose="02020603050405020304" pitchFamily="18" charset="0"/>
              </a:rPr>
              <a:t>Source controlled via approved sources  </a:t>
            </a:r>
          </a:p>
          <a:p>
            <a:pPr lvl="1" defTabSz="457200">
              <a:buFont typeface="Times New Roman" panose="02020603050405020304" pitchFamily="18" charset="0"/>
              <a:buChar char="–"/>
              <a:defRPr/>
            </a:pPr>
            <a:r>
              <a:rPr lang="en-US" sz="1800" dirty="0">
                <a:solidFill>
                  <a:prstClr val="black"/>
                </a:solidFill>
                <a:latin typeface="Arial" panose="020B0604020202020204"/>
                <a:cs typeface="Times New Roman" panose="02020603050405020304" pitchFamily="18" charset="0"/>
              </a:rPr>
              <a:t>Restricted to pre-approved sources listed on drawing </a:t>
            </a:r>
          </a:p>
          <a:p>
            <a:pPr lvl="1" defTabSz="457200">
              <a:buFont typeface="Times New Roman" panose="02020603050405020304" pitchFamily="18" charset="0"/>
              <a:buChar char="–"/>
              <a:defRPr/>
            </a:pPr>
            <a:endParaRPr lang="en-US" sz="1800" dirty="0">
              <a:solidFill>
                <a:prstClr val="black"/>
              </a:solidFill>
              <a:latin typeface="Arial" panose="020B0604020202020204"/>
              <a:cs typeface="Times New Roman" panose="02020603050405020304" pitchFamily="18" charset="0"/>
            </a:endParaRPr>
          </a:p>
          <a:p>
            <a:pPr defTabSz="457200">
              <a:buFont typeface="Arial" panose="020B0604020202020204" pitchFamily="34" charset="0"/>
              <a:buChar char="•"/>
              <a:defRPr/>
            </a:pPr>
            <a:r>
              <a:rPr lang="en-US" sz="2000" dirty="0">
                <a:solidFill>
                  <a:prstClr val="black"/>
                </a:solidFill>
                <a:latin typeface="Arial" panose="020B0604020202020204"/>
                <a:cs typeface="Times New Roman" panose="02020603050405020304" pitchFamily="18" charset="0"/>
              </a:rPr>
              <a:t>Fully Competitive </a:t>
            </a:r>
          </a:p>
          <a:p>
            <a:pPr lvl="1" defTabSz="457200">
              <a:buFont typeface="Times New Roman" panose="02020603050405020304" pitchFamily="18" charset="0"/>
              <a:buChar char="–"/>
              <a:defRPr/>
            </a:pPr>
            <a:r>
              <a:rPr lang="en-US" sz="1800" dirty="0">
                <a:solidFill>
                  <a:prstClr val="black"/>
                </a:solidFill>
                <a:latin typeface="Arial" panose="020B0604020202020204"/>
                <a:cs typeface="Times New Roman" panose="02020603050405020304" pitchFamily="18" charset="0"/>
              </a:rPr>
              <a:t>Government has available for use to any manufacturer to make items of supply</a:t>
            </a:r>
          </a:p>
          <a:p>
            <a:pPr lvl="1" defTabSz="457200">
              <a:buFont typeface="Times New Roman" panose="02020603050405020304" pitchFamily="18" charset="0"/>
              <a:buChar char="–"/>
              <a:defRPr/>
            </a:pPr>
            <a:r>
              <a:rPr lang="en-US" sz="1800" dirty="0">
                <a:solidFill>
                  <a:prstClr val="black"/>
                </a:solidFill>
                <a:latin typeface="Arial" panose="020B0604020202020204"/>
                <a:cs typeface="Times New Roman" panose="02020603050405020304" pitchFamily="18" charset="0"/>
              </a:rPr>
              <a:t>IAW Drawings Available (</a:t>
            </a:r>
            <a:r>
              <a:rPr lang="en-US" sz="1800" dirty="0" err="1">
                <a:solidFill>
                  <a:prstClr val="black"/>
                </a:solidFill>
                <a:latin typeface="Arial" panose="020B0604020202020204"/>
                <a:cs typeface="Times New Roman" panose="02020603050405020304" pitchFamily="18" charset="0"/>
              </a:rPr>
              <a:t>BidSets</a:t>
            </a:r>
            <a:r>
              <a:rPr lang="en-US" sz="1800" dirty="0">
                <a:solidFill>
                  <a:prstClr val="black"/>
                </a:solidFill>
                <a:latin typeface="Arial" panose="020B0604020202020204"/>
                <a:cs typeface="Times New Roman" panose="02020603050405020304" pitchFamily="18" charset="0"/>
              </a:rPr>
              <a:t>/Technical Data Packages)</a:t>
            </a:r>
          </a:p>
        </p:txBody>
      </p:sp>
      <p:sp>
        <p:nvSpPr>
          <p:cNvPr id="5" name="Rectangle 4">
            <a:extLst>
              <a:ext uri="{FF2B5EF4-FFF2-40B4-BE49-F238E27FC236}">
                <a16:creationId xmlns:a16="http://schemas.microsoft.com/office/drawing/2014/main" id="{55BBF1BA-A5B8-425F-904C-7ABB68115B5B}"/>
              </a:ext>
            </a:extLst>
          </p:cNvPr>
          <p:cNvSpPr/>
          <p:nvPr/>
        </p:nvSpPr>
        <p:spPr>
          <a:xfrm>
            <a:off x="10354512" y="6118318"/>
            <a:ext cx="254751" cy="28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4" name="Title 2">
            <a:extLst>
              <a:ext uri="{FF2B5EF4-FFF2-40B4-BE49-F238E27FC236}">
                <a16:creationId xmlns:a16="http://schemas.microsoft.com/office/drawing/2014/main" id="{9EC905F1-D559-AA47-D50C-9F960CFBBC26}"/>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How DLA Buys</a:t>
            </a:r>
          </a:p>
        </p:txBody>
      </p:sp>
    </p:spTree>
    <p:extLst>
      <p:ext uri="{BB962C8B-B14F-4D97-AF65-F5344CB8AC3E}">
        <p14:creationId xmlns:p14="http://schemas.microsoft.com/office/powerpoint/2010/main" val="246121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1717675" y="1211262"/>
            <a:ext cx="8756650" cy="56467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defRPr/>
            </a:pPr>
            <a:r>
              <a:rPr lang="en-US" altLang="en-US" sz="2000" dirty="0">
                <a:solidFill>
                  <a:prstClr val="black"/>
                </a:solidFill>
                <a:latin typeface="Arial" panose="020B0604020202020204"/>
                <a:cs typeface="Times New Roman" panose="02020603050405020304" pitchFamily="18" charset="0"/>
              </a:rPr>
              <a:t>Request for Quotations (RFQs)</a:t>
            </a:r>
          </a:p>
          <a:p>
            <a:pPr marL="0" indent="0" defTabSz="457200">
              <a:buNone/>
              <a:defRPr/>
            </a:pPr>
            <a:r>
              <a:rPr lang="en-US" altLang="en-US" sz="2400" dirty="0">
                <a:solidFill>
                  <a:prstClr val="black"/>
                </a:solidFill>
                <a:latin typeface="Arial" panose="020B0604020202020204"/>
                <a:cs typeface="Times New Roman" panose="02020603050405020304" pitchFamily="18" charset="0"/>
              </a:rPr>
              <a:t>	</a:t>
            </a:r>
            <a:r>
              <a:rPr lang="en-US" altLang="en-US" sz="1800" dirty="0">
                <a:solidFill>
                  <a:prstClr val="black"/>
                </a:solidFill>
                <a:latin typeface="Arial" panose="020B0604020202020204"/>
                <a:cs typeface="Times New Roman" panose="02020603050405020304" pitchFamily="18" charset="0"/>
              </a:rPr>
              <a:t>- Under SAT</a:t>
            </a:r>
          </a:p>
          <a:p>
            <a:pPr marL="0" indent="0" defTabSz="457200">
              <a:buNone/>
              <a:defRPr/>
            </a:pPr>
            <a:r>
              <a:rPr lang="en-US" altLang="en-US" sz="1800" dirty="0">
                <a:solidFill>
                  <a:prstClr val="black"/>
                </a:solidFill>
                <a:latin typeface="Arial" panose="020B0604020202020204"/>
                <a:cs typeface="Times New Roman" panose="02020603050405020304" pitchFamily="18" charset="0"/>
              </a:rPr>
              <a:t>	- Most common type at DLA </a:t>
            </a:r>
          </a:p>
          <a:p>
            <a:pPr marL="0" indent="0" defTabSz="457200">
              <a:buNone/>
              <a:defRPr/>
            </a:pPr>
            <a:r>
              <a:rPr lang="en-US" altLang="en-US" sz="1800" dirty="0">
                <a:solidFill>
                  <a:prstClr val="black"/>
                </a:solidFill>
                <a:latin typeface="Arial" panose="020B0604020202020204"/>
                <a:cs typeface="Times New Roman" panose="02020603050405020304" pitchFamily="18" charset="0"/>
              </a:rPr>
              <a:t>	- Average award is under $4,000</a:t>
            </a:r>
          </a:p>
          <a:p>
            <a:pPr marL="0" indent="0" defTabSz="457200">
              <a:buNone/>
              <a:defRPr/>
            </a:pPr>
            <a:r>
              <a:rPr lang="en-US" altLang="en-US" sz="1800" dirty="0">
                <a:solidFill>
                  <a:prstClr val="black"/>
                </a:solidFill>
                <a:latin typeface="Arial" panose="020B0604020202020204"/>
                <a:cs typeface="Times New Roman" panose="02020603050405020304" pitchFamily="18" charset="0"/>
              </a:rPr>
              <a:t>	- Most quoted through DIBBS</a:t>
            </a:r>
          </a:p>
          <a:p>
            <a:pPr marL="0" indent="0" defTabSz="457200">
              <a:buNone/>
              <a:defRPr/>
            </a:pPr>
            <a:endParaRPr lang="en-US" altLang="en-US" sz="1800" b="1" dirty="0">
              <a:solidFill>
                <a:prstClr val="black"/>
              </a:solidFill>
              <a:latin typeface="Arial" panose="020B0604020202020204"/>
              <a:cs typeface="Times New Roman" panose="02020603050405020304" pitchFamily="18" charset="0"/>
            </a:endParaRPr>
          </a:p>
          <a:p>
            <a:pPr defTabSz="457200">
              <a:buFont typeface="Arial" panose="020B0604020202020204" pitchFamily="34" charset="0"/>
              <a:buChar char="•"/>
              <a:defRPr/>
            </a:pPr>
            <a:r>
              <a:rPr lang="en-US" altLang="en-US" sz="2000" dirty="0">
                <a:solidFill>
                  <a:prstClr val="black"/>
                </a:solidFill>
                <a:latin typeface="Arial" panose="020B0604020202020204"/>
                <a:cs typeface="Times New Roman" panose="02020603050405020304" pitchFamily="18" charset="0"/>
              </a:rPr>
              <a:t>Request For Proposals (RFPs)</a:t>
            </a:r>
          </a:p>
          <a:p>
            <a:pPr marL="0" indent="0" defTabSz="457200">
              <a:buNone/>
              <a:defRPr/>
            </a:pPr>
            <a:r>
              <a:rPr lang="en-US" altLang="en-US" sz="2400" dirty="0">
                <a:solidFill>
                  <a:prstClr val="black"/>
                </a:solidFill>
                <a:latin typeface="Arial" panose="020B0604020202020204"/>
                <a:cs typeface="Times New Roman" panose="02020603050405020304" pitchFamily="18" charset="0"/>
              </a:rPr>
              <a:t>	</a:t>
            </a:r>
            <a:r>
              <a:rPr lang="en-US" altLang="en-US" sz="1800" dirty="0">
                <a:solidFill>
                  <a:prstClr val="black"/>
                </a:solidFill>
                <a:latin typeface="Arial" panose="020B0604020202020204"/>
                <a:cs typeface="Times New Roman" panose="02020603050405020304" pitchFamily="18" charset="0"/>
              </a:rPr>
              <a:t>- Over SAT</a:t>
            </a:r>
          </a:p>
          <a:p>
            <a:pPr marL="0" indent="0" defTabSz="457200">
              <a:buNone/>
              <a:defRPr/>
            </a:pPr>
            <a:r>
              <a:rPr lang="en-US" altLang="en-US" sz="1800" dirty="0">
                <a:solidFill>
                  <a:prstClr val="black"/>
                </a:solidFill>
                <a:latin typeface="Arial" panose="020B0604020202020204"/>
                <a:cs typeface="Times New Roman" panose="02020603050405020304" pitchFamily="18" charset="0"/>
              </a:rPr>
              <a:t>	- Proposals may be negotiated</a:t>
            </a:r>
          </a:p>
          <a:p>
            <a:pPr marL="0" indent="0" defTabSz="457200">
              <a:buNone/>
              <a:defRPr/>
            </a:pPr>
            <a:r>
              <a:rPr lang="en-US" altLang="en-US" sz="1800" dirty="0">
                <a:solidFill>
                  <a:prstClr val="black"/>
                </a:solidFill>
                <a:latin typeface="Arial" panose="020B0604020202020204"/>
                <a:cs typeface="Times New Roman" panose="02020603050405020304" pitchFamily="18" charset="0"/>
              </a:rPr>
              <a:t>	- Solicitations must be filled out by hand and </a:t>
            </a:r>
          </a:p>
          <a:p>
            <a:pPr marL="0" indent="0" defTabSz="457200">
              <a:buNone/>
              <a:defRPr/>
            </a:pPr>
            <a:r>
              <a:rPr lang="en-US" altLang="en-US" sz="1800" dirty="0">
                <a:solidFill>
                  <a:prstClr val="black"/>
                </a:solidFill>
                <a:latin typeface="Arial" panose="020B0604020202020204"/>
                <a:cs typeface="Times New Roman" panose="02020603050405020304" pitchFamily="18" charset="0"/>
              </a:rPr>
              <a:t>	  </a:t>
            </a:r>
            <a:r>
              <a:rPr lang="en-US" altLang="en-US" sz="1800" u="sng" dirty="0">
                <a:solidFill>
                  <a:prstClr val="black"/>
                </a:solidFill>
                <a:latin typeface="Arial" panose="020B0604020202020204"/>
                <a:cs typeface="Times New Roman" panose="02020603050405020304" pitchFamily="18" charset="0"/>
              </a:rPr>
              <a:t>returned</a:t>
            </a:r>
            <a:r>
              <a:rPr lang="en-US" altLang="en-US" sz="1800" dirty="0">
                <a:solidFill>
                  <a:prstClr val="black"/>
                </a:solidFill>
                <a:latin typeface="Arial" panose="020B0604020202020204"/>
                <a:cs typeface="Times New Roman" panose="02020603050405020304" pitchFamily="18" charset="0"/>
              </a:rPr>
              <a:t> to DSCC </a:t>
            </a:r>
            <a:r>
              <a:rPr lang="en-US" altLang="en-US" sz="1800" u="sng" dirty="0">
                <a:solidFill>
                  <a:prstClr val="black"/>
                </a:solidFill>
                <a:latin typeface="Arial" panose="020B0604020202020204"/>
                <a:cs typeface="Times New Roman" panose="02020603050405020304" pitchFamily="18" charset="0"/>
              </a:rPr>
              <a:t>by a specific time and date</a:t>
            </a:r>
          </a:p>
          <a:p>
            <a:pPr marL="0" indent="0" defTabSz="457200">
              <a:buNone/>
              <a:defRPr/>
            </a:pPr>
            <a:r>
              <a:rPr lang="en-US" altLang="en-US" sz="1800" dirty="0">
                <a:solidFill>
                  <a:prstClr val="black"/>
                </a:solidFill>
                <a:latin typeface="Arial" panose="020B0604020202020204"/>
                <a:cs typeface="Times New Roman" panose="02020603050405020304" pitchFamily="18" charset="0"/>
              </a:rPr>
              <a:t>	  </a:t>
            </a:r>
            <a:r>
              <a:rPr lang="en-US" altLang="en-US" sz="1800" u="sng" dirty="0">
                <a:solidFill>
                  <a:prstClr val="black"/>
                </a:solidFill>
                <a:latin typeface="Arial" panose="020B0604020202020204"/>
                <a:cs typeface="Times New Roman" panose="02020603050405020304" pitchFamily="18" charset="0"/>
              </a:rPr>
              <a:t>stated on solicitation</a:t>
            </a:r>
          </a:p>
          <a:p>
            <a:pPr marL="0" indent="0" defTabSz="457200">
              <a:buNone/>
              <a:defRPr/>
            </a:pPr>
            <a:r>
              <a:rPr lang="en-US" altLang="en-US" sz="1800" dirty="0">
                <a:solidFill>
                  <a:prstClr val="black"/>
                </a:solidFill>
                <a:latin typeface="Arial" panose="020B0604020202020204"/>
                <a:cs typeface="Times New Roman" panose="02020603050405020304" pitchFamily="18" charset="0"/>
              </a:rPr>
              <a:t>	-Upload Proposal Capability </a:t>
            </a:r>
          </a:p>
          <a:p>
            <a:pPr defTabSz="457200">
              <a:defRPr/>
            </a:pPr>
            <a:endParaRPr lang="en-US" altLang="en-US" sz="2400" dirty="0">
              <a:solidFill>
                <a:prstClr val="black"/>
              </a:solidFill>
              <a:latin typeface="Arial" panose="020B0604020202020204"/>
              <a:cs typeface="Times New Roman" panose="02020603050405020304" pitchFamily="18" charset="0"/>
            </a:endParaRPr>
          </a:p>
        </p:txBody>
      </p:sp>
      <p:sp>
        <p:nvSpPr>
          <p:cNvPr id="4" name="Rectangle 3">
            <a:extLst>
              <a:ext uri="{FF2B5EF4-FFF2-40B4-BE49-F238E27FC236}">
                <a16:creationId xmlns:a16="http://schemas.microsoft.com/office/drawing/2014/main" id="{BBEC2199-C919-4D0E-9136-568AA990C0C4}"/>
              </a:ext>
            </a:extLst>
          </p:cNvPr>
          <p:cNvSpPr/>
          <p:nvPr/>
        </p:nvSpPr>
        <p:spPr>
          <a:xfrm>
            <a:off x="10354512" y="6118318"/>
            <a:ext cx="254751" cy="286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panose="020B0604020202020204"/>
            </a:endParaRPr>
          </a:p>
        </p:txBody>
      </p:sp>
      <p:sp>
        <p:nvSpPr>
          <p:cNvPr id="5" name="Title 2">
            <a:extLst>
              <a:ext uri="{FF2B5EF4-FFF2-40B4-BE49-F238E27FC236}">
                <a16:creationId xmlns:a16="http://schemas.microsoft.com/office/drawing/2014/main" id="{559DE667-1971-09C0-657A-C5EF1F86688A}"/>
              </a:ext>
            </a:extLst>
          </p:cNvPr>
          <p:cNvSpPr txBox="1">
            <a:spLocks/>
          </p:cNvSpPr>
          <p:nvPr/>
        </p:nvSpPr>
        <p:spPr>
          <a:xfrm>
            <a:off x="2866080" y="276597"/>
            <a:ext cx="8955741" cy="376799"/>
          </a:xfrm>
          <a:prstGeom prst="rect">
            <a:avLst/>
          </a:prstGeom>
        </p:spPr>
        <p:txBody>
          <a:bodyPr/>
          <a:lstStyle>
            <a:lvl1pPr algn="ctr" defTabSz="914446" rtl="0" eaLnBrk="1" latinLnBrk="0" hangingPunct="1">
              <a:lnSpc>
                <a:spcPct val="100000"/>
              </a:lnSpc>
              <a:spcBef>
                <a:spcPct val="0"/>
              </a:spcBef>
              <a:buNone/>
              <a:defRPr sz="2400" b="1" kern="1200">
                <a:solidFill>
                  <a:srgbClr val="C9AD62"/>
                </a:solidFill>
                <a:latin typeface="+mj-lt"/>
                <a:ea typeface="+mj-ea"/>
                <a:cs typeface="+mj-cs"/>
              </a:defRPr>
            </a:lvl1pPr>
          </a:lstStyle>
          <a:p>
            <a:pPr algn="r"/>
            <a:r>
              <a:rPr lang="en-US" dirty="0">
                <a:latin typeface="Raleway Black" pitchFamily="2" charset="0"/>
              </a:rPr>
              <a:t>Common Solicitation Types</a:t>
            </a:r>
          </a:p>
        </p:txBody>
      </p:sp>
    </p:spTree>
    <p:extLst>
      <p:ext uri="{BB962C8B-B14F-4D97-AF65-F5344CB8AC3E}">
        <p14:creationId xmlns:p14="http://schemas.microsoft.com/office/powerpoint/2010/main" val="351467981"/>
      </p:ext>
    </p:extLst>
  </p:cSld>
  <p:clrMapOvr>
    <a:masterClrMapping/>
  </p:clrMapOvr>
</p:sld>
</file>

<file path=ppt/theme/theme1.xml><?xml version="1.0" encoding="utf-8"?>
<a:theme xmlns:a="http://schemas.openxmlformats.org/drawingml/2006/main" name="Title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LA Template 2020">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End Slides">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8400</Words>
  <Application>Microsoft Office PowerPoint</Application>
  <PresentationFormat>Widescreen</PresentationFormat>
  <Paragraphs>826</Paragraphs>
  <Slides>62</Slides>
  <Notes>58</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62</vt:i4>
      </vt:variant>
    </vt:vector>
  </HeadingPairs>
  <TitlesOfParts>
    <vt:vector size="79" baseType="lpstr">
      <vt:lpstr>Aptos</vt:lpstr>
      <vt:lpstr>Arial</vt:lpstr>
      <vt:lpstr>Arial Narrow</vt:lpstr>
      <vt:lpstr>Courier New</vt:lpstr>
      <vt:lpstr>Raleway Black</vt:lpstr>
      <vt:lpstr>Times New Roman</vt:lpstr>
      <vt:lpstr>Verdana</vt:lpstr>
      <vt:lpstr>Wingdings</vt:lpstr>
      <vt:lpstr>Title Slide</vt:lpstr>
      <vt:lpstr>DLA Template 2020</vt:lpstr>
      <vt:lpstr>End Slides</vt:lpstr>
      <vt:lpstr>Cover Slide</vt:lpstr>
      <vt:lpstr>2_Content Slide</vt:lpstr>
      <vt:lpstr>1_Content Slide</vt:lpstr>
      <vt:lpstr>Blank Slide</vt:lpstr>
      <vt:lpstr>1_End Slides</vt:lpstr>
      <vt:lpstr>3_Content Slide</vt:lpstr>
      <vt:lpstr>Navigating the  DLA Internet Bid Board System (DIBBS) Alonzo W. Burris II Small Business Professional Land and Maritime Office of Small Business Programs </vt:lpstr>
      <vt:lpstr>Navigating DIBBS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DLA Internet Bid Board System (DIBBS)</dc:title>
  <dc:creator>Burris, Alonzo W II CIV DLA LAND AND MARITIME (USA)</dc:creator>
  <cp:lastModifiedBy>Hahn, Vicki M CIV DLA SMALL BUSINESS PROG (USA)</cp:lastModifiedBy>
  <cp:revision>17</cp:revision>
  <dcterms:created xsi:type="dcterms:W3CDTF">2024-05-29T16:21:26Z</dcterms:created>
  <dcterms:modified xsi:type="dcterms:W3CDTF">2024-12-12T15:11:48Z</dcterms:modified>
</cp:coreProperties>
</file>