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93" r:id="rId3"/>
    <p:sldId id="308" r:id="rId4"/>
    <p:sldId id="261" r:id="rId5"/>
    <p:sldId id="294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295" r:id="rId16"/>
    <p:sldId id="263" r:id="rId17"/>
    <p:sldId id="265" r:id="rId18"/>
    <p:sldId id="266" r:id="rId19"/>
    <p:sldId id="267" r:id="rId20"/>
    <p:sldId id="268" r:id="rId21"/>
    <p:sldId id="269" r:id="rId22"/>
    <p:sldId id="270" r:id="rId23"/>
    <p:sldId id="290" r:id="rId24"/>
    <p:sldId id="273" r:id="rId25"/>
    <p:sldId id="274" r:id="rId26"/>
    <p:sldId id="307" r:id="rId27"/>
    <p:sldId id="306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CC"/>
    <a:srgbClr val="3366CC"/>
    <a:srgbClr val="3333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230" y="-1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7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DRAWINGS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9E8A7F-E83A-43A1-830E-883E755462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361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DRAWINGS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373D6D-DDBD-42A3-A8E2-70BF0148DD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13692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DRAWINGS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BD441-DDAE-4DEC-9237-03D92C1D1DE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0412" cy="3427412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DRAWINGS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BD441-DDAE-4DEC-9237-03D92C1D1DE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0412" cy="3427412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DRAWINGS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7ABF3C-9D6D-4306-A160-1655C56C5742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0412" cy="3427412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DRAWINGS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72AC1-38B8-4F59-8345-2EC345BC013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0412" cy="3427412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DRAWINGS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F4E5F-7B38-47CE-B742-FD65481B4E8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0412" cy="3427412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DRAWINGS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48A23-71C9-44F9-88CA-7F762FD51204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DRAWINGS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01AE5-B3A6-4403-8F35-B667A5E8A7F0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6D565-6939-4A5F-9001-CB6ED9FDB2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23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B8AED-D62A-4A60-9DDF-B2F07EDF49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66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DF1CD-4692-4F6C-B68B-69765024E3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13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FC9BB-9625-4FAE-ADFF-BB2BDB3366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12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B131E-3731-401D-A490-AF6E64F2CB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7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26855-7101-401B-8A46-17ACA35DEA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68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EC53B-FB7C-403F-873F-F5CF088920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54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B08B3-11ED-48E3-BBFE-5EF40B658D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55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6C7F1-DE30-4DEB-ABD0-C7D127CCF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79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59ED8-C60D-4928-BF42-ABF39168D4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38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427E1-8540-47D5-AA4F-3C576224E8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03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B54F1E-E17B-4558-95BB-DB858EC728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1B09-C1C0-4BAC-A82B-513C845FE8E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219200" y="2667000"/>
            <a:ext cx="6629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800" dirty="0" smtClean="0">
              <a:solidFill>
                <a:schemeClr val="accent2"/>
              </a:solidFill>
            </a:endParaRPr>
          </a:p>
          <a:p>
            <a:endParaRPr lang="en-US" altLang="en-US" sz="4800" dirty="0">
              <a:solidFill>
                <a:schemeClr val="accent2"/>
              </a:solidFill>
            </a:endParaRPr>
          </a:p>
          <a:p>
            <a:r>
              <a:rPr lang="en-US" altLang="en-US" sz="4800" dirty="0" smtClean="0">
                <a:solidFill>
                  <a:schemeClr val="accent2"/>
                </a:solidFill>
              </a:rPr>
              <a:t>Accessing </a:t>
            </a:r>
            <a:r>
              <a:rPr lang="en-US" altLang="en-US" sz="4800" dirty="0">
                <a:solidFill>
                  <a:schemeClr val="accent2"/>
                </a:solidFill>
              </a:rPr>
              <a:t>Technical Data</a:t>
            </a:r>
            <a:br>
              <a:rPr lang="en-US" altLang="en-US" sz="4800" dirty="0">
                <a:solidFill>
                  <a:schemeClr val="accent2"/>
                </a:solidFill>
              </a:rPr>
            </a:br>
            <a:r>
              <a:rPr lang="en-US" altLang="en-US" sz="4800" dirty="0">
                <a:solidFill>
                  <a:schemeClr val="accent2"/>
                </a:solidFill>
              </a:rPr>
              <a:t>through</a:t>
            </a:r>
            <a:br>
              <a:rPr lang="en-US" altLang="en-US" sz="4800" dirty="0">
                <a:solidFill>
                  <a:schemeClr val="accent2"/>
                </a:solidFill>
              </a:rPr>
            </a:br>
            <a:r>
              <a:rPr lang="en-US" altLang="en-US" sz="4800" dirty="0">
                <a:solidFill>
                  <a:schemeClr val="accent2"/>
                </a:solidFill>
              </a:rPr>
              <a:t> DIBBS - </a:t>
            </a:r>
            <a:r>
              <a:rPr lang="en-US" altLang="en-US" sz="4800" dirty="0" err="1">
                <a:solidFill>
                  <a:schemeClr val="accent2"/>
                </a:solidFill>
              </a:rPr>
              <a:t>cFolders</a:t>
            </a:r>
            <a:r>
              <a:rPr lang="en-US" altLang="en-US" sz="4800" dirty="0">
                <a:solidFill>
                  <a:schemeClr val="accent2"/>
                </a:solidFill>
              </a:rPr>
              <a:t/>
            </a:r>
            <a:br>
              <a:rPr lang="en-US" altLang="en-US" sz="4800" dirty="0">
                <a:solidFill>
                  <a:schemeClr val="accent2"/>
                </a:solidFill>
              </a:rPr>
            </a:br>
            <a:endParaRPr lang="en-US" altLang="en-US" sz="4800" dirty="0">
              <a:solidFill>
                <a:schemeClr val="accent2"/>
              </a:solidFill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274175" cy="1266825"/>
            <a:chOff x="0" y="0"/>
            <a:chExt cx="5842" cy="798"/>
          </a:xfrm>
        </p:grpSpPr>
        <p:pic>
          <p:nvPicPr>
            <p:cNvPr id="3076" name="Picture 4" descr="DSCC Way -smal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" y="261"/>
              <a:ext cx="624" cy="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Logo cop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38" cy="79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>
              <a:off x="4406" y="48"/>
              <a:ext cx="1236" cy="506"/>
            </a:xfrm>
            <a:prstGeom prst="flowChartExtra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" name="Line 7"/>
            <p:cNvSpPr>
              <a:spLocks noChangeShapeType="1"/>
            </p:cNvSpPr>
            <p:nvPr/>
          </p:nvSpPr>
          <p:spPr bwMode="auto">
            <a:xfrm>
              <a:off x="837" y="693"/>
              <a:ext cx="4768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 rot="-2407398">
              <a:off x="4464" y="117"/>
              <a:ext cx="58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chemeClr val="accent2"/>
                  </a:solidFill>
                  <a:latin typeface="Times New Roman" pitchFamily="18" charset="0"/>
                </a:rPr>
                <a:t>Performance</a:t>
              </a:r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 rot="2479336">
              <a:off x="5088" y="261"/>
              <a:ext cx="75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rgbClr val="000099"/>
                  </a:solidFill>
                  <a:latin typeface="Times New Roman" pitchFamily="18" charset="0"/>
                </a:rPr>
                <a:t>Transformation</a:t>
              </a:r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4848" y="549"/>
              <a:ext cx="32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800" b="1">
                  <a:solidFill>
                    <a:srgbClr val="000099"/>
                  </a:solidFill>
                  <a:latin typeface="Times New Roman" pitchFamily="18" charset="0"/>
                </a:rPr>
                <a:t>Culture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0484-E4E6-43AD-82C3-68DAF54DAD68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Oval 3"/>
          <p:cNvSpPr>
            <a:spLocks noChangeArrowheads="1"/>
          </p:cNvSpPr>
          <p:nvPr/>
        </p:nvSpPr>
        <p:spPr bwMode="auto">
          <a:xfrm>
            <a:off x="3352800" y="5105400"/>
            <a:ext cx="2209800" cy="9906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E1D9-A713-4B02-8C2C-B76DC6C3BFAB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9" name="AutoShape 3"/>
          <p:cNvSpPr>
            <a:spLocks noChangeArrowheads="1"/>
          </p:cNvSpPr>
          <p:nvPr/>
        </p:nvSpPr>
        <p:spPr bwMode="auto">
          <a:xfrm>
            <a:off x="4648200" y="2743200"/>
            <a:ext cx="2819400" cy="381000"/>
          </a:xfrm>
          <a:prstGeom prst="leftArrow">
            <a:avLst>
              <a:gd name="adj1" fmla="val 50000"/>
              <a:gd name="adj2" fmla="val 185000"/>
            </a:avLst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5BF2-E1D1-4A0F-92A5-B9029EE98FB0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4800600" y="2743200"/>
            <a:ext cx="2819400" cy="381000"/>
          </a:xfrm>
          <a:prstGeom prst="leftArrow">
            <a:avLst>
              <a:gd name="adj1" fmla="val 50000"/>
              <a:gd name="adj2" fmla="val 185000"/>
            </a:avLst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4380-B918-45FD-9F89-A34439DBC486}" type="slidenum">
              <a:rPr lang="en-US" altLang="en-US"/>
              <a:pPr/>
              <a:t>13</a:t>
            </a:fld>
            <a:endParaRPr lang="en-US" alt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025"/>
            <a:ext cx="9144000" cy="705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7" name="Oval 3"/>
          <p:cNvSpPr>
            <a:spLocks noChangeArrowheads="1"/>
          </p:cNvSpPr>
          <p:nvPr/>
        </p:nvSpPr>
        <p:spPr bwMode="auto">
          <a:xfrm>
            <a:off x="2209800" y="4953000"/>
            <a:ext cx="2286000" cy="3810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6DCA-DBB1-49AE-8B86-DCF5AC8AF3DC}" type="slidenum">
              <a:rPr lang="en-US" altLang="en-US"/>
              <a:pPr/>
              <a:t>14</a:t>
            </a:fld>
            <a:endParaRPr lang="en-US" alt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1040-F231-46DB-82F2-30516C71021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6629400" cy="762000"/>
          </a:xfrm>
        </p:spPr>
        <p:txBody>
          <a:bodyPr/>
          <a:lstStyle/>
          <a:p>
            <a:r>
              <a:rPr lang="en-US" altLang="zh-CN" sz="3600">
                <a:solidFill>
                  <a:schemeClr val="accent2"/>
                </a:solidFill>
                <a:ea typeface="SimSun" pitchFamily="2" charset="-122"/>
              </a:rPr>
              <a:t>cFolders Passwords</a:t>
            </a:r>
            <a:endParaRPr lang="en-US" altLang="en-US" sz="3600">
              <a:solidFill>
                <a:schemeClr val="accent2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486400"/>
          </a:xfrm>
        </p:spPr>
        <p:txBody>
          <a:bodyPr/>
          <a:lstStyle/>
          <a:p>
            <a:pPr>
              <a:spcBef>
                <a:spcPct val="25000"/>
              </a:spcBef>
            </a:pPr>
            <a:endParaRPr lang="en-US" altLang="en-US" sz="2800">
              <a:solidFill>
                <a:schemeClr val="accent2"/>
              </a:solidFill>
            </a:endParaRPr>
          </a:p>
          <a:p>
            <a:pPr>
              <a:spcBef>
                <a:spcPct val="25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In order to access cFolders to view and download drawings, you must also have a cFolders password:</a:t>
            </a:r>
          </a:p>
          <a:p>
            <a:pPr lvl="1">
              <a:spcBef>
                <a:spcPct val="2500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Contact cFolders Support at 1-866-335-4357 (HELP)</a:t>
            </a:r>
          </a:p>
          <a:p>
            <a:pPr lvl="1">
              <a:spcBef>
                <a:spcPct val="2500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Provide your CAGE, receive a 4-digit temporary password</a:t>
            </a:r>
          </a:p>
          <a:p>
            <a:pPr lvl="1">
              <a:spcBef>
                <a:spcPct val="2500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Receive email with second half of temporary password</a:t>
            </a:r>
          </a:p>
          <a:p>
            <a:pPr lvl="1">
              <a:spcBef>
                <a:spcPct val="2500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Access DIBBS registration screen using your CAGE + 01 and your complete temporary password</a:t>
            </a:r>
          </a:p>
          <a:p>
            <a:pPr lvl="1">
              <a:spcBef>
                <a:spcPct val="2500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Create a new password</a:t>
            </a:r>
          </a:p>
          <a:p>
            <a:pPr lvl="1">
              <a:spcBef>
                <a:spcPct val="25000"/>
              </a:spcBef>
            </a:pPr>
            <a:endParaRPr lang="en-US" altLang="en-US" sz="2400">
              <a:solidFill>
                <a:schemeClr val="accent2"/>
              </a:solidFill>
            </a:endParaRPr>
          </a:p>
          <a:p>
            <a:pPr lvl="2">
              <a:spcBef>
                <a:spcPct val="25000"/>
              </a:spcBef>
              <a:buFontTx/>
              <a:buNone/>
            </a:pPr>
            <a:endParaRPr lang="en-US" altLang="en-US" sz="2600">
              <a:solidFill>
                <a:schemeClr val="accent2"/>
              </a:solidFill>
            </a:endParaRPr>
          </a:p>
          <a:p>
            <a:pPr>
              <a:spcBef>
                <a:spcPct val="25000"/>
              </a:spcBef>
              <a:buFontTx/>
              <a:buNone/>
            </a:pPr>
            <a:endParaRPr lang="en-US" altLang="en-US" sz="2800">
              <a:solidFill>
                <a:schemeClr val="accent2"/>
              </a:solidFill>
            </a:endParaRPr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0" y="0"/>
            <a:ext cx="9274175" cy="1266825"/>
            <a:chOff x="0" y="0"/>
            <a:chExt cx="5842" cy="798"/>
          </a:xfrm>
        </p:grpSpPr>
        <p:pic>
          <p:nvPicPr>
            <p:cNvPr id="52229" name="Picture 5" descr="DSCC Way -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" y="261"/>
              <a:ext cx="624" cy="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230" name="Picture 6" descr="Logo cop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38" cy="79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231" name="AutoShape 7"/>
            <p:cNvSpPr>
              <a:spLocks noChangeArrowheads="1"/>
            </p:cNvSpPr>
            <p:nvPr/>
          </p:nvSpPr>
          <p:spPr bwMode="auto">
            <a:xfrm>
              <a:off x="4406" y="48"/>
              <a:ext cx="1236" cy="506"/>
            </a:xfrm>
            <a:prstGeom prst="flowChartExtra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2" name="Line 8"/>
            <p:cNvSpPr>
              <a:spLocks noChangeShapeType="1"/>
            </p:cNvSpPr>
            <p:nvPr/>
          </p:nvSpPr>
          <p:spPr bwMode="auto">
            <a:xfrm>
              <a:off x="837" y="693"/>
              <a:ext cx="4768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3" name="Text Box 9"/>
            <p:cNvSpPr txBox="1">
              <a:spLocks noChangeArrowheads="1"/>
            </p:cNvSpPr>
            <p:nvPr/>
          </p:nvSpPr>
          <p:spPr bwMode="auto">
            <a:xfrm rot="-2407398">
              <a:off x="4464" y="117"/>
              <a:ext cx="58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chemeClr val="accent2"/>
                  </a:solidFill>
                  <a:latin typeface="Times New Roman" pitchFamily="18" charset="0"/>
                </a:rPr>
                <a:t>Performance</a:t>
              </a:r>
            </a:p>
          </p:txBody>
        </p:sp>
        <p:sp>
          <p:nvSpPr>
            <p:cNvPr id="52234" name="Text Box 10"/>
            <p:cNvSpPr txBox="1">
              <a:spLocks noChangeArrowheads="1"/>
            </p:cNvSpPr>
            <p:nvPr/>
          </p:nvSpPr>
          <p:spPr bwMode="auto">
            <a:xfrm rot="2479336">
              <a:off x="5088" y="261"/>
              <a:ext cx="75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rgbClr val="000099"/>
                  </a:solidFill>
                  <a:latin typeface="Times New Roman" pitchFamily="18" charset="0"/>
                </a:rPr>
                <a:t>Transformation</a:t>
              </a:r>
            </a:p>
          </p:txBody>
        </p:sp>
        <p:sp>
          <p:nvSpPr>
            <p:cNvPr id="52235" name="Text Box 11"/>
            <p:cNvSpPr txBox="1">
              <a:spLocks noChangeArrowheads="1"/>
            </p:cNvSpPr>
            <p:nvPr/>
          </p:nvSpPr>
          <p:spPr bwMode="auto">
            <a:xfrm>
              <a:off x="4848" y="549"/>
              <a:ext cx="32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800" b="1">
                  <a:solidFill>
                    <a:srgbClr val="000099"/>
                  </a:solidFill>
                  <a:latin typeface="Times New Roman" pitchFamily="18" charset="0"/>
                </a:rPr>
                <a:t>Culture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1F6F-7080-410C-8C7E-EB5BB12537FA}" type="slidenum">
              <a:rPr lang="en-US" altLang="en-US"/>
              <a:pPr/>
              <a:t>16</a:t>
            </a:fld>
            <a:endParaRPr lang="en-US" altLang="en-US"/>
          </a:p>
        </p:txBody>
      </p:sp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6096000" y="304800"/>
            <a:ext cx="9296400" cy="6807200"/>
            <a:chOff x="3840" y="176"/>
            <a:chExt cx="5856" cy="4288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40"/>
              <a:ext cx="5808" cy="4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92" name="Rectangle 4"/>
            <p:cNvSpPr>
              <a:spLocks noChangeArrowheads="1"/>
            </p:cNvSpPr>
            <p:nvPr/>
          </p:nvSpPr>
          <p:spPr bwMode="auto">
            <a:xfrm>
              <a:off x="3840" y="176"/>
              <a:ext cx="2448" cy="1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5488" y="1776"/>
              <a:ext cx="1344" cy="2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524000" y="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6629400" cy="1143000"/>
          </a:xfrm>
        </p:spPr>
        <p:txBody>
          <a:bodyPr/>
          <a:lstStyle/>
          <a:p>
            <a:r>
              <a:rPr lang="en-US" altLang="en-US" sz="3600">
                <a:solidFill>
                  <a:schemeClr val="accent2"/>
                </a:solidFill>
              </a:rPr>
              <a:t>Collaboration Folders </a:t>
            </a:r>
            <a:br>
              <a:rPr lang="en-US" altLang="en-US" sz="3600">
                <a:solidFill>
                  <a:schemeClr val="accent2"/>
                </a:solidFill>
              </a:rPr>
            </a:br>
            <a:r>
              <a:rPr lang="en-US" altLang="en-US" sz="3600">
                <a:solidFill>
                  <a:schemeClr val="accent2"/>
                </a:solidFill>
              </a:rPr>
              <a:t>(cFolders)</a:t>
            </a: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5486400"/>
          </a:xfrm>
        </p:spPr>
        <p:txBody>
          <a:bodyPr/>
          <a:lstStyle/>
          <a:p>
            <a:r>
              <a:rPr lang="en-US" altLang="en-US" sz="2800">
                <a:solidFill>
                  <a:schemeClr val="accent2"/>
                </a:solidFill>
              </a:rPr>
              <a:t>cFolders include details about the data and provide users with the ability to download the documents    once the user has appropriate access </a:t>
            </a:r>
          </a:p>
          <a:p>
            <a:r>
              <a:rPr lang="en-US" altLang="en-US" sz="2800">
                <a:solidFill>
                  <a:schemeClr val="accent2"/>
                </a:solidFill>
              </a:rPr>
              <a:t>Query cFolders by: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</a:rPr>
              <a:t> National Stock Number 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</a:rPr>
              <a:t> Solicitation Number 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</a:rPr>
              <a:t> Purchase Request Number 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</a:rPr>
              <a:t> Document Number 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</a:rPr>
              <a:t> Dates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</a:rPr>
              <a:t> Status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</a:rPr>
              <a:t> Downloaded previously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</a:rPr>
              <a:t> Changes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172200" y="2895600"/>
            <a:ext cx="2514600" cy="3733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0" y="0"/>
            <a:ext cx="9274175" cy="1266825"/>
            <a:chOff x="0" y="0"/>
            <a:chExt cx="5842" cy="798"/>
          </a:xfrm>
        </p:grpSpPr>
        <p:pic>
          <p:nvPicPr>
            <p:cNvPr id="12299" name="Picture 11" descr="DSCC Way -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" y="261"/>
              <a:ext cx="624" cy="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0" name="Picture 12" descr="Logo cop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38" cy="79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301" name="AutoShape 13"/>
            <p:cNvSpPr>
              <a:spLocks noChangeArrowheads="1"/>
            </p:cNvSpPr>
            <p:nvPr/>
          </p:nvSpPr>
          <p:spPr bwMode="auto">
            <a:xfrm>
              <a:off x="4406" y="48"/>
              <a:ext cx="1236" cy="506"/>
            </a:xfrm>
            <a:prstGeom prst="flowChartExtra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>
              <a:off x="837" y="693"/>
              <a:ext cx="4768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 rot="-2407398">
              <a:off x="4464" y="117"/>
              <a:ext cx="58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chemeClr val="accent2"/>
                  </a:solidFill>
                  <a:latin typeface="Times New Roman" pitchFamily="18" charset="0"/>
                </a:rPr>
                <a:t>Performance</a:t>
              </a:r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 rot="2479336">
              <a:off x="5088" y="261"/>
              <a:ext cx="75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rgbClr val="000099"/>
                  </a:solidFill>
                  <a:latin typeface="Times New Roman" pitchFamily="18" charset="0"/>
                </a:rPr>
                <a:t>Transformation</a:t>
              </a:r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>
              <a:off x="4848" y="549"/>
              <a:ext cx="32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800" b="1">
                  <a:solidFill>
                    <a:srgbClr val="000099"/>
                  </a:solidFill>
                  <a:latin typeface="Times New Roman" pitchFamily="18" charset="0"/>
                </a:rPr>
                <a:t>Culture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F0A5-6B86-47AA-AD39-4C3305EC467F}" type="slidenum">
              <a:rPr lang="en-US" altLang="en-US"/>
              <a:pPr/>
              <a:t>17</a:t>
            </a:fld>
            <a:endParaRPr lang="en-US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2514600" y="4343400"/>
            <a:ext cx="1143000" cy="6096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2258-8A56-440C-AD3A-7A712826158F}" type="slidenum">
              <a:rPr lang="en-US" altLang="en-US"/>
              <a:pPr/>
              <a:t>18</a:t>
            </a:fld>
            <a:endParaRPr lang="en-US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228600" y="4267200"/>
            <a:ext cx="838200" cy="4572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4433888" y="4176713"/>
            <a:ext cx="838200" cy="4572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E640-7176-4DB0-9A44-D91EFB6E5B14}" type="slidenum">
              <a:rPr lang="en-US" altLang="en-US"/>
              <a:pPr/>
              <a:t>19</a:t>
            </a:fld>
            <a:endParaRPr lang="en-US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98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609600" y="3657600"/>
            <a:ext cx="838200" cy="2286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758-FB69-481C-8C34-7F56FC94335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6629400" cy="762000"/>
          </a:xfrm>
        </p:spPr>
        <p:txBody>
          <a:bodyPr/>
          <a:lstStyle/>
          <a:p>
            <a:r>
              <a:rPr lang="en-US" altLang="zh-CN" sz="3600">
                <a:solidFill>
                  <a:schemeClr val="accent2"/>
                </a:solidFill>
                <a:ea typeface="SimSun" pitchFamily="2" charset="-122"/>
              </a:rPr>
              <a:t>System Requirements</a:t>
            </a:r>
            <a:endParaRPr lang="en-US" altLang="en-US" sz="3600">
              <a:solidFill>
                <a:schemeClr val="accent2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486400"/>
          </a:xfrm>
        </p:spPr>
        <p:txBody>
          <a:bodyPr/>
          <a:lstStyle/>
          <a:p>
            <a:pPr>
              <a:spcBef>
                <a:spcPct val="25000"/>
              </a:spcBef>
            </a:pPr>
            <a:endParaRPr lang="en-US" altLang="en-US" sz="2800">
              <a:solidFill>
                <a:schemeClr val="accent2"/>
              </a:solidFill>
            </a:endParaRPr>
          </a:p>
          <a:p>
            <a:pPr>
              <a:spcBef>
                <a:spcPct val="25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In order to access cFolders to view and download drawings, the following system requirements are necessary:</a:t>
            </a:r>
          </a:p>
          <a:p>
            <a:pPr lvl="1">
              <a:spcBef>
                <a:spcPct val="2500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Microsoft Internet Explorer, version 6.0 or later</a:t>
            </a:r>
          </a:p>
          <a:p>
            <a:pPr lvl="1">
              <a:spcBef>
                <a:spcPct val="2500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Windows 2000 or later</a:t>
            </a:r>
          </a:p>
          <a:p>
            <a:pPr lvl="1">
              <a:spcBef>
                <a:spcPct val="2500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Java Applet.  This can be downloaded from the following website:</a:t>
            </a:r>
          </a:p>
          <a:p>
            <a:pPr lvl="2">
              <a:spcBef>
                <a:spcPct val="25000"/>
              </a:spcBef>
              <a:buFontTx/>
              <a:buNone/>
            </a:pPr>
            <a:r>
              <a:rPr lang="en-US" altLang="en-US" sz="2600">
                <a:solidFill>
                  <a:schemeClr val="accent2"/>
                </a:solidFill>
              </a:rPr>
              <a:t>http://www.java.com/en/download/windows_xpi.jsp</a:t>
            </a:r>
          </a:p>
          <a:p>
            <a:pPr>
              <a:spcBef>
                <a:spcPct val="25000"/>
              </a:spcBef>
              <a:buFontTx/>
              <a:buNone/>
            </a:pPr>
            <a:endParaRPr lang="en-US" altLang="en-US" sz="2800">
              <a:solidFill>
                <a:schemeClr val="accent2"/>
              </a:solidFill>
            </a:endParaRPr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0" y="0"/>
            <a:ext cx="9274175" cy="1266825"/>
            <a:chOff x="0" y="0"/>
            <a:chExt cx="5842" cy="798"/>
          </a:xfrm>
        </p:grpSpPr>
        <p:pic>
          <p:nvPicPr>
            <p:cNvPr id="48133" name="Picture 5" descr="DSCC Way -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" y="261"/>
              <a:ext cx="624" cy="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34" name="Picture 6" descr="Logo cop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38" cy="79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8135" name="AutoShape 7"/>
            <p:cNvSpPr>
              <a:spLocks noChangeArrowheads="1"/>
            </p:cNvSpPr>
            <p:nvPr/>
          </p:nvSpPr>
          <p:spPr bwMode="auto">
            <a:xfrm>
              <a:off x="4406" y="48"/>
              <a:ext cx="1236" cy="506"/>
            </a:xfrm>
            <a:prstGeom prst="flowChartExtra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>
              <a:off x="837" y="693"/>
              <a:ext cx="4768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7" name="Text Box 9"/>
            <p:cNvSpPr txBox="1">
              <a:spLocks noChangeArrowheads="1"/>
            </p:cNvSpPr>
            <p:nvPr/>
          </p:nvSpPr>
          <p:spPr bwMode="auto">
            <a:xfrm rot="-2407398">
              <a:off x="4464" y="117"/>
              <a:ext cx="58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chemeClr val="accent2"/>
                  </a:solidFill>
                  <a:latin typeface="Times New Roman" pitchFamily="18" charset="0"/>
                </a:rPr>
                <a:t>Performance</a:t>
              </a:r>
            </a:p>
          </p:txBody>
        </p:sp>
        <p:sp>
          <p:nvSpPr>
            <p:cNvPr id="48138" name="Text Box 10"/>
            <p:cNvSpPr txBox="1">
              <a:spLocks noChangeArrowheads="1"/>
            </p:cNvSpPr>
            <p:nvPr/>
          </p:nvSpPr>
          <p:spPr bwMode="auto">
            <a:xfrm rot="2479336">
              <a:off x="5088" y="261"/>
              <a:ext cx="75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rgbClr val="000099"/>
                  </a:solidFill>
                  <a:latin typeface="Times New Roman" pitchFamily="18" charset="0"/>
                </a:rPr>
                <a:t>Transformation</a:t>
              </a:r>
            </a:p>
          </p:txBody>
        </p:sp>
        <p:sp>
          <p:nvSpPr>
            <p:cNvPr id="48139" name="Text Box 11"/>
            <p:cNvSpPr txBox="1">
              <a:spLocks noChangeArrowheads="1"/>
            </p:cNvSpPr>
            <p:nvPr/>
          </p:nvSpPr>
          <p:spPr bwMode="auto">
            <a:xfrm>
              <a:off x="4848" y="549"/>
              <a:ext cx="32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800" b="1">
                  <a:solidFill>
                    <a:srgbClr val="000099"/>
                  </a:solidFill>
                  <a:latin typeface="Times New Roman" pitchFamily="18" charset="0"/>
                </a:rPr>
                <a:t>Culture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605E-5CDC-4C2E-B725-B36C09D6A976}" type="slidenum">
              <a:rPr lang="en-US" altLang="en-US"/>
              <a:pPr/>
              <a:t>20</a:t>
            </a:fld>
            <a:endParaRPr lang="en-US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1828800" y="2667000"/>
            <a:ext cx="2438400" cy="3810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CB99-FBC2-43C9-969D-B84FF7330C37}" type="slidenum">
              <a:rPr lang="en-US" altLang="en-US"/>
              <a:pPr/>
              <a:t>21</a:t>
            </a:fld>
            <a:endParaRPr lang="en-US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981200" y="3581400"/>
            <a:ext cx="2743200" cy="4572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62FE-E473-4FB4-BAD7-1C22E7991F52}" type="slidenum">
              <a:rPr lang="en-US" altLang="en-US"/>
              <a:pPr/>
              <a:t>22</a:t>
            </a:fld>
            <a:endParaRPr lang="en-US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8972-AD96-4549-8287-1CF7AFA6ED5A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33400" y="381000"/>
            <a:ext cx="723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3600">
                <a:solidFill>
                  <a:schemeClr val="accent2"/>
                </a:solidFill>
              </a:rPr>
              <a:t>Restricted Drawing Access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1752600"/>
            <a:ext cx="8915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altLang="en-US">
                <a:solidFill>
                  <a:schemeClr val="accent2"/>
                </a:solidFill>
                <a:cs typeface="Arial" charset="0"/>
              </a:rPr>
              <a:t>Requires certification through the Joint US/Canadian Certification Program (JCP)</a:t>
            </a:r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altLang="en-US">
                <a:solidFill>
                  <a:schemeClr val="accent2"/>
                </a:solidFill>
                <a:cs typeface="Arial" charset="0"/>
              </a:rPr>
              <a:t>Establishes eligibility of U.S. and Canadian contractors to receive technical data under control of DoD or the Canadian Department of National Defense </a:t>
            </a:r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altLang="en-US">
                <a:solidFill>
                  <a:schemeClr val="accent2"/>
                </a:solidFill>
                <a:cs typeface="Arial" charset="0"/>
              </a:rPr>
              <a:t>Limits access to military critical sensitive data</a:t>
            </a: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0" y="0"/>
            <a:ext cx="9274175" cy="1266825"/>
            <a:chOff x="0" y="0"/>
            <a:chExt cx="5842" cy="798"/>
          </a:xfrm>
        </p:grpSpPr>
        <p:pic>
          <p:nvPicPr>
            <p:cNvPr id="43013" name="Picture 5" descr="DSCC Way -smal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" y="261"/>
              <a:ext cx="624" cy="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14" name="Picture 6" descr="Logo cop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38" cy="79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3015" name="AutoShape 7"/>
            <p:cNvSpPr>
              <a:spLocks noChangeArrowheads="1"/>
            </p:cNvSpPr>
            <p:nvPr/>
          </p:nvSpPr>
          <p:spPr bwMode="auto">
            <a:xfrm>
              <a:off x="4406" y="48"/>
              <a:ext cx="1236" cy="506"/>
            </a:xfrm>
            <a:prstGeom prst="flowChartExtra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6" name="Line 8"/>
            <p:cNvSpPr>
              <a:spLocks noChangeShapeType="1"/>
            </p:cNvSpPr>
            <p:nvPr/>
          </p:nvSpPr>
          <p:spPr bwMode="auto">
            <a:xfrm>
              <a:off x="837" y="693"/>
              <a:ext cx="4768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7" name="Text Box 9"/>
            <p:cNvSpPr txBox="1">
              <a:spLocks noChangeArrowheads="1"/>
            </p:cNvSpPr>
            <p:nvPr/>
          </p:nvSpPr>
          <p:spPr bwMode="auto">
            <a:xfrm rot="-2407398">
              <a:off x="4464" y="117"/>
              <a:ext cx="58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chemeClr val="accent2"/>
                  </a:solidFill>
                  <a:latin typeface="Times New Roman" pitchFamily="18" charset="0"/>
                </a:rPr>
                <a:t>Performance</a:t>
              </a:r>
            </a:p>
          </p:txBody>
        </p:sp>
        <p:sp>
          <p:nvSpPr>
            <p:cNvPr id="43018" name="Text Box 10"/>
            <p:cNvSpPr txBox="1">
              <a:spLocks noChangeArrowheads="1"/>
            </p:cNvSpPr>
            <p:nvPr/>
          </p:nvSpPr>
          <p:spPr bwMode="auto">
            <a:xfrm rot="2479336">
              <a:off x="5088" y="261"/>
              <a:ext cx="75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rgbClr val="000099"/>
                  </a:solidFill>
                  <a:latin typeface="Times New Roman" pitchFamily="18" charset="0"/>
                </a:rPr>
                <a:t>Transformation</a:t>
              </a:r>
            </a:p>
          </p:txBody>
        </p:sp>
        <p:sp>
          <p:nvSpPr>
            <p:cNvPr id="43019" name="Text Box 11"/>
            <p:cNvSpPr txBox="1">
              <a:spLocks noChangeArrowheads="1"/>
            </p:cNvSpPr>
            <p:nvPr/>
          </p:nvSpPr>
          <p:spPr bwMode="auto">
            <a:xfrm>
              <a:off x="4848" y="549"/>
              <a:ext cx="32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800" b="1">
                  <a:solidFill>
                    <a:srgbClr val="000099"/>
                  </a:solidFill>
                  <a:latin typeface="Times New Roman" pitchFamily="18" charset="0"/>
                </a:rPr>
                <a:t>Culture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459-1C5A-4F75-B535-76DA7677F316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-76200" y="0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3600">
                <a:solidFill>
                  <a:schemeClr val="accent2"/>
                </a:solidFill>
              </a:rPr>
              <a:t>How to get a JCP </a:t>
            </a:r>
            <a:br>
              <a:rPr lang="en-US" altLang="en-US" sz="3600">
                <a:solidFill>
                  <a:schemeClr val="accent2"/>
                </a:solidFill>
              </a:rPr>
            </a:br>
            <a:r>
              <a:rPr lang="en-US" altLang="en-US" sz="3600">
                <a:solidFill>
                  <a:schemeClr val="accent2"/>
                </a:solidFill>
              </a:rPr>
              <a:t>Certification Number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76200" y="13716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25000"/>
              </a:spcBef>
            </a:pPr>
            <a:r>
              <a:rPr lang="en-US" altLang="en-US" sz="3600">
                <a:solidFill>
                  <a:schemeClr val="accent2"/>
                </a:solidFill>
                <a:cs typeface="Arial" charset="0"/>
              </a:rPr>
              <a:t>Go to:   </a:t>
            </a:r>
            <a:r>
              <a:rPr lang="en-US" altLang="en-US" sz="3600" b="1">
                <a:solidFill>
                  <a:schemeClr val="accent2"/>
                </a:solidFill>
              </a:rPr>
              <a:t>http://www.dlis.dla.mil/jcp/</a:t>
            </a:r>
            <a:endParaRPr lang="en-US" altLang="en-US" sz="3600">
              <a:solidFill>
                <a:schemeClr val="accent2"/>
              </a:solidFill>
              <a:cs typeface="Arial" charset="0"/>
            </a:endParaRPr>
          </a:p>
          <a:p>
            <a:pPr>
              <a:lnSpc>
                <a:spcPct val="105000"/>
              </a:lnSpc>
              <a:spcBef>
                <a:spcPct val="25000"/>
              </a:spcBef>
            </a:pPr>
            <a:r>
              <a:rPr lang="en-US" altLang="en-US" sz="3600">
                <a:solidFill>
                  <a:schemeClr val="accent2"/>
                </a:solidFill>
                <a:cs typeface="Arial" charset="0"/>
              </a:rPr>
              <a:t>Complete DD Form 2345 </a:t>
            </a:r>
          </a:p>
          <a:p>
            <a:pPr>
              <a:lnSpc>
                <a:spcPct val="105000"/>
              </a:lnSpc>
              <a:spcBef>
                <a:spcPct val="25000"/>
              </a:spcBef>
            </a:pPr>
            <a:r>
              <a:rPr lang="en-US" altLang="en-US" sz="3600">
                <a:solidFill>
                  <a:schemeClr val="accent2"/>
                </a:solidFill>
                <a:cs typeface="Arial" charset="0"/>
              </a:rPr>
              <a:t>Submit the completed form and copies of the following:</a:t>
            </a:r>
            <a:endParaRPr lang="en-US" altLang="en-US">
              <a:solidFill>
                <a:schemeClr val="accent2"/>
              </a:solidFill>
              <a:cs typeface="Arial" charset="0"/>
            </a:endParaRPr>
          </a:p>
          <a:p>
            <a:pPr lvl="1">
              <a:lnSpc>
                <a:spcPct val="105000"/>
              </a:lnSpc>
              <a:spcBef>
                <a:spcPct val="25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  <a:cs typeface="Arial" charset="0"/>
              </a:rPr>
              <a:t>State or Provincial License,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  <a:cs typeface="Arial" charset="0"/>
              </a:rPr>
              <a:t>Incorporation Certificate,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  <a:cs typeface="Arial" charset="0"/>
              </a:rPr>
              <a:t>Sales Tax Identification Form, or 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  <a:cs typeface="Arial" charset="0"/>
              </a:rPr>
              <a:t>Other documentation which verifies the legitimacy of your company</a:t>
            </a:r>
          </a:p>
          <a:p>
            <a:pPr>
              <a:lnSpc>
                <a:spcPct val="105000"/>
              </a:lnSpc>
              <a:spcBef>
                <a:spcPct val="25000"/>
              </a:spcBef>
            </a:pPr>
            <a:endParaRPr lang="en-US" altLang="en-US">
              <a:solidFill>
                <a:schemeClr val="accent2"/>
              </a:solidFill>
            </a:endParaRP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0" y="0"/>
            <a:ext cx="9274175" cy="1266825"/>
            <a:chOff x="0" y="0"/>
            <a:chExt cx="5842" cy="798"/>
          </a:xfrm>
        </p:grpSpPr>
        <p:pic>
          <p:nvPicPr>
            <p:cNvPr id="22533" name="Picture 5" descr="DSCC Way -smal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" y="261"/>
              <a:ext cx="624" cy="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34" name="Picture 6" descr="Logo cop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38" cy="79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535" name="AutoShape 7"/>
            <p:cNvSpPr>
              <a:spLocks noChangeArrowheads="1"/>
            </p:cNvSpPr>
            <p:nvPr/>
          </p:nvSpPr>
          <p:spPr bwMode="auto">
            <a:xfrm>
              <a:off x="4406" y="48"/>
              <a:ext cx="1236" cy="506"/>
            </a:xfrm>
            <a:prstGeom prst="flowChartExtra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>
              <a:off x="837" y="693"/>
              <a:ext cx="4768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 rot="-2407398">
              <a:off x="4464" y="117"/>
              <a:ext cx="58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chemeClr val="accent2"/>
                  </a:solidFill>
                  <a:latin typeface="Times New Roman" pitchFamily="18" charset="0"/>
                </a:rPr>
                <a:t>Performance</a:t>
              </a:r>
            </a:p>
          </p:txBody>
        </p:sp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 rot="2479336">
              <a:off x="5088" y="261"/>
              <a:ext cx="75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rgbClr val="000099"/>
                  </a:solidFill>
                  <a:latin typeface="Times New Roman" pitchFamily="18" charset="0"/>
                </a:rPr>
                <a:t>Transformation</a:t>
              </a:r>
            </a:p>
          </p:txBody>
        </p:sp>
        <p:sp>
          <p:nvSpPr>
            <p:cNvPr id="22539" name="Text Box 11"/>
            <p:cNvSpPr txBox="1">
              <a:spLocks noChangeArrowheads="1"/>
            </p:cNvSpPr>
            <p:nvPr/>
          </p:nvSpPr>
          <p:spPr bwMode="auto">
            <a:xfrm>
              <a:off x="4848" y="549"/>
              <a:ext cx="32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800" b="1">
                  <a:solidFill>
                    <a:srgbClr val="000099"/>
                  </a:solidFill>
                  <a:latin typeface="Times New Roman" pitchFamily="18" charset="0"/>
                </a:rPr>
                <a:t>Culture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44A8-881E-4B72-9A5B-4DE09ED835F9}" type="slidenum">
              <a:rPr lang="en-US" altLang="en-US"/>
              <a:pPr/>
              <a:t>25</a:t>
            </a:fld>
            <a:endParaRPr lang="en-US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77400" cy="838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6969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10000"/>
              </a:spcBef>
            </a:pPr>
            <a:r>
              <a:rPr lang="en-US" altLang="en-US" sz="3600" b="1">
                <a:solidFill>
                  <a:schemeClr val="bg1"/>
                </a:solidFill>
              </a:rPr>
              <a:t>http://www.dlis.dla.mil/jcp/</a:t>
            </a: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1143000" y="3429000"/>
            <a:ext cx="1066800" cy="3810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CCC8-3B4F-4609-8326-014616B69729}" type="slidenum">
              <a:rPr lang="en-US" altLang="en-US"/>
              <a:pPr/>
              <a:t>26</a:t>
            </a:fld>
            <a:endParaRPr lang="en-US" alt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2000"/>
            <a:ext cx="9753600" cy="84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39" name="AutoShape 3"/>
          <p:cNvSpPr>
            <a:spLocks noChangeArrowheads="1"/>
          </p:cNvSpPr>
          <p:nvPr/>
        </p:nvSpPr>
        <p:spPr bwMode="auto">
          <a:xfrm>
            <a:off x="4495800" y="3733800"/>
            <a:ext cx="1295400" cy="457200"/>
          </a:xfrm>
          <a:prstGeom prst="leftArrow">
            <a:avLst>
              <a:gd name="adj1" fmla="val 50000"/>
              <a:gd name="adj2" fmla="val 70833"/>
            </a:avLst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4E14-ADB7-4B42-BCD9-F8BCFDA86B00}" type="slidenum">
              <a:rPr lang="en-US" altLang="en-US"/>
              <a:pPr/>
              <a:t>27</a:t>
            </a:fld>
            <a:endParaRPr lang="en-US" alt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1295400"/>
            <a:ext cx="13639800" cy="967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5" name="AutoShape 3"/>
          <p:cNvSpPr>
            <a:spLocks noChangeArrowheads="1"/>
          </p:cNvSpPr>
          <p:nvPr/>
        </p:nvSpPr>
        <p:spPr bwMode="auto">
          <a:xfrm>
            <a:off x="0" y="533400"/>
            <a:ext cx="3657600" cy="1066800"/>
          </a:xfrm>
          <a:prstGeom prst="rightArrowCallout">
            <a:avLst>
              <a:gd name="adj1" fmla="val 25000"/>
              <a:gd name="adj2" fmla="val 25000"/>
              <a:gd name="adj3" fmla="val 57143"/>
              <a:gd name="adj4" fmla="val 66667"/>
            </a:avLst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Mail to </a:t>
            </a:r>
          </a:p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Battlecreek,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758-FB69-481C-8C34-7F56FC94335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6629400" cy="762000"/>
          </a:xfrm>
        </p:spPr>
        <p:txBody>
          <a:bodyPr/>
          <a:lstStyle/>
          <a:p>
            <a:r>
              <a:rPr lang="en-US" altLang="zh-CN" sz="3600">
                <a:solidFill>
                  <a:schemeClr val="accent2"/>
                </a:solidFill>
                <a:ea typeface="SimSun" pitchFamily="2" charset="-122"/>
              </a:rPr>
              <a:t>System Requirements</a:t>
            </a:r>
            <a:endParaRPr lang="en-US" altLang="en-US" sz="3600">
              <a:solidFill>
                <a:schemeClr val="accent2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486400"/>
          </a:xfrm>
        </p:spPr>
        <p:txBody>
          <a:bodyPr/>
          <a:lstStyle/>
          <a:p>
            <a:pPr>
              <a:spcBef>
                <a:spcPct val="25000"/>
              </a:spcBef>
            </a:pPr>
            <a:endParaRPr lang="en-US" altLang="en-US" sz="2800">
              <a:solidFill>
                <a:schemeClr val="accent2"/>
              </a:solidFill>
            </a:endParaRPr>
          </a:p>
          <a:p>
            <a:pPr>
              <a:spcBef>
                <a:spcPct val="25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In order to access cFolders to view and download drawings, the following system requirements are necessary:</a:t>
            </a:r>
          </a:p>
          <a:p>
            <a:pPr lvl="1">
              <a:spcBef>
                <a:spcPct val="2500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Microsoft Internet Explorer, version 6.0 or later</a:t>
            </a:r>
          </a:p>
          <a:p>
            <a:pPr lvl="1">
              <a:spcBef>
                <a:spcPct val="2500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Windows 2000 or later</a:t>
            </a:r>
          </a:p>
          <a:p>
            <a:pPr lvl="1">
              <a:spcBef>
                <a:spcPct val="2500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Java Applet.  This can be downloaded from the following website:</a:t>
            </a:r>
          </a:p>
          <a:p>
            <a:pPr lvl="2">
              <a:spcBef>
                <a:spcPct val="25000"/>
              </a:spcBef>
              <a:buFontTx/>
              <a:buNone/>
            </a:pPr>
            <a:r>
              <a:rPr lang="en-US" altLang="en-US" sz="2600">
                <a:solidFill>
                  <a:schemeClr val="accent2"/>
                </a:solidFill>
              </a:rPr>
              <a:t>http://www.java.com/en/download/windows_xpi.jsp</a:t>
            </a:r>
          </a:p>
          <a:p>
            <a:pPr>
              <a:spcBef>
                <a:spcPct val="25000"/>
              </a:spcBef>
              <a:buFontTx/>
              <a:buNone/>
            </a:pPr>
            <a:endParaRPr lang="en-US" altLang="en-US" sz="2800">
              <a:solidFill>
                <a:schemeClr val="accent2"/>
              </a:solidFill>
            </a:endParaRPr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0" y="0"/>
            <a:ext cx="9274175" cy="1266825"/>
            <a:chOff x="0" y="0"/>
            <a:chExt cx="5842" cy="798"/>
          </a:xfrm>
        </p:grpSpPr>
        <p:pic>
          <p:nvPicPr>
            <p:cNvPr id="48133" name="Picture 5" descr="DSCC Way -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" y="261"/>
              <a:ext cx="624" cy="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34" name="Picture 6" descr="Logo cop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38" cy="79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8135" name="AutoShape 7"/>
            <p:cNvSpPr>
              <a:spLocks noChangeArrowheads="1"/>
            </p:cNvSpPr>
            <p:nvPr/>
          </p:nvSpPr>
          <p:spPr bwMode="auto">
            <a:xfrm>
              <a:off x="4406" y="48"/>
              <a:ext cx="1236" cy="506"/>
            </a:xfrm>
            <a:prstGeom prst="flowChartExtra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>
              <a:off x="837" y="693"/>
              <a:ext cx="4768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7" name="Text Box 9"/>
            <p:cNvSpPr txBox="1">
              <a:spLocks noChangeArrowheads="1"/>
            </p:cNvSpPr>
            <p:nvPr/>
          </p:nvSpPr>
          <p:spPr bwMode="auto">
            <a:xfrm rot="-2407398">
              <a:off x="4464" y="117"/>
              <a:ext cx="58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chemeClr val="accent2"/>
                  </a:solidFill>
                  <a:latin typeface="Times New Roman" pitchFamily="18" charset="0"/>
                </a:rPr>
                <a:t>Performance</a:t>
              </a:r>
            </a:p>
          </p:txBody>
        </p:sp>
        <p:sp>
          <p:nvSpPr>
            <p:cNvPr id="48138" name="Text Box 10"/>
            <p:cNvSpPr txBox="1">
              <a:spLocks noChangeArrowheads="1"/>
            </p:cNvSpPr>
            <p:nvPr/>
          </p:nvSpPr>
          <p:spPr bwMode="auto">
            <a:xfrm rot="2479336">
              <a:off x="5088" y="261"/>
              <a:ext cx="75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rgbClr val="000099"/>
                  </a:solidFill>
                  <a:latin typeface="Times New Roman" pitchFamily="18" charset="0"/>
                </a:rPr>
                <a:t>Transformation</a:t>
              </a:r>
            </a:p>
          </p:txBody>
        </p:sp>
        <p:sp>
          <p:nvSpPr>
            <p:cNvPr id="48139" name="Text Box 11"/>
            <p:cNvSpPr txBox="1">
              <a:spLocks noChangeArrowheads="1"/>
            </p:cNvSpPr>
            <p:nvPr/>
          </p:nvSpPr>
          <p:spPr bwMode="auto">
            <a:xfrm>
              <a:off x="4848" y="549"/>
              <a:ext cx="32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800" b="1">
                  <a:solidFill>
                    <a:srgbClr val="000099"/>
                  </a:solidFill>
                  <a:latin typeface="Times New Roman" pitchFamily="18" charset="0"/>
                </a:rPr>
                <a:t>Culture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9538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E78E-6128-4E27-AD5D-310AC80EC68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76200"/>
            <a:ext cx="6629400" cy="1143000"/>
          </a:xfrm>
        </p:spPr>
        <p:txBody>
          <a:bodyPr/>
          <a:lstStyle/>
          <a:p>
            <a:r>
              <a:rPr lang="en-US" altLang="zh-CN" sz="3200">
                <a:solidFill>
                  <a:schemeClr val="accent2"/>
                </a:solidFill>
                <a:ea typeface="SimSun" pitchFamily="2" charset="-122"/>
              </a:rPr>
              <a:t>Supplier Access – Account Establishment</a:t>
            </a:r>
            <a:endParaRPr lang="en-US" altLang="en-US" sz="3200">
              <a:solidFill>
                <a:schemeClr val="accent2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4864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All cFolders users must have a DIBBS account</a:t>
            </a:r>
          </a:p>
          <a:p>
            <a:pPr>
              <a:spcBef>
                <a:spcPct val="25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Upon account creation, Suppliers have access to non-restricted data (Distribution Statement A)</a:t>
            </a:r>
          </a:p>
          <a:p>
            <a:pPr>
              <a:spcBef>
                <a:spcPct val="25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Suppliers with US/Canadian Joint Certification Program (JCP) certification have appropriate access to restricted data (Distribution Statements C &amp; D) </a:t>
            </a:r>
          </a:p>
          <a:p>
            <a:pPr>
              <a:spcBef>
                <a:spcPct val="25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Suppliers have the ability to download license agreement application forms from cFolders </a:t>
            </a:r>
          </a:p>
          <a:p>
            <a:pPr>
              <a:spcBef>
                <a:spcPct val="25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A DLA POC manually tracks and approves additional access to data covered by license agreements</a:t>
            </a:r>
          </a:p>
          <a:p>
            <a:pPr>
              <a:spcBef>
                <a:spcPct val="25000"/>
              </a:spcBef>
              <a:buFontTx/>
              <a:buNone/>
            </a:pPr>
            <a:endParaRPr lang="en-US" altLang="en-US" sz="2800">
              <a:solidFill>
                <a:schemeClr val="accent2"/>
              </a:solidFill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0"/>
            <a:ext cx="9274175" cy="1266825"/>
            <a:chOff x="0" y="0"/>
            <a:chExt cx="5842" cy="798"/>
          </a:xfrm>
        </p:grpSpPr>
        <p:pic>
          <p:nvPicPr>
            <p:cNvPr id="9221" name="Picture 5" descr="DSCC Way -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" y="261"/>
              <a:ext cx="624" cy="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Logo cop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38" cy="79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23" name="AutoShape 7"/>
            <p:cNvSpPr>
              <a:spLocks noChangeArrowheads="1"/>
            </p:cNvSpPr>
            <p:nvPr/>
          </p:nvSpPr>
          <p:spPr bwMode="auto">
            <a:xfrm>
              <a:off x="4406" y="48"/>
              <a:ext cx="1236" cy="506"/>
            </a:xfrm>
            <a:prstGeom prst="flowChartExtra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Line 8"/>
            <p:cNvSpPr>
              <a:spLocks noChangeShapeType="1"/>
            </p:cNvSpPr>
            <p:nvPr/>
          </p:nvSpPr>
          <p:spPr bwMode="auto">
            <a:xfrm>
              <a:off x="837" y="693"/>
              <a:ext cx="4768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 rot="-2407398">
              <a:off x="4464" y="117"/>
              <a:ext cx="58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chemeClr val="accent2"/>
                  </a:solidFill>
                  <a:latin typeface="Times New Roman" pitchFamily="18" charset="0"/>
                </a:rPr>
                <a:t>Performance</a:t>
              </a:r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 rot="2479336">
              <a:off x="5088" y="261"/>
              <a:ext cx="75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rgbClr val="000099"/>
                  </a:solidFill>
                  <a:latin typeface="Times New Roman" pitchFamily="18" charset="0"/>
                </a:rPr>
                <a:t>Transformation</a:t>
              </a:r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4848" y="549"/>
              <a:ext cx="32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800" b="1">
                  <a:solidFill>
                    <a:srgbClr val="000099"/>
                  </a:solidFill>
                  <a:latin typeface="Times New Roman" pitchFamily="18" charset="0"/>
                </a:rPr>
                <a:t>Culture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16EE-CB46-4CC8-B84A-BBFCB9DAE3F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6629400" cy="762000"/>
          </a:xfrm>
        </p:spPr>
        <p:txBody>
          <a:bodyPr/>
          <a:lstStyle/>
          <a:p>
            <a:r>
              <a:rPr lang="en-US" altLang="en-US" sz="3200">
                <a:solidFill>
                  <a:schemeClr val="accent2"/>
                </a:solidFill>
              </a:rPr>
              <a:t>Downloading a Drawing Viewer</a:t>
            </a:r>
            <a:br>
              <a:rPr lang="en-US" altLang="en-US" sz="3200">
                <a:solidFill>
                  <a:schemeClr val="accent2"/>
                </a:solidFill>
              </a:rPr>
            </a:br>
            <a:r>
              <a:rPr lang="en-US" altLang="en-US" sz="3200">
                <a:solidFill>
                  <a:schemeClr val="accent2"/>
                </a:solidFill>
              </a:rPr>
              <a:t>to View cFolders Documents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486400"/>
          </a:xfrm>
        </p:spPr>
        <p:txBody>
          <a:bodyPr/>
          <a:lstStyle/>
          <a:p>
            <a:pPr>
              <a:spcBef>
                <a:spcPct val="25000"/>
              </a:spcBef>
            </a:pPr>
            <a:endParaRPr lang="en-US" altLang="en-US" sz="2800">
              <a:solidFill>
                <a:schemeClr val="accent2"/>
              </a:solidFill>
            </a:endParaRPr>
          </a:p>
          <a:p>
            <a:pPr>
              <a:spcBef>
                <a:spcPct val="25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In order to view and download drawings from cFolders, you must have a viewer program: </a:t>
            </a:r>
          </a:p>
          <a:p>
            <a:pPr lvl="1">
              <a:spcBef>
                <a:spcPct val="2500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Access DIBBS Help - Frequently Asked Questions </a:t>
            </a:r>
          </a:p>
          <a:p>
            <a:pPr lvl="1">
              <a:spcBef>
                <a:spcPct val="2500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Show Help Contents</a:t>
            </a:r>
          </a:p>
          <a:p>
            <a:pPr lvl="1">
              <a:spcBef>
                <a:spcPct val="2500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Document Viewers</a:t>
            </a:r>
          </a:p>
          <a:p>
            <a:pPr lvl="1">
              <a:spcBef>
                <a:spcPct val="2500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Download CALS Raster – C4 software available at:</a:t>
            </a:r>
          </a:p>
          <a:p>
            <a:pPr lvl="2">
              <a:spcBef>
                <a:spcPct val="25000"/>
              </a:spcBef>
              <a:buFontTx/>
              <a:buNone/>
            </a:pPr>
            <a:r>
              <a:rPr lang="en-US" altLang="en-US" sz="2600">
                <a:solidFill>
                  <a:schemeClr val="accent2"/>
                </a:solidFill>
              </a:rPr>
              <a:t>http://jtshelp.redstone.army.mil</a:t>
            </a:r>
          </a:p>
          <a:p>
            <a:pPr>
              <a:spcBef>
                <a:spcPct val="25000"/>
              </a:spcBef>
              <a:buFontTx/>
              <a:buNone/>
            </a:pPr>
            <a:endParaRPr lang="en-US" altLang="en-US" sz="2800">
              <a:solidFill>
                <a:schemeClr val="accent2"/>
              </a:solidFill>
            </a:endParaRPr>
          </a:p>
        </p:txBody>
      </p:sp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0" y="0"/>
            <a:ext cx="9274175" cy="1266825"/>
            <a:chOff x="0" y="0"/>
            <a:chExt cx="5842" cy="798"/>
          </a:xfrm>
        </p:grpSpPr>
        <p:pic>
          <p:nvPicPr>
            <p:cNvPr id="50181" name="Picture 5" descr="DSCC Way -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" y="261"/>
              <a:ext cx="624" cy="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182" name="Picture 6" descr="Logo cop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38" cy="79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183" name="AutoShape 7"/>
            <p:cNvSpPr>
              <a:spLocks noChangeArrowheads="1"/>
            </p:cNvSpPr>
            <p:nvPr/>
          </p:nvSpPr>
          <p:spPr bwMode="auto">
            <a:xfrm>
              <a:off x="4406" y="48"/>
              <a:ext cx="1236" cy="506"/>
            </a:xfrm>
            <a:prstGeom prst="flowChartExtra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4" name="Line 8"/>
            <p:cNvSpPr>
              <a:spLocks noChangeShapeType="1"/>
            </p:cNvSpPr>
            <p:nvPr/>
          </p:nvSpPr>
          <p:spPr bwMode="auto">
            <a:xfrm>
              <a:off x="837" y="693"/>
              <a:ext cx="4768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 rot="-2407398">
              <a:off x="4464" y="117"/>
              <a:ext cx="58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chemeClr val="accent2"/>
                  </a:solidFill>
                  <a:latin typeface="Times New Roman" pitchFamily="18" charset="0"/>
                </a:rPr>
                <a:t>Performance</a:t>
              </a:r>
            </a:p>
          </p:txBody>
        </p:sp>
        <p:sp>
          <p:nvSpPr>
            <p:cNvPr id="50186" name="Text Box 10"/>
            <p:cNvSpPr txBox="1">
              <a:spLocks noChangeArrowheads="1"/>
            </p:cNvSpPr>
            <p:nvPr/>
          </p:nvSpPr>
          <p:spPr bwMode="auto">
            <a:xfrm rot="2479336">
              <a:off x="5088" y="261"/>
              <a:ext cx="75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rgbClr val="000099"/>
                  </a:solidFill>
                  <a:latin typeface="Times New Roman" pitchFamily="18" charset="0"/>
                </a:rPr>
                <a:t>Transformation</a:t>
              </a:r>
            </a:p>
          </p:txBody>
        </p:sp>
        <p:sp>
          <p:nvSpPr>
            <p:cNvPr id="50187" name="Text Box 11"/>
            <p:cNvSpPr txBox="1">
              <a:spLocks noChangeArrowheads="1"/>
            </p:cNvSpPr>
            <p:nvPr/>
          </p:nvSpPr>
          <p:spPr bwMode="auto">
            <a:xfrm>
              <a:off x="4848" y="549"/>
              <a:ext cx="32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800" b="1">
                  <a:solidFill>
                    <a:srgbClr val="000099"/>
                  </a:solidFill>
                  <a:latin typeface="Times New Roman" pitchFamily="18" charset="0"/>
                </a:rPr>
                <a:t>Culture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40396-AE92-4B83-AFF2-514EC39BFA2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2188825" cy="946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609600" y="3352800"/>
            <a:ext cx="2286000" cy="1066800"/>
          </a:xfrm>
          <a:prstGeom prst="rightArrowCallout">
            <a:avLst>
              <a:gd name="adj1" fmla="val 25000"/>
              <a:gd name="adj2" fmla="val 25000"/>
              <a:gd name="adj3" fmla="val 35714"/>
              <a:gd name="adj4" fmla="val 66667"/>
            </a:avLst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chemeClr val="bg1"/>
                </a:solidFill>
              </a:rPr>
              <a:t>Go to FAQ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01F3-28DA-46F7-A16E-5F226C911AF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AutoShape 5"/>
          <p:cNvSpPr>
            <a:spLocks noChangeArrowheads="1"/>
          </p:cNvSpPr>
          <p:nvPr/>
        </p:nvSpPr>
        <p:spPr bwMode="auto">
          <a:xfrm rot="12430808">
            <a:off x="990600" y="914400"/>
            <a:ext cx="2286000" cy="211138"/>
          </a:xfrm>
          <a:prstGeom prst="rightArrowCallout">
            <a:avLst>
              <a:gd name="adj1" fmla="val 25000"/>
              <a:gd name="adj2" fmla="val 25000"/>
              <a:gd name="adj3" fmla="val 180451"/>
              <a:gd name="adj4" fmla="val 60190"/>
            </a:avLst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9E25C-6F29-4649-93FF-DA455E24636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AutoShape 5"/>
          <p:cNvSpPr>
            <a:spLocks noChangeArrowheads="1"/>
          </p:cNvSpPr>
          <p:nvPr/>
        </p:nvSpPr>
        <p:spPr bwMode="auto">
          <a:xfrm rot="-30592703">
            <a:off x="685800" y="1828800"/>
            <a:ext cx="1831975" cy="155575"/>
          </a:xfrm>
          <a:prstGeom prst="rightArrowCallout">
            <a:avLst>
              <a:gd name="adj1" fmla="val 25000"/>
              <a:gd name="adj2" fmla="val 25000"/>
              <a:gd name="adj3" fmla="val 196259"/>
              <a:gd name="adj4" fmla="val 66667"/>
            </a:avLst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2438400" y="2286000"/>
            <a:ext cx="48006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B90B-EF3B-4491-937C-E2A6DCA60CC3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508</Words>
  <Application>Microsoft Office PowerPoint</Application>
  <PresentationFormat>On-screen Show (4:3)</PresentationFormat>
  <Paragraphs>135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SimSun</vt:lpstr>
      <vt:lpstr>Arial</vt:lpstr>
      <vt:lpstr>Times New Roman</vt:lpstr>
      <vt:lpstr>Default Design</vt:lpstr>
      <vt:lpstr>PowerPoint Presentation</vt:lpstr>
      <vt:lpstr>System Requirements</vt:lpstr>
      <vt:lpstr>System Requirements</vt:lpstr>
      <vt:lpstr>Supplier Access – Account Establishment</vt:lpstr>
      <vt:lpstr>Downloading a Drawing Viewer to View cFolders Documents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cFolders Passwords</vt:lpstr>
      <vt:lpstr>Collaboration Folders  (cFolders)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DLA</dc:creator>
  <cp:lastModifiedBy>Hahn, Vicki M CIV DLA SMALL BUSINESS PROG (US)</cp:lastModifiedBy>
  <cp:revision>12</cp:revision>
  <dcterms:created xsi:type="dcterms:W3CDTF">2007-02-22T15:53:06Z</dcterms:created>
  <dcterms:modified xsi:type="dcterms:W3CDTF">2018-02-05T19:42:42Z</dcterms:modified>
</cp:coreProperties>
</file>